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326" r:id="rId2"/>
    <p:sldId id="256" r:id="rId3"/>
    <p:sldId id="258" r:id="rId4"/>
    <p:sldId id="259" r:id="rId5"/>
    <p:sldId id="260" r:id="rId6"/>
    <p:sldId id="261" r:id="rId7"/>
    <p:sldId id="278" r:id="rId8"/>
    <p:sldId id="319" r:id="rId9"/>
    <p:sldId id="329" r:id="rId10"/>
    <p:sldId id="330" r:id="rId11"/>
    <p:sldId id="331" r:id="rId12"/>
    <p:sldId id="332" r:id="rId13"/>
    <p:sldId id="333" r:id="rId14"/>
    <p:sldId id="334" r:id="rId15"/>
    <p:sldId id="283" r:id="rId16"/>
    <p:sldId id="336" r:id="rId17"/>
    <p:sldId id="340" r:id="rId18"/>
    <p:sldId id="335" r:id="rId19"/>
    <p:sldId id="322" r:id="rId20"/>
    <p:sldId id="287" r:id="rId21"/>
    <p:sldId id="289" r:id="rId22"/>
    <p:sldId id="323" r:id="rId23"/>
    <p:sldId id="324" r:id="rId24"/>
    <p:sldId id="292" r:id="rId25"/>
    <p:sldId id="293" r:id="rId26"/>
    <p:sldId id="294" r:id="rId27"/>
    <p:sldId id="325" r:id="rId28"/>
    <p:sldId id="316" r:id="rId29"/>
    <p:sldId id="296" r:id="rId30"/>
    <p:sldId id="297" r:id="rId31"/>
    <p:sldId id="298" r:id="rId32"/>
    <p:sldId id="299" r:id="rId33"/>
    <p:sldId id="300" r:id="rId34"/>
    <p:sldId id="301" r:id="rId35"/>
    <p:sldId id="302" r:id="rId36"/>
    <p:sldId id="321" r:id="rId37"/>
    <p:sldId id="304" r:id="rId38"/>
    <p:sldId id="337" r:id="rId39"/>
    <p:sldId id="338" r:id="rId40"/>
    <p:sldId id="305" r:id="rId41"/>
    <p:sldId id="306" r:id="rId42"/>
    <p:sldId id="307" r:id="rId43"/>
    <p:sldId id="308" r:id="rId44"/>
    <p:sldId id="339" r:id="rId45"/>
    <p:sldId id="341" r:id="rId4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FFFF"/>
    <a:srgbClr val="99FFCC"/>
    <a:srgbClr val="CCFFFF"/>
    <a:srgbClr val="008000"/>
    <a:srgbClr val="09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15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E60AE-57A8-4161-AE66-80C7114CC8C0}" type="datetimeFigureOut">
              <a:rPr lang="en-US" smtClean="0"/>
              <a:pPr/>
              <a:t>10/3/2017</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ED0A6C-3A24-47F1-842D-923070815B55}" type="slidenum">
              <a:rPr lang="en-US" smtClean="0"/>
              <a:pPr/>
              <a:t>‹Nº›</a:t>
            </a:fld>
            <a:endParaRPr lang="en-US"/>
          </a:p>
        </p:txBody>
      </p:sp>
    </p:spTree>
    <p:extLst>
      <p:ext uri="{BB962C8B-B14F-4D97-AF65-F5344CB8AC3E}">
        <p14:creationId xmlns:p14="http://schemas.microsoft.com/office/powerpoint/2010/main" val="3498606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5ED0A6C-3A24-47F1-842D-923070815B5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1DA7F2B3-0D7C-4DED-8C0C-A031573A7EFE}" type="datetimeFigureOut">
              <a:rPr lang="es-MX" smtClean="0"/>
              <a:pPr/>
              <a:t>03/10/2017</a:t>
            </a:fld>
            <a:endParaRPr lang="es-MX"/>
          </a:p>
        </p:txBody>
      </p:sp>
      <p:sp>
        <p:nvSpPr>
          <p:cNvPr id="19" name="18 Marcador de pie de página"/>
          <p:cNvSpPr>
            <a:spLocks noGrp="1"/>
          </p:cNvSpPr>
          <p:nvPr>
            <p:ph type="ftr" sz="quarter" idx="11"/>
          </p:nvPr>
        </p:nvSpPr>
        <p:spPr/>
        <p:txBody>
          <a:bodyPr/>
          <a:lstStyle/>
          <a:p>
            <a:endParaRPr lang="es-MX"/>
          </a:p>
        </p:txBody>
      </p:sp>
      <p:sp>
        <p:nvSpPr>
          <p:cNvPr id="27" name="26 Marcador de número de diapositiva"/>
          <p:cNvSpPr>
            <a:spLocks noGrp="1"/>
          </p:cNvSpPr>
          <p:nvPr>
            <p:ph type="sldNum" sz="quarter" idx="12"/>
          </p:nvPr>
        </p:nvSpPr>
        <p:spPr/>
        <p:txBody>
          <a:bodyPr/>
          <a:lstStyle/>
          <a:p>
            <a:fld id="{72B1D67B-C1B6-4487-95D2-624B9C5ED559}"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DA7F2B3-0D7C-4DED-8C0C-A031573A7EFE}" type="datetimeFigureOut">
              <a:rPr lang="es-MX" smtClean="0"/>
              <a:pPr/>
              <a:t>03/10/2017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B1D67B-C1B6-4487-95D2-624B9C5ED559}"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DA7F2B3-0D7C-4DED-8C0C-A031573A7EFE}" type="datetimeFigureOut">
              <a:rPr lang="es-MX" smtClean="0"/>
              <a:pPr/>
              <a:t>03/10/2017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B1D67B-C1B6-4487-95D2-624B9C5ED559}"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DA7F2B3-0D7C-4DED-8C0C-A031573A7EFE}" type="datetimeFigureOut">
              <a:rPr lang="es-MX" smtClean="0"/>
              <a:pPr/>
              <a:t>03/10/2017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B1D67B-C1B6-4487-95D2-624B9C5ED559}"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1DA7F2B3-0D7C-4DED-8C0C-A031573A7EFE}" type="datetimeFigureOut">
              <a:rPr lang="es-MX" smtClean="0"/>
              <a:pPr/>
              <a:t>03/10/2017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B1D67B-C1B6-4487-95D2-624B9C5ED559}"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DA7F2B3-0D7C-4DED-8C0C-A031573A7EFE}" type="datetimeFigureOut">
              <a:rPr lang="es-MX" smtClean="0"/>
              <a:pPr/>
              <a:t>03/10/2017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2B1D67B-C1B6-4487-95D2-624B9C5ED559}"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1DA7F2B3-0D7C-4DED-8C0C-A031573A7EFE}" type="datetimeFigureOut">
              <a:rPr lang="es-MX" smtClean="0"/>
              <a:pPr/>
              <a:t>03/10/2017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2B1D67B-C1B6-4487-95D2-624B9C5ED559}"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1DA7F2B3-0D7C-4DED-8C0C-A031573A7EFE}" type="datetimeFigureOut">
              <a:rPr lang="es-MX" smtClean="0"/>
              <a:pPr/>
              <a:t>03/10/2017</a:t>
            </a:fld>
            <a:endParaRPr lang="es-MX"/>
          </a:p>
        </p:txBody>
      </p:sp>
      <p:sp>
        <p:nvSpPr>
          <p:cNvPr id="8" name="7 Marcador de número de diapositiva"/>
          <p:cNvSpPr>
            <a:spLocks noGrp="1"/>
          </p:cNvSpPr>
          <p:nvPr>
            <p:ph type="sldNum" sz="quarter" idx="11"/>
          </p:nvPr>
        </p:nvSpPr>
        <p:spPr/>
        <p:txBody>
          <a:bodyPr/>
          <a:lstStyle/>
          <a:p>
            <a:fld id="{72B1D67B-C1B6-4487-95D2-624B9C5ED559}" type="slidenum">
              <a:rPr lang="es-MX" smtClean="0"/>
              <a:pPr/>
              <a:t>‹Nº›</a:t>
            </a:fld>
            <a:endParaRPr lang="es-MX"/>
          </a:p>
        </p:txBody>
      </p:sp>
      <p:sp>
        <p:nvSpPr>
          <p:cNvPr id="9" name="8 Marcador de pie de página"/>
          <p:cNvSpPr>
            <a:spLocks noGrp="1"/>
          </p:cNvSpPr>
          <p:nvPr>
            <p:ph type="ftr" sz="quarter" idx="12"/>
          </p:nvPr>
        </p:nvSpPr>
        <p:spPr/>
        <p:txBody>
          <a:bodyPr/>
          <a:lstStyle/>
          <a:p>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DA7F2B3-0D7C-4DED-8C0C-A031573A7EFE}" type="datetimeFigureOut">
              <a:rPr lang="es-MX" smtClean="0"/>
              <a:pPr/>
              <a:t>03/10/2017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2B1D67B-C1B6-4487-95D2-624B9C5ED559}"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DA7F2B3-0D7C-4DED-8C0C-A031573A7EFE}" type="datetimeFigureOut">
              <a:rPr lang="es-MX" smtClean="0"/>
              <a:pPr/>
              <a:t>03/10/2017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156448" y="6422064"/>
            <a:ext cx="762000" cy="365125"/>
          </a:xfrm>
        </p:spPr>
        <p:txBody>
          <a:bodyPr/>
          <a:lstStyle/>
          <a:p>
            <a:fld id="{72B1D67B-C1B6-4487-95D2-624B9C5ED559}"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1DA7F2B3-0D7C-4DED-8C0C-A031573A7EFE}" type="datetimeFigureOut">
              <a:rPr lang="es-MX" smtClean="0"/>
              <a:pPr/>
              <a:t>03/10/2017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2B1D67B-C1B6-4487-95D2-624B9C5ED559}"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A7F2B3-0D7C-4DED-8C0C-A031573A7EFE}" type="datetimeFigureOut">
              <a:rPr lang="es-MX" smtClean="0"/>
              <a:pPr/>
              <a:t>03/10/2017</a:t>
            </a:fld>
            <a:endParaRPr lang="es-MX"/>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MX"/>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B1D67B-C1B6-4487-95D2-624B9C5ED559}" type="slidenum">
              <a:rPr lang="es-MX" smtClean="0"/>
              <a:pPr/>
              <a:t>‹Nº›</a:t>
            </a:fld>
            <a:endParaRPr lang="es-MX"/>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260648"/>
            <a:ext cx="7920880" cy="1052736"/>
          </a:xfrm>
        </p:spPr>
        <p:txBody>
          <a:bodyPr>
            <a:normAutofit/>
          </a:bodyPr>
          <a:lstStyle/>
          <a:p>
            <a:pPr algn="ctr"/>
            <a:r>
              <a:rPr lang="es-ES" sz="2800" dirty="0" smtClean="0">
                <a:solidFill>
                  <a:srgbClr val="00FF00"/>
                </a:solidFill>
                <a:latin typeface="+mn-lt"/>
                <a:ea typeface="+mn-ea"/>
                <a:cs typeface="+mn-cs"/>
              </a:rPr>
              <a:t>El </a:t>
            </a:r>
            <a:r>
              <a:rPr lang="es-ES" sz="2800" dirty="0" err="1" smtClean="0">
                <a:solidFill>
                  <a:srgbClr val="00FF00"/>
                </a:solidFill>
                <a:latin typeface="+mn-lt"/>
                <a:ea typeface="+mn-ea"/>
                <a:cs typeface="+mn-cs"/>
              </a:rPr>
              <a:t>cropwat</a:t>
            </a:r>
            <a:r>
              <a:rPr lang="es-ES" sz="2800" dirty="0" smtClean="0">
                <a:solidFill>
                  <a:srgbClr val="00FF00"/>
                </a:solidFill>
                <a:latin typeface="+mn-lt"/>
                <a:ea typeface="+mn-ea"/>
                <a:cs typeface="+mn-cs"/>
              </a:rPr>
              <a:t> y los Requerimientos hídricos de los cultivos</a:t>
            </a:r>
            <a:endParaRPr lang="es-MX" sz="2800" dirty="0" smtClean="0">
              <a:solidFill>
                <a:srgbClr val="00FF00"/>
              </a:solidFill>
              <a:latin typeface="+mn-lt"/>
              <a:ea typeface="+mn-ea"/>
              <a:cs typeface="+mn-cs"/>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99591" y="1556792"/>
            <a:ext cx="6971135" cy="502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884933"/>
      </p:ext>
    </p:extLst>
  </p:cSld>
  <p:clrMapOvr>
    <a:masterClrMapping/>
  </p:clrMapOvr>
  <mc:AlternateContent xmlns:mc="http://schemas.openxmlformats.org/markup-compatibility/2006" xmlns:p14="http://schemas.microsoft.com/office/powerpoint/2010/main">
    <mc:Choice Requires="p14">
      <p:transition p14:dur="10">
        <p:cover dir="d"/>
      </p:transition>
    </mc:Choice>
    <mc:Fallback xmlns="">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3)">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11560" y="620688"/>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99FFCC"/>
                </a:solidFill>
                <a:effectLst>
                  <a:outerShdw blurRad="38100" dist="38100" dir="2700000" algn="tl">
                    <a:srgbClr val="000000">
                      <a:alpha val="43137"/>
                    </a:srgbClr>
                  </a:outerShdw>
                </a:effectLst>
              </a:rPr>
              <a:t>Configuración inicial</a:t>
            </a:r>
            <a:endParaRPr lang="es-MX" sz="2800" b="1" dirty="0">
              <a:solidFill>
                <a:srgbClr val="99FFCC"/>
              </a:solidFill>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88" t="292" r="56989" b="59639"/>
          <a:stretch/>
        </p:blipFill>
        <p:spPr bwMode="auto">
          <a:xfrm>
            <a:off x="-468560" y="1844824"/>
            <a:ext cx="9299774"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448695" y="3734668"/>
            <a:ext cx="4752527" cy="1224136"/>
          </a:xfrm>
          <a:prstGeom prst="rect">
            <a:avLst/>
          </a:prstGeom>
          <a:solidFill>
            <a:srgbClr val="CC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oAutofit/>
          </a:bodyPr>
          <a:lstStyle/>
          <a:p>
            <a:r>
              <a:rPr lang="es-MX" dirty="0" smtClean="0">
                <a:solidFill>
                  <a:schemeClr val="bg1"/>
                </a:solidFill>
              </a:rPr>
              <a:t>Antes de iniciar a introducir información, es necesario configurar las opciones de cálculo que se utilizarán, haciendo </a:t>
            </a:r>
            <a:r>
              <a:rPr lang="es-MX" dirty="0" err="1" smtClean="0">
                <a:solidFill>
                  <a:schemeClr val="bg1"/>
                </a:solidFill>
              </a:rPr>
              <a:t>click</a:t>
            </a:r>
            <a:r>
              <a:rPr lang="es-MX" dirty="0" smtClean="0">
                <a:solidFill>
                  <a:schemeClr val="bg1"/>
                </a:solidFill>
              </a:rPr>
              <a:t> en la pestaña Configuración.</a:t>
            </a:r>
            <a:endParaRPr lang="es-MX" dirty="0">
              <a:solidFill>
                <a:schemeClr val="bg1"/>
              </a:solidFill>
            </a:endParaRPr>
          </a:p>
        </p:txBody>
      </p:sp>
      <p:sp>
        <p:nvSpPr>
          <p:cNvPr id="3" name="2 Rectángulo redondeado"/>
          <p:cNvSpPr/>
          <p:nvPr/>
        </p:nvSpPr>
        <p:spPr>
          <a:xfrm>
            <a:off x="3585096" y="2132856"/>
            <a:ext cx="1239863" cy="288032"/>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Flecha a la derecha con bandas"/>
          <p:cNvSpPr/>
          <p:nvPr/>
        </p:nvSpPr>
        <p:spPr>
          <a:xfrm rot="16200000">
            <a:off x="3552990" y="2944677"/>
            <a:ext cx="1256674" cy="288036"/>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238935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29866" y="263550"/>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99FFCC"/>
                </a:solidFill>
                <a:effectLst>
                  <a:outerShdw blurRad="38100" dist="38100" dir="2700000" algn="tl">
                    <a:srgbClr val="000000">
                      <a:alpha val="43137"/>
                    </a:srgbClr>
                  </a:outerShdw>
                </a:effectLst>
              </a:rPr>
              <a:t>Configuración inicial</a:t>
            </a:r>
            <a:endParaRPr lang="es-MX" sz="2800" b="1" dirty="0">
              <a:solidFill>
                <a:srgbClr val="99FFCC"/>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476" t="20297" r="24890" b="20833"/>
          <a:stretch/>
        </p:blipFill>
        <p:spPr bwMode="auto">
          <a:xfrm>
            <a:off x="629866" y="1481197"/>
            <a:ext cx="7920880" cy="528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redondeado"/>
          <p:cNvSpPr/>
          <p:nvPr/>
        </p:nvSpPr>
        <p:spPr>
          <a:xfrm>
            <a:off x="1043608" y="1988840"/>
            <a:ext cx="1239863" cy="288032"/>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CuadroTexto"/>
          <p:cNvSpPr txBox="1"/>
          <p:nvPr/>
        </p:nvSpPr>
        <p:spPr>
          <a:xfrm>
            <a:off x="4788024" y="4338776"/>
            <a:ext cx="2247282" cy="307777"/>
          </a:xfrm>
          <a:prstGeom prst="rect">
            <a:avLst/>
          </a:prstGeom>
          <a:noFill/>
        </p:spPr>
        <p:txBody>
          <a:bodyPr wrap="none" rtlCol="0">
            <a:spAutoFit/>
          </a:bodyPr>
          <a:lstStyle/>
          <a:p>
            <a:r>
              <a:rPr lang="es-MX" sz="1200" b="1" dirty="0" smtClean="0">
                <a:solidFill>
                  <a:schemeClr val="bg1">
                    <a:lumMod val="65000"/>
                    <a:lumOff val="35000"/>
                  </a:schemeClr>
                </a:solidFill>
              </a:rPr>
              <a:t>(o en presión de vapor, </a:t>
            </a:r>
            <a:r>
              <a:rPr lang="es-MX" sz="1200" b="1" dirty="0" err="1" smtClean="0">
                <a:solidFill>
                  <a:schemeClr val="bg1">
                    <a:lumMod val="65000"/>
                    <a:lumOff val="35000"/>
                  </a:schemeClr>
                </a:solidFill>
              </a:rPr>
              <a:t>kPa</a:t>
            </a:r>
            <a:r>
              <a:rPr lang="es-MX" sz="1400" b="1" dirty="0" smtClean="0">
                <a:solidFill>
                  <a:schemeClr val="bg1">
                    <a:lumMod val="65000"/>
                    <a:lumOff val="35000"/>
                  </a:schemeClr>
                </a:solidFill>
              </a:rPr>
              <a:t>)</a:t>
            </a:r>
            <a:endParaRPr lang="es-MX" sz="1400" b="1" dirty="0">
              <a:solidFill>
                <a:schemeClr val="bg1">
                  <a:lumMod val="65000"/>
                  <a:lumOff val="35000"/>
                </a:schemeClr>
              </a:solidFill>
            </a:endParaRPr>
          </a:p>
        </p:txBody>
      </p:sp>
      <p:sp>
        <p:nvSpPr>
          <p:cNvPr id="7" name="6 CuadroTexto"/>
          <p:cNvSpPr txBox="1"/>
          <p:nvPr/>
        </p:nvSpPr>
        <p:spPr>
          <a:xfrm>
            <a:off x="4801292" y="4645064"/>
            <a:ext cx="920445" cy="307777"/>
          </a:xfrm>
          <a:prstGeom prst="rect">
            <a:avLst/>
          </a:prstGeom>
          <a:noFill/>
        </p:spPr>
        <p:txBody>
          <a:bodyPr wrap="none" rtlCol="0">
            <a:spAutoFit/>
          </a:bodyPr>
          <a:lstStyle/>
          <a:p>
            <a:r>
              <a:rPr lang="es-MX" sz="1200" b="1" dirty="0" smtClean="0">
                <a:solidFill>
                  <a:schemeClr val="bg1">
                    <a:lumMod val="65000"/>
                    <a:lumOff val="35000"/>
                  </a:schemeClr>
                </a:solidFill>
              </a:rPr>
              <a:t>(o en m/s</a:t>
            </a:r>
            <a:r>
              <a:rPr lang="es-MX" sz="1400" b="1" dirty="0" smtClean="0">
                <a:solidFill>
                  <a:schemeClr val="bg1">
                    <a:lumMod val="65000"/>
                    <a:lumOff val="35000"/>
                  </a:schemeClr>
                </a:solidFill>
              </a:rPr>
              <a:t>)</a:t>
            </a:r>
            <a:endParaRPr lang="es-MX" sz="1400" b="1" dirty="0">
              <a:solidFill>
                <a:schemeClr val="bg1">
                  <a:lumMod val="65000"/>
                  <a:lumOff val="35000"/>
                </a:schemeClr>
              </a:solidFill>
            </a:endParaRPr>
          </a:p>
        </p:txBody>
      </p:sp>
      <p:sp>
        <p:nvSpPr>
          <p:cNvPr id="9" name="8 CuadroTexto"/>
          <p:cNvSpPr txBox="1"/>
          <p:nvPr/>
        </p:nvSpPr>
        <p:spPr>
          <a:xfrm>
            <a:off x="4801292" y="4952841"/>
            <a:ext cx="2937022" cy="307777"/>
          </a:xfrm>
          <a:prstGeom prst="rect">
            <a:avLst/>
          </a:prstGeom>
          <a:noFill/>
        </p:spPr>
        <p:txBody>
          <a:bodyPr wrap="none" rtlCol="0">
            <a:spAutoFit/>
          </a:bodyPr>
          <a:lstStyle/>
          <a:p>
            <a:r>
              <a:rPr lang="es-MX" sz="1200" b="1" dirty="0" smtClean="0">
                <a:solidFill>
                  <a:schemeClr val="bg1">
                    <a:lumMod val="65000"/>
                    <a:lumOff val="35000"/>
                  </a:schemeClr>
                </a:solidFill>
              </a:rPr>
              <a:t>(o % de longitud </a:t>
            </a:r>
            <a:r>
              <a:rPr lang="es-MX" sz="1200" b="1" dirty="0" err="1" smtClean="0">
                <a:solidFill>
                  <a:schemeClr val="bg1">
                    <a:lumMod val="65000"/>
                    <a:lumOff val="35000"/>
                  </a:schemeClr>
                </a:solidFill>
              </a:rPr>
              <a:t>dia</a:t>
            </a:r>
            <a:r>
              <a:rPr lang="es-MX" sz="1200" b="1" dirty="0" smtClean="0">
                <a:solidFill>
                  <a:schemeClr val="bg1">
                    <a:lumMod val="65000"/>
                    <a:lumOff val="35000"/>
                  </a:schemeClr>
                </a:solidFill>
              </a:rPr>
              <a:t>, </a:t>
            </a:r>
            <a:r>
              <a:rPr lang="es-MX" sz="1200" b="1" dirty="0" err="1" smtClean="0">
                <a:solidFill>
                  <a:schemeClr val="bg1">
                    <a:lumMod val="65000"/>
                    <a:lumOff val="35000"/>
                  </a:schemeClr>
                </a:solidFill>
              </a:rPr>
              <a:t>fraccion</a:t>
            </a:r>
            <a:r>
              <a:rPr lang="es-MX" sz="1200" b="1" dirty="0" smtClean="0">
                <a:solidFill>
                  <a:schemeClr val="bg1">
                    <a:lumMod val="65000"/>
                    <a:lumOff val="35000"/>
                  </a:schemeClr>
                </a:solidFill>
              </a:rPr>
              <a:t> de </a:t>
            </a:r>
            <a:r>
              <a:rPr lang="es-MX" sz="1200" b="1" dirty="0" err="1" smtClean="0">
                <a:solidFill>
                  <a:schemeClr val="bg1">
                    <a:lumMod val="65000"/>
                    <a:lumOff val="35000"/>
                  </a:schemeClr>
                </a:solidFill>
              </a:rPr>
              <a:t>dia</a:t>
            </a:r>
            <a:r>
              <a:rPr lang="es-MX" sz="1200" b="1" dirty="0" smtClean="0">
                <a:solidFill>
                  <a:schemeClr val="bg1">
                    <a:lumMod val="65000"/>
                    <a:lumOff val="35000"/>
                  </a:schemeClr>
                </a:solidFill>
              </a:rPr>
              <a:t>)</a:t>
            </a:r>
            <a:r>
              <a:rPr lang="es-MX" sz="1400" b="1" dirty="0" smtClean="0">
                <a:solidFill>
                  <a:schemeClr val="bg1">
                    <a:lumMod val="65000"/>
                    <a:lumOff val="35000"/>
                  </a:schemeClr>
                </a:solidFill>
              </a:rPr>
              <a:t>)</a:t>
            </a:r>
            <a:endParaRPr lang="es-MX" sz="1400" b="1" dirty="0">
              <a:solidFill>
                <a:schemeClr val="bg1">
                  <a:lumMod val="65000"/>
                  <a:lumOff val="35000"/>
                </a:schemeClr>
              </a:solidFill>
            </a:endParaRPr>
          </a:p>
        </p:txBody>
      </p:sp>
      <p:sp>
        <p:nvSpPr>
          <p:cNvPr id="10" name="9 CuadroTexto"/>
          <p:cNvSpPr txBox="1"/>
          <p:nvPr/>
        </p:nvSpPr>
        <p:spPr>
          <a:xfrm>
            <a:off x="4788024" y="5281653"/>
            <a:ext cx="1829347" cy="307777"/>
          </a:xfrm>
          <a:prstGeom prst="rect">
            <a:avLst/>
          </a:prstGeom>
          <a:noFill/>
        </p:spPr>
        <p:txBody>
          <a:bodyPr wrap="none" rtlCol="0">
            <a:spAutoFit/>
          </a:bodyPr>
          <a:lstStyle/>
          <a:p>
            <a:r>
              <a:rPr lang="es-MX" sz="1200" b="1" dirty="0" smtClean="0">
                <a:solidFill>
                  <a:schemeClr val="bg1">
                    <a:lumMod val="65000"/>
                    <a:lumOff val="35000"/>
                  </a:schemeClr>
                </a:solidFill>
              </a:rPr>
              <a:t>(o en mm por periodo</a:t>
            </a:r>
            <a:r>
              <a:rPr lang="es-MX" sz="1400" b="1" dirty="0" smtClean="0">
                <a:solidFill>
                  <a:schemeClr val="bg1">
                    <a:lumMod val="65000"/>
                    <a:lumOff val="35000"/>
                  </a:schemeClr>
                </a:solidFill>
              </a:rPr>
              <a:t>)</a:t>
            </a:r>
            <a:endParaRPr lang="es-MX" sz="1400" b="1" dirty="0">
              <a:solidFill>
                <a:schemeClr val="bg1">
                  <a:lumMod val="65000"/>
                  <a:lumOff val="35000"/>
                </a:schemeClr>
              </a:solidFill>
            </a:endParaRPr>
          </a:p>
        </p:txBody>
      </p:sp>
    </p:spTree>
    <p:extLst>
      <p:ext uri="{BB962C8B-B14F-4D97-AF65-F5344CB8AC3E}">
        <p14:creationId xmlns:p14="http://schemas.microsoft.com/office/powerpoint/2010/main" val="170586073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29866" y="263550"/>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FFFF00"/>
                </a:solidFill>
                <a:effectLst>
                  <a:outerShdw blurRad="38100" dist="38100" dir="2700000" algn="tl">
                    <a:srgbClr val="000000">
                      <a:alpha val="43137"/>
                    </a:srgbClr>
                  </a:outerShdw>
                </a:effectLst>
              </a:rPr>
              <a:t>Configuración inicial</a:t>
            </a:r>
            <a:endParaRPr lang="es-MX" sz="2800" b="1" dirty="0">
              <a:solidFill>
                <a:srgbClr val="FFFF0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330" t="20833" r="25475" b="21354"/>
          <a:stretch/>
        </p:blipFill>
        <p:spPr bwMode="auto">
          <a:xfrm>
            <a:off x="2194846" y="2059107"/>
            <a:ext cx="6948360" cy="459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redondeado"/>
          <p:cNvSpPr/>
          <p:nvPr/>
        </p:nvSpPr>
        <p:spPr>
          <a:xfrm>
            <a:off x="4041098" y="2418636"/>
            <a:ext cx="936104" cy="288032"/>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CuadroTexto"/>
          <p:cNvSpPr txBox="1"/>
          <p:nvPr/>
        </p:nvSpPr>
        <p:spPr>
          <a:xfrm>
            <a:off x="359034" y="1412776"/>
            <a:ext cx="4500998" cy="646331"/>
          </a:xfrm>
          <a:prstGeom prst="rect">
            <a:avLst/>
          </a:prstGeom>
          <a:noFill/>
        </p:spPr>
        <p:txBody>
          <a:bodyPr wrap="square" rtlCol="0">
            <a:spAutoFit/>
          </a:bodyPr>
          <a:lstStyle/>
          <a:p>
            <a:r>
              <a:rPr lang="es-MX" dirty="0" smtClean="0"/>
              <a:t>Selección del método de estimación de la precipitación efectiva</a:t>
            </a:r>
            <a:endParaRPr lang="es-MX" dirty="0"/>
          </a:p>
        </p:txBody>
      </p:sp>
    </p:spTree>
    <p:extLst>
      <p:ext uri="{BB962C8B-B14F-4D97-AF65-F5344CB8AC3E}">
        <p14:creationId xmlns:p14="http://schemas.microsoft.com/office/powerpoint/2010/main" val="203717685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7748" y="-1116"/>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99FFCC"/>
                </a:solidFill>
                <a:effectLst>
                  <a:outerShdw blurRad="38100" dist="38100" dir="2700000" algn="tl">
                    <a:srgbClr val="000000">
                      <a:alpha val="43137"/>
                    </a:srgbClr>
                  </a:outerShdw>
                </a:effectLst>
              </a:rPr>
              <a:t>Configuración inicial</a:t>
            </a:r>
            <a:endParaRPr lang="es-MX" sz="2800" b="1" dirty="0">
              <a:solidFill>
                <a:srgbClr val="99FFCC"/>
              </a:solidFill>
              <a:effectLst>
                <a:outerShdw blurRad="38100" dist="38100" dir="2700000" algn="tl">
                  <a:srgbClr val="000000">
                    <a:alpha val="43137"/>
                  </a:srgbClr>
                </a:outerShdw>
              </a:effectLst>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622" t="20297" r="25036" b="21354"/>
          <a:stretch/>
        </p:blipFill>
        <p:spPr bwMode="auto">
          <a:xfrm>
            <a:off x="1103637" y="1988840"/>
            <a:ext cx="6934991" cy="46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redondeado"/>
          <p:cNvSpPr/>
          <p:nvPr/>
        </p:nvSpPr>
        <p:spPr>
          <a:xfrm>
            <a:off x="3815048" y="2348880"/>
            <a:ext cx="1512168" cy="288032"/>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CuadroTexto"/>
          <p:cNvSpPr txBox="1"/>
          <p:nvPr/>
        </p:nvSpPr>
        <p:spPr>
          <a:xfrm>
            <a:off x="251520" y="1196751"/>
            <a:ext cx="5725134" cy="646331"/>
          </a:xfrm>
          <a:prstGeom prst="rect">
            <a:avLst/>
          </a:prstGeom>
          <a:noFill/>
        </p:spPr>
        <p:txBody>
          <a:bodyPr wrap="square" rtlCol="0">
            <a:spAutoFit/>
          </a:bodyPr>
          <a:lstStyle/>
          <a:p>
            <a:r>
              <a:rPr lang="es-MX" dirty="0" smtClean="0"/>
              <a:t>Definición de los criterios para definir el momento de riego y la cantidad de agua a reponer. </a:t>
            </a:r>
            <a:endParaRPr lang="es-MX" dirty="0"/>
          </a:p>
        </p:txBody>
      </p:sp>
    </p:spTree>
    <p:extLst>
      <p:ext uri="{BB962C8B-B14F-4D97-AF65-F5344CB8AC3E}">
        <p14:creationId xmlns:p14="http://schemas.microsoft.com/office/powerpoint/2010/main" val="55404450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7748" y="-1116"/>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99FFCC"/>
                </a:solidFill>
                <a:effectLst>
                  <a:outerShdw blurRad="38100" dist="38100" dir="2700000" algn="tl">
                    <a:srgbClr val="000000">
                      <a:alpha val="43137"/>
                    </a:srgbClr>
                  </a:outerShdw>
                </a:effectLst>
              </a:rPr>
              <a:t>Configuración inicial</a:t>
            </a:r>
            <a:endParaRPr lang="es-MX" sz="2800" b="1" dirty="0">
              <a:solidFill>
                <a:srgbClr val="99FFCC"/>
              </a:solidFill>
              <a:effectLst>
                <a:outerShdw blurRad="38100" dist="38100" dir="2700000" algn="tl">
                  <a:srgbClr val="000000">
                    <a:alpha val="43137"/>
                  </a:srgbClr>
                </a:outerShdw>
              </a:effectLst>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622" t="20297" r="25036" b="21354"/>
          <a:stretch/>
        </p:blipFill>
        <p:spPr bwMode="auto">
          <a:xfrm>
            <a:off x="191640" y="1340768"/>
            <a:ext cx="8054426" cy="535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redondeado"/>
          <p:cNvSpPr/>
          <p:nvPr/>
        </p:nvSpPr>
        <p:spPr>
          <a:xfrm>
            <a:off x="3412209" y="1776264"/>
            <a:ext cx="1613287" cy="288032"/>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9160" t="37764" r="49057" b="47916"/>
          <a:stretch/>
        </p:blipFill>
        <p:spPr bwMode="auto">
          <a:xfrm>
            <a:off x="5448299" y="2348880"/>
            <a:ext cx="3418635" cy="12635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8404" t="53353" r="48537" b="39217"/>
          <a:stretch/>
        </p:blipFill>
        <p:spPr bwMode="auto">
          <a:xfrm>
            <a:off x="5448299" y="4138246"/>
            <a:ext cx="3592831" cy="6509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redondeado"/>
          <p:cNvSpPr/>
          <p:nvPr/>
        </p:nvSpPr>
        <p:spPr>
          <a:xfrm>
            <a:off x="3059832" y="5376614"/>
            <a:ext cx="2388467" cy="288032"/>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304735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up)">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up)">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520" y="1340768"/>
            <a:ext cx="8496944" cy="523220"/>
          </a:xfrm>
          <a:prstGeom prst="rect">
            <a:avLst/>
          </a:prstGeom>
          <a:noFill/>
        </p:spPr>
        <p:txBody>
          <a:bodyPr wrap="square" rtlCol="0">
            <a:spAutoFit/>
          </a:bodyPr>
          <a:lstStyle/>
          <a:p>
            <a:pPr>
              <a:buFont typeface="Wingdings" pitchFamily="2" charset="2"/>
              <a:buChar char="Ø"/>
            </a:pPr>
            <a:r>
              <a:rPr lang="es-ES" sz="2800" dirty="0" smtClean="0"/>
              <a:t>Pantalla para introducir la información climática	</a:t>
            </a:r>
          </a:p>
        </p:txBody>
      </p:sp>
      <p:sp>
        <p:nvSpPr>
          <p:cNvPr id="6" name="5 CuadroTexto"/>
          <p:cNvSpPr txBox="1"/>
          <p:nvPr/>
        </p:nvSpPr>
        <p:spPr>
          <a:xfrm>
            <a:off x="468684" y="263550"/>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Datos Requeridos</a:t>
            </a:r>
            <a:endParaRPr lang="es-MX" sz="2800" b="1" dirty="0">
              <a:solidFill>
                <a:srgbClr val="09BFFF"/>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88" t="-274" r="24527" b="5247"/>
          <a:stretch/>
        </p:blipFill>
        <p:spPr bwMode="auto">
          <a:xfrm>
            <a:off x="251520" y="1863988"/>
            <a:ext cx="6828036" cy="459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redondeado"/>
          <p:cNvSpPr/>
          <p:nvPr/>
        </p:nvSpPr>
        <p:spPr>
          <a:xfrm>
            <a:off x="683569" y="2492896"/>
            <a:ext cx="576064" cy="36004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Rectángulo"/>
          <p:cNvSpPr/>
          <p:nvPr/>
        </p:nvSpPr>
        <p:spPr>
          <a:xfrm>
            <a:off x="2123728" y="2534639"/>
            <a:ext cx="872214" cy="338554"/>
          </a:xfrm>
          <a:prstGeom prst="rect">
            <a:avLst/>
          </a:prstGeom>
        </p:spPr>
        <p:txBody>
          <a:bodyPr wrap="square">
            <a:spAutoFit/>
          </a:bodyPr>
          <a:lstStyle/>
          <a:p>
            <a:pPr>
              <a:spcAft>
                <a:spcPts val="1200"/>
              </a:spcAft>
            </a:pPr>
            <a:r>
              <a:rPr lang="es-ES" sz="1600" b="1" dirty="0" err="1" smtClean="0">
                <a:solidFill>
                  <a:schemeClr val="bg1"/>
                </a:solidFill>
              </a:rPr>
              <a:t>Click</a:t>
            </a:r>
            <a:endParaRPr lang="es-ES" sz="1600" b="1" dirty="0">
              <a:solidFill>
                <a:schemeClr val="bg1"/>
              </a:solidFill>
            </a:endParaRPr>
          </a:p>
        </p:txBody>
      </p:sp>
      <p:sp>
        <p:nvSpPr>
          <p:cNvPr id="11" name="10 Flecha a la derecha con bandas"/>
          <p:cNvSpPr/>
          <p:nvPr/>
        </p:nvSpPr>
        <p:spPr>
          <a:xfrm rot="10800000">
            <a:off x="1308346" y="2613924"/>
            <a:ext cx="731756" cy="179984"/>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520" y="1340768"/>
            <a:ext cx="8496944" cy="523220"/>
          </a:xfrm>
          <a:prstGeom prst="rect">
            <a:avLst/>
          </a:prstGeom>
          <a:noFill/>
        </p:spPr>
        <p:txBody>
          <a:bodyPr wrap="square" rtlCol="0">
            <a:spAutoFit/>
          </a:bodyPr>
          <a:lstStyle/>
          <a:p>
            <a:pPr>
              <a:buFont typeface="Wingdings" pitchFamily="2" charset="2"/>
              <a:buChar char="Ø"/>
            </a:pPr>
            <a:r>
              <a:rPr lang="es-ES" sz="2800" dirty="0" smtClean="0"/>
              <a:t>Pantalla para introducir la información climática	</a:t>
            </a:r>
          </a:p>
        </p:txBody>
      </p:sp>
      <p:sp>
        <p:nvSpPr>
          <p:cNvPr id="6" name="5 CuadroTexto"/>
          <p:cNvSpPr txBox="1"/>
          <p:nvPr/>
        </p:nvSpPr>
        <p:spPr>
          <a:xfrm>
            <a:off x="468684" y="263550"/>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Datos Requeridos</a:t>
            </a:r>
            <a:endParaRPr lang="es-MX" sz="2800" b="1" dirty="0">
              <a:solidFill>
                <a:srgbClr val="09BFFF"/>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600" t="21905" r="20937" b="22916"/>
          <a:stretch/>
        </p:blipFill>
        <p:spPr bwMode="auto">
          <a:xfrm>
            <a:off x="1996178" y="2204864"/>
            <a:ext cx="6949537" cy="444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4889742" y="3995896"/>
            <a:ext cx="3528392" cy="1323439"/>
          </a:xfrm>
          <a:prstGeom prst="rect">
            <a:avLst/>
          </a:prstGeom>
          <a:solidFill>
            <a:schemeClr val="tx1"/>
          </a:solidFill>
        </p:spPr>
        <p:txBody>
          <a:bodyPr wrap="square" rtlCol="0">
            <a:spAutoFit/>
          </a:bodyPr>
          <a:lstStyle/>
          <a:p>
            <a:pPr algn="just"/>
            <a:r>
              <a:rPr lang="es-MX" sz="1600" dirty="0" smtClean="0">
                <a:solidFill>
                  <a:schemeClr val="bg1">
                    <a:lumMod val="65000"/>
                    <a:lumOff val="35000"/>
                  </a:schemeClr>
                </a:solidFill>
              </a:rPr>
              <a:t>Introducir todos los datos de clima solicitados (columnas en blanco)(T, HR, Viento, insolación) o solo </a:t>
            </a:r>
            <a:r>
              <a:rPr lang="es-MX" sz="1600" dirty="0" err="1" smtClean="0">
                <a:solidFill>
                  <a:schemeClr val="bg1">
                    <a:lumMod val="65000"/>
                    <a:lumOff val="35000"/>
                  </a:schemeClr>
                </a:solidFill>
              </a:rPr>
              <a:t>Tmax</a:t>
            </a:r>
            <a:r>
              <a:rPr lang="es-MX" sz="1600" dirty="0" smtClean="0">
                <a:solidFill>
                  <a:schemeClr val="bg1">
                    <a:lumMod val="65000"/>
                    <a:lumOff val="35000"/>
                  </a:schemeClr>
                </a:solidFill>
              </a:rPr>
              <a:t> y </a:t>
            </a:r>
            <a:r>
              <a:rPr lang="es-MX" sz="1600" dirty="0" err="1" smtClean="0">
                <a:solidFill>
                  <a:schemeClr val="bg1">
                    <a:lumMod val="65000"/>
                    <a:lumOff val="35000"/>
                  </a:schemeClr>
                </a:solidFill>
              </a:rPr>
              <a:t>Tmin</a:t>
            </a:r>
            <a:r>
              <a:rPr lang="es-MX" sz="1600" dirty="0" smtClean="0">
                <a:solidFill>
                  <a:schemeClr val="bg1">
                    <a:lumMod val="65000"/>
                    <a:lumOff val="35000"/>
                  </a:schemeClr>
                </a:solidFill>
              </a:rPr>
              <a:t> (Los demás datos serán estimados con latitud, longitud y T)</a:t>
            </a:r>
            <a:endParaRPr lang="es-MX" sz="1600" dirty="0">
              <a:solidFill>
                <a:schemeClr val="bg1">
                  <a:lumMod val="65000"/>
                  <a:lumOff val="35000"/>
                </a:schemeClr>
              </a:solidFill>
            </a:endParaRPr>
          </a:p>
        </p:txBody>
      </p:sp>
      <p:pic>
        <p:nvPicPr>
          <p:cNvPr id="7" name="Imagen 4"/>
          <p:cNvPicPr>
            <a:picLocks noChangeAspect="1" noChangeArrowheads="1"/>
          </p:cNvPicPr>
          <p:nvPr/>
        </p:nvPicPr>
        <p:blipFill>
          <a:blip r:embed="rId4" cstate="print"/>
          <a:srcRect/>
          <a:stretch>
            <a:fillRect/>
          </a:stretch>
        </p:blipFill>
        <p:spPr bwMode="auto">
          <a:xfrm>
            <a:off x="91987" y="2038728"/>
            <a:ext cx="1811919" cy="1174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69124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100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wipe(up)">
                                      <p:cBhvr>
                                        <p:cTn id="11" dur="5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520" y="1340768"/>
            <a:ext cx="8496944" cy="523220"/>
          </a:xfrm>
          <a:prstGeom prst="rect">
            <a:avLst/>
          </a:prstGeom>
          <a:noFill/>
        </p:spPr>
        <p:txBody>
          <a:bodyPr wrap="square" rtlCol="0">
            <a:spAutoFit/>
          </a:bodyPr>
          <a:lstStyle/>
          <a:p>
            <a:pPr>
              <a:buFont typeface="Wingdings" pitchFamily="2" charset="2"/>
              <a:buChar char="Ø"/>
            </a:pPr>
            <a:r>
              <a:rPr lang="es-ES" sz="2800" dirty="0" smtClean="0"/>
              <a:t>Pantalla para introducir la información climática	</a:t>
            </a:r>
          </a:p>
        </p:txBody>
      </p:sp>
      <p:sp>
        <p:nvSpPr>
          <p:cNvPr id="6" name="5 CuadroTexto"/>
          <p:cNvSpPr txBox="1"/>
          <p:nvPr/>
        </p:nvSpPr>
        <p:spPr>
          <a:xfrm>
            <a:off x="468684" y="263550"/>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Datos Requeridos</a:t>
            </a:r>
            <a:endParaRPr lang="es-MX" sz="2800" b="1" dirty="0">
              <a:solidFill>
                <a:srgbClr val="09BFFF"/>
              </a:solidFill>
              <a:effectLst>
                <a:outerShdw blurRad="38100" dist="38100" dir="2700000" algn="tl">
                  <a:srgbClr val="000000">
                    <a:alpha val="43137"/>
                  </a:srgbClr>
                </a:outerShdw>
              </a:effectLst>
            </a:endParaRPr>
          </a:p>
        </p:txBody>
      </p:sp>
      <p:pic>
        <p:nvPicPr>
          <p:cNvPr id="7" name="Imagen 4"/>
          <p:cNvPicPr>
            <a:picLocks noChangeAspect="1" noChangeArrowheads="1"/>
          </p:cNvPicPr>
          <p:nvPr/>
        </p:nvPicPr>
        <p:blipFill>
          <a:blip r:embed="rId3" cstate="print"/>
          <a:srcRect/>
          <a:stretch>
            <a:fillRect/>
          </a:stretch>
        </p:blipFill>
        <p:spPr bwMode="auto">
          <a:xfrm>
            <a:off x="91987" y="2038728"/>
            <a:ext cx="1811919" cy="1174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625" t="26000" r="26250" b="27333"/>
          <a:stretch/>
        </p:blipFill>
        <p:spPr bwMode="auto">
          <a:xfrm>
            <a:off x="2144562" y="2249438"/>
            <a:ext cx="626745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4861172" y="4000281"/>
            <a:ext cx="3528392" cy="1323439"/>
          </a:xfrm>
          <a:prstGeom prst="rect">
            <a:avLst/>
          </a:prstGeom>
          <a:solidFill>
            <a:schemeClr val="tx1"/>
          </a:solidFill>
        </p:spPr>
        <p:txBody>
          <a:bodyPr wrap="square" rtlCol="0">
            <a:spAutoFit/>
          </a:bodyPr>
          <a:lstStyle/>
          <a:p>
            <a:pPr algn="just"/>
            <a:r>
              <a:rPr lang="es-MX" sz="1600" dirty="0" smtClean="0">
                <a:solidFill>
                  <a:schemeClr val="bg1">
                    <a:lumMod val="65000"/>
                    <a:lumOff val="35000"/>
                  </a:schemeClr>
                </a:solidFill>
              </a:rPr>
              <a:t>Introducir todos los datos de clima solicitados (columnas en blanco)(T, HR, Viento, insolación) o solo </a:t>
            </a:r>
            <a:r>
              <a:rPr lang="es-MX" sz="1600" dirty="0" err="1" smtClean="0">
                <a:solidFill>
                  <a:schemeClr val="bg1">
                    <a:lumMod val="65000"/>
                    <a:lumOff val="35000"/>
                  </a:schemeClr>
                </a:solidFill>
              </a:rPr>
              <a:t>Tmax</a:t>
            </a:r>
            <a:r>
              <a:rPr lang="es-MX" sz="1600" dirty="0" smtClean="0">
                <a:solidFill>
                  <a:schemeClr val="bg1">
                    <a:lumMod val="65000"/>
                    <a:lumOff val="35000"/>
                  </a:schemeClr>
                </a:solidFill>
              </a:rPr>
              <a:t> y </a:t>
            </a:r>
            <a:r>
              <a:rPr lang="es-MX" sz="1600" dirty="0" err="1" smtClean="0">
                <a:solidFill>
                  <a:schemeClr val="bg1">
                    <a:lumMod val="65000"/>
                    <a:lumOff val="35000"/>
                  </a:schemeClr>
                </a:solidFill>
              </a:rPr>
              <a:t>Tmin</a:t>
            </a:r>
            <a:r>
              <a:rPr lang="es-MX" sz="1600" dirty="0" smtClean="0">
                <a:solidFill>
                  <a:schemeClr val="bg1">
                    <a:lumMod val="65000"/>
                    <a:lumOff val="35000"/>
                  </a:schemeClr>
                </a:solidFill>
              </a:rPr>
              <a:t> (Los demás datos serán estimados con latitud, longitud y T)</a:t>
            </a:r>
            <a:endParaRPr lang="es-MX" sz="1600" dirty="0">
              <a:solidFill>
                <a:schemeClr val="bg1">
                  <a:lumMod val="65000"/>
                  <a:lumOff val="35000"/>
                </a:schemeClr>
              </a:solidFill>
            </a:endParaRPr>
          </a:p>
        </p:txBody>
      </p:sp>
    </p:spTree>
    <p:extLst>
      <p:ext uri="{BB962C8B-B14F-4D97-AF65-F5344CB8AC3E}">
        <p14:creationId xmlns:p14="http://schemas.microsoft.com/office/powerpoint/2010/main" val="2070769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520" y="1340768"/>
            <a:ext cx="8496944" cy="523220"/>
          </a:xfrm>
          <a:prstGeom prst="rect">
            <a:avLst/>
          </a:prstGeom>
          <a:noFill/>
        </p:spPr>
        <p:txBody>
          <a:bodyPr wrap="square" rtlCol="0">
            <a:spAutoFit/>
          </a:bodyPr>
          <a:lstStyle/>
          <a:p>
            <a:pPr>
              <a:buFont typeface="Wingdings" pitchFamily="2" charset="2"/>
              <a:buChar char="Ø"/>
            </a:pPr>
            <a:r>
              <a:rPr lang="es-ES" sz="2800" dirty="0" smtClean="0"/>
              <a:t>Pantalla para introducir la información climática	</a:t>
            </a:r>
          </a:p>
        </p:txBody>
      </p:sp>
      <p:sp>
        <p:nvSpPr>
          <p:cNvPr id="6" name="5 CuadroTexto"/>
          <p:cNvSpPr txBox="1"/>
          <p:nvPr/>
        </p:nvSpPr>
        <p:spPr>
          <a:xfrm>
            <a:off x="468684" y="263550"/>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Datos Requeridos</a:t>
            </a:r>
            <a:endParaRPr lang="es-MX" sz="2800" b="1" dirty="0">
              <a:solidFill>
                <a:srgbClr val="09BFFF"/>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893" t="21905" r="21083" b="22656"/>
          <a:stretch/>
        </p:blipFill>
        <p:spPr bwMode="auto">
          <a:xfrm>
            <a:off x="1979712" y="2183098"/>
            <a:ext cx="6912768" cy="448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noChangeArrowheads="1"/>
          </p:cNvPicPr>
          <p:nvPr/>
        </p:nvPicPr>
        <p:blipFill>
          <a:blip r:embed="rId4" cstate="print"/>
          <a:srcRect/>
          <a:stretch>
            <a:fillRect/>
          </a:stretch>
        </p:blipFill>
        <p:spPr bwMode="auto">
          <a:xfrm>
            <a:off x="91987" y="2038728"/>
            <a:ext cx="1811919" cy="1174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901039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750"/>
                                        <p:tgtEl>
                                          <p:spTgt spid="7"/>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wipe(up)">
                                      <p:cBhvr>
                                        <p:cTn id="1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n 6"/>
          <p:cNvPicPr>
            <a:picLocks noChangeAspect="1" noChangeArrowheads="1"/>
          </p:cNvPicPr>
          <p:nvPr/>
        </p:nvPicPr>
        <p:blipFill>
          <a:blip r:embed="rId3" cstate="print"/>
          <a:srcRect/>
          <a:stretch>
            <a:fillRect/>
          </a:stretch>
        </p:blipFill>
        <p:spPr bwMode="auto">
          <a:xfrm>
            <a:off x="539552" y="2251593"/>
            <a:ext cx="1565381" cy="1071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CuadroTexto"/>
          <p:cNvSpPr txBox="1"/>
          <p:nvPr/>
        </p:nvSpPr>
        <p:spPr>
          <a:xfrm>
            <a:off x="539552" y="116632"/>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Datos de precipitación</a:t>
            </a:r>
            <a:endParaRPr lang="es-MX" sz="2800" b="1" dirty="0">
              <a:solidFill>
                <a:srgbClr val="09BFFF"/>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476" t="18289" r="24890" b="20313"/>
          <a:stretch/>
        </p:blipFill>
        <p:spPr bwMode="auto">
          <a:xfrm>
            <a:off x="2483768" y="2248155"/>
            <a:ext cx="6359357" cy="4422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505322" y="1228426"/>
            <a:ext cx="7955110" cy="923330"/>
          </a:xfrm>
          <a:prstGeom prst="rect">
            <a:avLst/>
          </a:prstGeom>
        </p:spPr>
        <p:txBody>
          <a:bodyPr wrap="square">
            <a:spAutoFit/>
          </a:bodyPr>
          <a:lstStyle/>
          <a:p>
            <a:pPr algn="just"/>
            <a:r>
              <a:rPr lang="es-ES" dirty="0" smtClean="0"/>
              <a:t>Es la porción </a:t>
            </a:r>
            <a:r>
              <a:rPr lang="es-ES" dirty="0"/>
              <a:t>de la precipitación que puede ser aprovechada por el cultivo, ya que parte del  agua </a:t>
            </a:r>
            <a:r>
              <a:rPr lang="es-ES" dirty="0" smtClean="0"/>
              <a:t>precipitada se </a:t>
            </a:r>
            <a:r>
              <a:rPr lang="es-ES" dirty="0"/>
              <a:t>puede </a:t>
            </a:r>
            <a:r>
              <a:rPr lang="es-ES" dirty="0" smtClean="0"/>
              <a:t>perder </a:t>
            </a:r>
            <a:r>
              <a:rPr lang="es-ES" dirty="0"/>
              <a:t>como escurrimiento o percolación </a:t>
            </a:r>
            <a:r>
              <a:rPr lang="es-ES" dirty="0" smtClean="0"/>
              <a:t>profunda.</a:t>
            </a:r>
            <a:endParaRPr lang="es-ES" dirty="0"/>
          </a:p>
        </p:txBody>
      </p:sp>
    </p:spTree>
    <p:extLst>
      <p:ext uri="{BB962C8B-B14F-4D97-AF65-F5344CB8AC3E}">
        <p14:creationId xmlns:p14="http://schemas.microsoft.com/office/powerpoint/2010/main" val="322450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in)">
                                      <p:cBhvr>
                                        <p:cTn id="7" dur="500"/>
                                        <p:tgtEl>
                                          <p:spTgt spid="14338"/>
                                        </p:tgtEl>
                                      </p:cBhvr>
                                    </p:animEffect>
                                  </p:childTnLst>
                                </p:cTn>
                              </p:par>
                            </p:childTnLst>
                          </p:cTn>
                        </p:par>
                        <p:par>
                          <p:cTn id="8" fill="hold">
                            <p:stCondLst>
                              <p:cond delay="500"/>
                            </p:stCondLst>
                            <p:childTnLst>
                              <p:par>
                                <p:cTn id="9" presetID="21" presetClass="entr" presetSubtype="2"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heel(2)">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25998" y="260648"/>
            <a:ext cx="7920880" cy="1052736"/>
          </a:xfrm>
        </p:spPr>
        <p:txBody>
          <a:bodyPr>
            <a:normAutofit/>
          </a:bodyPr>
          <a:lstStyle/>
          <a:p>
            <a:pPr algn="ctr"/>
            <a:r>
              <a:rPr lang="es-ES" sz="2800" dirty="0" smtClean="0">
                <a:solidFill>
                  <a:srgbClr val="66FFFF"/>
                </a:solidFill>
                <a:latin typeface="+mn-lt"/>
                <a:ea typeface="+mn-ea"/>
                <a:cs typeface="+mn-cs"/>
              </a:rPr>
              <a:t>El </a:t>
            </a:r>
            <a:r>
              <a:rPr lang="es-ES" sz="2800" dirty="0" err="1" smtClean="0">
                <a:solidFill>
                  <a:srgbClr val="66FFFF"/>
                </a:solidFill>
                <a:latin typeface="+mn-lt"/>
                <a:ea typeface="+mn-ea"/>
                <a:cs typeface="+mn-cs"/>
              </a:rPr>
              <a:t>cropwat</a:t>
            </a:r>
            <a:r>
              <a:rPr lang="es-ES" sz="2800" dirty="0" smtClean="0">
                <a:solidFill>
                  <a:srgbClr val="66FFFF"/>
                </a:solidFill>
                <a:latin typeface="+mn-lt"/>
                <a:ea typeface="+mn-ea"/>
                <a:cs typeface="+mn-cs"/>
              </a:rPr>
              <a:t> y los Requerimientos hídricos de los cultivos</a:t>
            </a:r>
            <a:endParaRPr lang="es-MX" sz="2800" dirty="0" smtClean="0">
              <a:solidFill>
                <a:srgbClr val="66FFFF"/>
              </a:solidFill>
              <a:latin typeface="+mn-lt"/>
              <a:ea typeface="+mn-ea"/>
              <a:cs typeface="+mn-cs"/>
            </a:endParaRPr>
          </a:p>
        </p:txBody>
      </p:sp>
      <p:sp>
        <p:nvSpPr>
          <p:cNvPr id="3" name="2 Rectángulo"/>
          <p:cNvSpPr/>
          <p:nvPr/>
        </p:nvSpPr>
        <p:spPr>
          <a:xfrm>
            <a:off x="1132136" y="1988840"/>
            <a:ext cx="6624736" cy="3493264"/>
          </a:xfrm>
          <a:prstGeom prst="rect">
            <a:avLst/>
          </a:prstGeom>
        </p:spPr>
        <p:txBody>
          <a:bodyPr wrap="square">
            <a:spAutoFit/>
          </a:bodyPr>
          <a:lstStyle/>
          <a:p>
            <a:pPr>
              <a:defRPr/>
            </a:pPr>
            <a:r>
              <a:rPr lang="es-MX" sz="2800" b="1" dirty="0">
                <a:solidFill>
                  <a:srgbClr val="00FF00"/>
                </a:solidFill>
                <a:effectLst>
                  <a:outerShdw blurRad="38100" dist="38100" dir="2700000" algn="tl">
                    <a:srgbClr val="000000">
                      <a:alpha val="43137"/>
                    </a:srgbClr>
                  </a:outerShdw>
                </a:effectLst>
                <a:latin typeface="Arial" pitchFamily="34" charset="0"/>
                <a:cs typeface="Arial" pitchFamily="34" charset="0"/>
              </a:rPr>
              <a:t>Propósitos</a:t>
            </a:r>
          </a:p>
          <a:p>
            <a:pPr>
              <a:defRPr/>
            </a:pPr>
            <a:endParaRPr lang="es-MX" sz="2400" dirty="0">
              <a:solidFill>
                <a:srgbClr val="00FF00"/>
              </a:solidFill>
              <a:latin typeface="Arial" pitchFamily="34" charset="0"/>
              <a:cs typeface="Arial" pitchFamily="34" charset="0"/>
            </a:endParaRPr>
          </a:p>
          <a:p>
            <a:pPr>
              <a:spcAft>
                <a:spcPts val="1800"/>
              </a:spcAft>
              <a:defRPr/>
            </a:pPr>
            <a:r>
              <a:rPr lang="es-MX" sz="2400" dirty="0">
                <a:solidFill>
                  <a:srgbClr val="00FF00"/>
                </a:solidFill>
                <a:latin typeface="Arial" pitchFamily="34" charset="0"/>
                <a:cs typeface="Arial" pitchFamily="34" charset="0"/>
              </a:rPr>
              <a:t>Al término de la sesión, el estudiante será capaz de:</a:t>
            </a:r>
          </a:p>
          <a:p>
            <a:pPr marL="811213" indent="-280988" algn="just">
              <a:spcAft>
                <a:spcPts val="1200"/>
              </a:spcAft>
              <a:buFont typeface="Arial" pitchFamily="34" charset="0"/>
              <a:buChar char="•"/>
              <a:defRPr/>
            </a:pPr>
            <a:r>
              <a:rPr lang="es-MX" sz="2400" dirty="0" smtClean="0">
                <a:solidFill>
                  <a:srgbClr val="00FF00"/>
                </a:solidFill>
                <a:latin typeface="Arial" pitchFamily="34" charset="0"/>
                <a:cs typeface="Arial" pitchFamily="34" charset="0"/>
              </a:rPr>
              <a:t>Identificar las herramientas del programa </a:t>
            </a:r>
            <a:r>
              <a:rPr lang="es-MX" sz="2400" dirty="0" err="1" smtClean="0">
                <a:solidFill>
                  <a:srgbClr val="00FF00"/>
                </a:solidFill>
                <a:latin typeface="Arial" pitchFamily="34" charset="0"/>
                <a:cs typeface="Arial" pitchFamily="34" charset="0"/>
              </a:rPr>
              <a:t>CropWat</a:t>
            </a:r>
            <a:r>
              <a:rPr lang="es-MX" sz="2400" dirty="0" smtClean="0">
                <a:solidFill>
                  <a:srgbClr val="00FF00"/>
                </a:solidFill>
                <a:latin typeface="Arial" pitchFamily="34" charset="0"/>
                <a:cs typeface="Arial" pitchFamily="34" charset="0"/>
              </a:rPr>
              <a:t> 8.0</a:t>
            </a:r>
            <a:endParaRPr lang="es-MX" sz="2400" dirty="0">
              <a:solidFill>
                <a:srgbClr val="00FF00"/>
              </a:solidFill>
              <a:latin typeface="Arial" pitchFamily="34" charset="0"/>
              <a:cs typeface="Arial" pitchFamily="34" charset="0"/>
            </a:endParaRPr>
          </a:p>
          <a:p>
            <a:pPr marL="811213" indent="-280988" algn="just">
              <a:spcAft>
                <a:spcPts val="1200"/>
              </a:spcAft>
              <a:buFont typeface="Arial" pitchFamily="34" charset="0"/>
              <a:buChar char="•"/>
              <a:defRPr/>
            </a:pPr>
            <a:r>
              <a:rPr lang="es-MX" sz="2400" dirty="0" smtClean="0">
                <a:solidFill>
                  <a:srgbClr val="00FF00"/>
                </a:solidFill>
                <a:latin typeface="Arial" pitchFamily="34" charset="0"/>
                <a:cs typeface="Arial" pitchFamily="34" charset="0"/>
              </a:rPr>
              <a:t>Calcular la evapotranspiración de los cultivos con el programa </a:t>
            </a:r>
            <a:r>
              <a:rPr lang="es-MX" sz="2400" dirty="0" err="1" smtClean="0">
                <a:solidFill>
                  <a:srgbClr val="00FF00"/>
                </a:solidFill>
                <a:latin typeface="Arial" pitchFamily="34" charset="0"/>
                <a:cs typeface="Arial" pitchFamily="34" charset="0"/>
              </a:rPr>
              <a:t>CropWat</a:t>
            </a:r>
            <a:r>
              <a:rPr lang="es-MX" sz="2400" dirty="0" smtClean="0">
                <a:solidFill>
                  <a:srgbClr val="00FF00"/>
                </a:solidFill>
                <a:latin typeface="Arial" pitchFamily="34" charset="0"/>
                <a:cs typeface="Arial" pitchFamily="34" charset="0"/>
              </a:rPr>
              <a:t> 8.0</a:t>
            </a:r>
            <a:endParaRPr lang="es-MX" sz="2400" dirty="0">
              <a:solidFill>
                <a:srgbClr val="00FF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p:cover dir="d"/>
      </p:transition>
    </mc:Choice>
    <mc:Fallback xmlns="">
      <p:transition>
        <p:cover dir="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520" y="1340768"/>
            <a:ext cx="8496944" cy="523220"/>
          </a:xfrm>
          <a:prstGeom prst="rect">
            <a:avLst/>
          </a:prstGeom>
          <a:noFill/>
        </p:spPr>
        <p:txBody>
          <a:bodyPr wrap="square" rtlCol="0">
            <a:spAutoFit/>
          </a:bodyPr>
          <a:lstStyle/>
          <a:p>
            <a:r>
              <a:rPr lang="es-ES" sz="2800" dirty="0" smtClean="0"/>
              <a:t>Estimación de la precipitación efectiva</a:t>
            </a:r>
          </a:p>
        </p:txBody>
      </p:sp>
      <p:sp>
        <p:nvSpPr>
          <p:cNvPr id="6" name="5 CuadroTexto"/>
          <p:cNvSpPr txBox="1"/>
          <p:nvPr/>
        </p:nvSpPr>
        <p:spPr>
          <a:xfrm>
            <a:off x="683568" y="260648"/>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Datos Requeridos</a:t>
            </a:r>
            <a:endParaRPr lang="es-MX" sz="2800" b="1" dirty="0">
              <a:solidFill>
                <a:srgbClr val="09BFFF"/>
              </a:solidFill>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575" t="21905" r="25915" b="27083"/>
          <a:stretch/>
        </p:blipFill>
        <p:spPr bwMode="auto">
          <a:xfrm>
            <a:off x="1143980" y="2187584"/>
            <a:ext cx="6712024" cy="432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195736" y="1556792"/>
            <a:ext cx="6349127" cy="3785652"/>
          </a:xfrm>
          <a:prstGeom prst="rect">
            <a:avLst/>
          </a:prstGeom>
          <a:noFill/>
        </p:spPr>
        <p:txBody>
          <a:bodyPr wrap="square" rtlCol="0">
            <a:spAutoFit/>
          </a:bodyPr>
          <a:lstStyle/>
          <a:p>
            <a:pPr algn="just"/>
            <a:r>
              <a:rPr lang="es-ES" sz="2400" dirty="0" err="1" smtClean="0"/>
              <a:t>Tambien</a:t>
            </a:r>
            <a:r>
              <a:rPr lang="es-ES" sz="2400" dirty="0" smtClean="0"/>
              <a:t> se deben introducir los datos sobre el </a:t>
            </a:r>
            <a:r>
              <a:rPr lang="es-ES" sz="2400" dirty="0"/>
              <a:t>cultivo (Kc inicial, media y final; duración de las etapas) y </a:t>
            </a:r>
            <a:r>
              <a:rPr lang="es-ES" sz="2400" dirty="0" smtClean="0"/>
              <a:t>su fecha de siembra.</a:t>
            </a:r>
          </a:p>
          <a:p>
            <a:pPr algn="just"/>
            <a:endParaRPr lang="es-ES" sz="2400" dirty="0" smtClean="0"/>
          </a:p>
          <a:p>
            <a:pPr algn="just"/>
            <a:r>
              <a:rPr lang="es-ES" sz="2400" dirty="0" smtClean="0"/>
              <a:t>Esta información se puede introducir directamente por el usuario o leer de una base de datos incorporada en el programa, generada de las recomendaciones propuestas en la publicación No. 56 de la FAO, y puede ser utilizada como guía. </a:t>
            </a:r>
          </a:p>
        </p:txBody>
      </p:sp>
      <p:pic>
        <p:nvPicPr>
          <p:cNvPr id="16386" name="Imagen 7"/>
          <p:cNvPicPr>
            <a:picLocks noChangeAspect="1" noChangeArrowheads="1"/>
          </p:cNvPicPr>
          <p:nvPr/>
        </p:nvPicPr>
        <p:blipFill>
          <a:blip r:embed="rId3" cstate="print"/>
          <a:srcRect/>
          <a:stretch>
            <a:fillRect/>
          </a:stretch>
        </p:blipFill>
        <p:spPr bwMode="auto">
          <a:xfrm>
            <a:off x="467543" y="1556792"/>
            <a:ext cx="1557409" cy="1071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CuadroTexto"/>
          <p:cNvSpPr txBox="1"/>
          <p:nvPr/>
        </p:nvSpPr>
        <p:spPr>
          <a:xfrm>
            <a:off x="623983" y="260648"/>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Datos del Cultivo</a:t>
            </a:r>
            <a:endParaRPr lang="es-MX" sz="2800" b="1" dirty="0">
              <a:solidFill>
                <a:srgbClr val="09BFFF"/>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ircle(out)">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n 7"/>
          <p:cNvPicPr>
            <a:picLocks noChangeAspect="1" noChangeArrowheads="1"/>
          </p:cNvPicPr>
          <p:nvPr/>
        </p:nvPicPr>
        <p:blipFill>
          <a:blip r:embed="rId3" cstate="print"/>
          <a:srcRect/>
          <a:stretch>
            <a:fillRect/>
          </a:stretch>
        </p:blipFill>
        <p:spPr bwMode="auto">
          <a:xfrm>
            <a:off x="7410141" y="260648"/>
            <a:ext cx="1557409" cy="1071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CuadroTexto"/>
          <p:cNvSpPr txBox="1"/>
          <p:nvPr/>
        </p:nvSpPr>
        <p:spPr>
          <a:xfrm>
            <a:off x="285719" y="260648"/>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Datos Requeridos</a:t>
            </a:r>
            <a:endParaRPr lang="es-MX" sz="2800" b="1" dirty="0">
              <a:solidFill>
                <a:srgbClr val="09BFFF"/>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442202"/>
            <a:ext cx="7740352" cy="484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4876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ircle(in)">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2)">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n 7"/>
          <p:cNvPicPr>
            <a:picLocks noChangeAspect="1" noChangeArrowheads="1"/>
          </p:cNvPicPr>
          <p:nvPr/>
        </p:nvPicPr>
        <p:blipFill>
          <a:blip r:embed="rId3" cstate="print"/>
          <a:srcRect/>
          <a:stretch>
            <a:fillRect/>
          </a:stretch>
        </p:blipFill>
        <p:spPr bwMode="auto">
          <a:xfrm>
            <a:off x="7236296" y="266463"/>
            <a:ext cx="1557409" cy="1071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CuadroTexto"/>
          <p:cNvSpPr txBox="1"/>
          <p:nvPr/>
        </p:nvSpPr>
        <p:spPr>
          <a:xfrm>
            <a:off x="539552" y="266463"/>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Datos del cultivo</a:t>
            </a:r>
            <a:endParaRPr lang="es-MX" sz="2800" b="1" dirty="0">
              <a:solidFill>
                <a:srgbClr val="09BFFF"/>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08" y="1700808"/>
            <a:ext cx="7774632" cy="5062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117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ircle(in)">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heel(2)">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627784" y="1514510"/>
            <a:ext cx="5700052" cy="4308872"/>
          </a:xfrm>
          <a:prstGeom prst="rect">
            <a:avLst/>
          </a:prstGeom>
          <a:noFill/>
        </p:spPr>
        <p:txBody>
          <a:bodyPr wrap="square" rtlCol="0">
            <a:spAutoFit/>
          </a:bodyPr>
          <a:lstStyle/>
          <a:p>
            <a:pPr algn="just">
              <a:spcAft>
                <a:spcPts val="600"/>
              </a:spcAft>
            </a:pPr>
            <a:r>
              <a:rPr lang="es-ES" sz="2400" dirty="0" smtClean="0"/>
              <a:t>También es necesario proporcionar información sobre el desarrollo de la raíz del cultivo: </a:t>
            </a:r>
          </a:p>
          <a:p>
            <a:pPr marL="538163" indent="-342900">
              <a:spcAft>
                <a:spcPts val="600"/>
              </a:spcAft>
              <a:buFont typeface="Arial" pitchFamily="34" charset="0"/>
              <a:buChar char="•"/>
            </a:pPr>
            <a:r>
              <a:rPr lang="es-ES" sz="2400" dirty="0" smtClean="0"/>
              <a:t>la profundidad inicial y </a:t>
            </a:r>
          </a:p>
          <a:p>
            <a:pPr marL="538163" indent="-342900">
              <a:buFont typeface="Arial" pitchFamily="34" charset="0"/>
              <a:buChar char="•"/>
            </a:pPr>
            <a:r>
              <a:rPr lang="es-ES" sz="2400" dirty="0" smtClean="0"/>
              <a:t>la profundidad máxima efectiva de la raíz.</a:t>
            </a:r>
          </a:p>
          <a:p>
            <a:pPr>
              <a:buFont typeface="Wingdings" pitchFamily="2" charset="2"/>
              <a:buChar char="Ø"/>
            </a:pPr>
            <a:endParaRPr lang="es-ES" sz="2400" dirty="0" smtClean="0"/>
          </a:p>
          <a:p>
            <a:pPr algn="just"/>
            <a:r>
              <a:rPr lang="es-ES" sz="2400" dirty="0" smtClean="0"/>
              <a:t>Se asume que la profundidad máxima de la raíz se alcanza cuando el cultivo termina la etapa de desarrollo y alcanza la máxima cobertura de follaje.</a:t>
            </a:r>
          </a:p>
        </p:txBody>
      </p:sp>
      <p:pic>
        <p:nvPicPr>
          <p:cNvPr id="16386" name="Imagen 7"/>
          <p:cNvPicPr>
            <a:picLocks noChangeAspect="1" noChangeArrowheads="1"/>
          </p:cNvPicPr>
          <p:nvPr/>
        </p:nvPicPr>
        <p:blipFill>
          <a:blip r:embed="rId3" cstate="print"/>
          <a:srcRect/>
          <a:stretch>
            <a:fillRect/>
          </a:stretch>
        </p:blipFill>
        <p:spPr bwMode="auto">
          <a:xfrm>
            <a:off x="323528" y="1514510"/>
            <a:ext cx="1735943" cy="1194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CuadroTexto"/>
          <p:cNvSpPr txBox="1"/>
          <p:nvPr/>
        </p:nvSpPr>
        <p:spPr>
          <a:xfrm>
            <a:off x="827584" y="266463"/>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Datos del cultivo</a:t>
            </a:r>
            <a:endParaRPr lang="es-MX" sz="2800" b="1" dirty="0">
              <a:solidFill>
                <a:srgbClr val="09BFFF"/>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ircle(in)">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up)">
                                      <p:cBhvr>
                                        <p:cTn id="16" dur="500"/>
                                        <p:tgtEl>
                                          <p:spTgt spid="5">
                                            <p:txEl>
                                              <p:pRg st="1" end="1"/>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up)">
                                      <p:cBhvr>
                                        <p:cTn id="20" dur="500"/>
                                        <p:tgtEl>
                                          <p:spTgt spid="5">
                                            <p:txEl>
                                              <p:pRg st="2" end="2"/>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up)">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267744" y="1637350"/>
            <a:ext cx="5653307" cy="3231654"/>
          </a:xfrm>
          <a:prstGeom prst="rect">
            <a:avLst/>
          </a:prstGeom>
          <a:noFill/>
        </p:spPr>
        <p:txBody>
          <a:bodyPr wrap="square" rtlCol="0">
            <a:spAutoFit/>
          </a:bodyPr>
          <a:lstStyle/>
          <a:p>
            <a:pPr algn="just"/>
            <a:r>
              <a:rPr lang="es-ES" sz="2000" dirty="0" smtClean="0"/>
              <a:t>El programa solicita también el nivel de humedad del suelo fácilmente aprovechable, a partir del cual el cultivo comienza a tener dificultades para extraer el agua y se presenta una situación de estrés hídrico.</a:t>
            </a:r>
          </a:p>
          <a:p>
            <a:pPr algn="just">
              <a:buFont typeface="Wingdings" pitchFamily="2" charset="2"/>
              <a:buChar char="Ø"/>
            </a:pPr>
            <a:endParaRPr lang="es-ES" sz="2000" dirty="0" smtClean="0"/>
          </a:p>
          <a:p>
            <a:pPr algn="just"/>
            <a:r>
              <a:rPr lang="es-ES" sz="2000" dirty="0" smtClean="0"/>
              <a:t>Este valor se expresa como una fracción de la cantidad disponible total del suelo, normalmente varía entre 0.4 y 0.6, dependiendo del tipo de cultivo</a:t>
            </a:r>
            <a:r>
              <a:rPr lang="es-ES" sz="2400" dirty="0" smtClean="0"/>
              <a:t>.</a:t>
            </a:r>
          </a:p>
        </p:txBody>
      </p:sp>
      <p:pic>
        <p:nvPicPr>
          <p:cNvPr id="16386" name="Imagen 7"/>
          <p:cNvPicPr>
            <a:picLocks noChangeAspect="1" noChangeArrowheads="1"/>
          </p:cNvPicPr>
          <p:nvPr/>
        </p:nvPicPr>
        <p:blipFill>
          <a:blip r:embed="rId3" cstate="print"/>
          <a:srcRect/>
          <a:stretch>
            <a:fillRect/>
          </a:stretch>
        </p:blipFill>
        <p:spPr bwMode="auto">
          <a:xfrm>
            <a:off x="357157" y="1637350"/>
            <a:ext cx="1557409" cy="1071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CuadroTexto"/>
          <p:cNvSpPr txBox="1"/>
          <p:nvPr/>
        </p:nvSpPr>
        <p:spPr>
          <a:xfrm>
            <a:off x="815675" y="260648"/>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Datos del cultivo</a:t>
            </a:r>
            <a:endParaRPr lang="es-MX" sz="2800" b="1" dirty="0">
              <a:solidFill>
                <a:srgbClr val="09BFFF"/>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ircle(in)">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255188" y="1338756"/>
            <a:ext cx="5466998" cy="2739211"/>
          </a:xfrm>
          <a:prstGeom prst="rect">
            <a:avLst/>
          </a:prstGeom>
          <a:noFill/>
        </p:spPr>
        <p:txBody>
          <a:bodyPr wrap="square" rtlCol="0">
            <a:spAutoFit/>
          </a:bodyPr>
          <a:lstStyle/>
          <a:p>
            <a:pPr algn="just">
              <a:spcAft>
                <a:spcPts val="1200"/>
              </a:spcAft>
            </a:pPr>
            <a:r>
              <a:rPr lang="es-ES" dirty="0" smtClean="0"/>
              <a:t>El programa puede evaluar el impacto del estrés hídrico ocurrido durante la estación de crecimiento del cultivo utilizando un </a:t>
            </a:r>
            <a:r>
              <a:rPr lang="es-ES" b="1" dirty="0" smtClean="0">
                <a:effectLst>
                  <a:outerShdw blurRad="38100" dist="38100" dir="2700000" algn="tl">
                    <a:srgbClr val="000000">
                      <a:alpha val="43137"/>
                    </a:srgbClr>
                  </a:outerShdw>
                </a:effectLst>
              </a:rPr>
              <a:t>factor de respuesta al rendimiento (</a:t>
            </a:r>
            <a:r>
              <a:rPr lang="es-ES" b="1" dirty="0" err="1" smtClean="0">
                <a:effectLst>
                  <a:outerShdw blurRad="38100" dist="38100" dir="2700000" algn="tl">
                    <a:srgbClr val="000000">
                      <a:alpha val="43137"/>
                    </a:srgbClr>
                  </a:outerShdw>
                </a:effectLst>
              </a:rPr>
              <a:t>Ky</a:t>
            </a:r>
            <a:r>
              <a:rPr lang="es-ES" b="1" dirty="0" smtClean="0">
                <a:effectLst>
                  <a:outerShdw blurRad="38100" dist="38100" dir="2700000" algn="tl">
                    <a:srgbClr val="000000">
                      <a:alpha val="43137"/>
                    </a:srgbClr>
                  </a:outerShdw>
                </a:effectLst>
              </a:rPr>
              <a:t>).</a:t>
            </a:r>
          </a:p>
          <a:p>
            <a:pPr algn="just">
              <a:spcAft>
                <a:spcPts val="1200"/>
              </a:spcAft>
            </a:pPr>
            <a:r>
              <a:rPr lang="es-ES" dirty="0" smtClean="0"/>
              <a:t>Es decir si un cultivo no puede </a:t>
            </a:r>
            <a:r>
              <a:rPr lang="es-ES" dirty="0" err="1" smtClean="0"/>
              <a:t>evapotranspirar</a:t>
            </a:r>
            <a:r>
              <a:rPr lang="es-ES" dirty="0" smtClean="0"/>
              <a:t> a la tasa máxima potencial a la que </a:t>
            </a:r>
            <a:r>
              <a:rPr lang="es-ES" dirty="0" err="1" smtClean="0"/>
              <a:t>evapotranspiraría</a:t>
            </a:r>
            <a:r>
              <a:rPr lang="es-ES" dirty="0" smtClean="0"/>
              <a:t> en condiciones óptimas de riego, entonces disminuirá su rendimiento proporcionalmente al volumen de agua que no pudo </a:t>
            </a:r>
            <a:r>
              <a:rPr lang="es-ES" dirty="0" err="1" smtClean="0"/>
              <a:t>evapotranspirar</a:t>
            </a:r>
            <a:r>
              <a:rPr lang="es-ES" dirty="0" smtClean="0"/>
              <a:t>.</a:t>
            </a:r>
            <a:endParaRPr lang="es-ES" dirty="0"/>
          </a:p>
        </p:txBody>
      </p:sp>
      <p:pic>
        <p:nvPicPr>
          <p:cNvPr id="16386" name="Imagen 7"/>
          <p:cNvPicPr>
            <a:picLocks noChangeAspect="1" noChangeArrowheads="1"/>
          </p:cNvPicPr>
          <p:nvPr/>
        </p:nvPicPr>
        <p:blipFill>
          <a:blip r:embed="rId3" cstate="print"/>
          <a:srcRect/>
          <a:stretch>
            <a:fillRect/>
          </a:stretch>
        </p:blipFill>
        <p:spPr bwMode="auto">
          <a:xfrm>
            <a:off x="542314" y="1484784"/>
            <a:ext cx="1944216" cy="1337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CuadroTexto"/>
          <p:cNvSpPr txBox="1"/>
          <p:nvPr/>
        </p:nvSpPr>
        <p:spPr>
          <a:xfrm>
            <a:off x="827584" y="261538"/>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Datos del cultivo</a:t>
            </a:r>
            <a:endParaRPr lang="es-MX" sz="2800" b="1" dirty="0">
              <a:solidFill>
                <a:srgbClr val="09BFFF"/>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64" y="4437112"/>
            <a:ext cx="65817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64" y="3356991"/>
            <a:ext cx="2733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ircle(in)">
                                      <p:cBhvr>
                                        <p:cTn id="7" dur="2000"/>
                                        <p:tgtEl>
                                          <p:spTgt spid="16386"/>
                                        </p:tgtEl>
                                      </p:cBhvr>
                                    </p:animEffect>
                                  </p:childTnLst>
                                </p:cTn>
                              </p:par>
                              <p:par>
                                <p:cTn id="8" presetID="22" presetClass="entr" presetSubtype="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up)">
                                      <p:cBhvr>
                                        <p:cTn id="10" dur="1000"/>
                                        <p:tgtEl>
                                          <p:spTgt spid="5">
                                            <p:txEl>
                                              <p:pRg st="0" end="0"/>
                                            </p:txEl>
                                          </p:spTgt>
                                        </p:tgtEl>
                                      </p:cBhvr>
                                    </p:animEffect>
                                  </p:childTnLst>
                                </p:cTn>
                              </p:par>
                            </p:childTnLst>
                          </p:cTn>
                        </p:par>
                        <p:par>
                          <p:cTn id="11" fill="hold">
                            <p:stCondLst>
                              <p:cond delay="2000"/>
                            </p:stCondLst>
                            <p:childTnLst>
                              <p:par>
                                <p:cTn id="12" presetID="22" presetClass="entr" presetSubtype="1" fill="hold"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up)">
                                      <p:cBhvr>
                                        <p:cTn id="14" dur="10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wipe(left)">
                                      <p:cBhvr>
                                        <p:cTn id="19" dur="500"/>
                                        <p:tgtEl>
                                          <p:spTgt spid="1027"/>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left)">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796136" y="14610"/>
            <a:ext cx="2932856" cy="646331"/>
          </a:xfrm>
          <a:prstGeom prst="rect">
            <a:avLst/>
          </a:prstGeom>
          <a:noFill/>
        </p:spPr>
        <p:txBody>
          <a:bodyPr wrap="square" rtlCol="0">
            <a:spAutoFit/>
          </a:bodyPr>
          <a:lstStyle/>
          <a:p>
            <a:pPr algn="r">
              <a:spcBef>
                <a:spcPct val="0"/>
              </a:spcBef>
            </a:pPr>
            <a:r>
              <a:rPr lang="es-ES" sz="3600" b="1" dirty="0" smtClean="0">
                <a:solidFill>
                  <a:srgbClr val="00FF00"/>
                </a:solidFill>
                <a:effectLst>
                  <a:outerShdw blurRad="38100" dist="38100" dir="2700000" algn="tl">
                    <a:srgbClr val="000000">
                      <a:alpha val="43137"/>
                    </a:srgbClr>
                  </a:outerShdw>
                </a:effectLst>
              </a:rPr>
              <a:t>El </a:t>
            </a:r>
            <a:r>
              <a:rPr lang="es-ES" sz="3600" b="1" dirty="0" err="1" smtClean="0">
                <a:solidFill>
                  <a:srgbClr val="00FF00"/>
                </a:solidFill>
                <a:effectLst>
                  <a:outerShdw blurRad="38100" dist="38100" dir="2700000" algn="tl">
                    <a:srgbClr val="000000">
                      <a:alpha val="43137"/>
                    </a:srgbClr>
                  </a:outerShdw>
                </a:effectLst>
              </a:rPr>
              <a:t>Cropwat</a:t>
            </a:r>
            <a:endParaRPr lang="es-ES" sz="3600" b="1" dirty="0">
              <a:solidFill>
                <a:srgbClr val="00FF00"/>
              </a:solidFill>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376" r="19387"/>
          <a:stretch/>
        </p:blipFill>
        <p:spPr bwMode="auto">
          <a:xfrm>
            <a:off x="268617" y="61837"/>
            <a:ext cx="5525783" cy="454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5945807" y="764704"/>
            <a:ext cx="3024336" cy="3139321"/>
          </a:xfrm>
          <a:prstGeom prst="rect">
            <a:avLst/>
          </a:prstGeom>
        </p:spPr>
        <p:txBody>
          <a:bodyPr wrap="square">
            <a:spAutoFit/>
          </a:bodyPr>
          <a:lstStyle/>
          <a:p>
            <a:pPr algn="just"/>
            <a:r>
              <a:rPr lang="es-MX" dirty="0"/>
              <a:t>El factor </a:t>
            </a:r>
            <a:r>
              <a:rPr lang="es-MX" dirty="0" err="1"/>
              <a:t>Ky</a:t>
            </a:r>
            <a:r>
              <a:rPr lang="es-MX" dirty="0"/>
              <a:t> describe la </a:t>
            </a:r>
            <a:r>
              <a:rPr lang="es-MX" dirty="0" smtClean="0"/>
              <a:t>reducción </a:t>
            </a:r>
            <a:r>
              <a:rPr lang="es-MX" dirty="0"/>
              <a:t>relativa de la productividad en </a:t>
            </a:r>
            <a:r>
              <a:rPr lang="es-MX" dirty="0" smtClean="0"/>
              <a:t>función de  la reducción </a:t>
            </a:r>
            <a:r>
              <a:rPr lang="es-MX" dirty="0"/>
              <a:t>de la </a:t>
            </a:r>
            <a:r>
              <a:rPr lang="es-MX" dirty="0" err="1"/>
              <a:t>ETc</a:t>
            </a:r>
            <a:r>
              <a:rPr lang="es-MX" dirty="0"/>
              <a:t> </a:t>
            </a:r>
            <a:r>
              <a:rPr lang="es-MX" dirty="0" smtClean="0"/>
              <a:t>ocasionada </a:t>
            </a:r>
            <a:r>
              <a:rPr lang="es-MX" dirty="0"/>
              <a:t>por la falta de agua</a:t>
            </a:r>
            <a:r>
              <a:rPr lang="es-MX" dirty="0" smtClean="0"/>
              <a:t>.</a:t>
            </a:r>
          </a:p>
          <a:p>
            <a:pPr algn="just"/>
            <a:endParaRPr lang="es-MX" dirty="0"/>
          </a:p>
          <a:p>
            <a:pPr algn="just"/>
            <a:r>
              <a:rPr lang="es-MX" dirty="0" smtClean="0"/>
              <a:t>El impacto del estrés hídrico es diferente dependiendo de la fase fenológica en que ocurra.</a:t>
            </a:r>
            <a:endParaRPr lang="es-MX" dirty="0"/>
          </a:p>
        </p:txBody>
      </p:sp>
      <p:sp>
        <p:nvSpPr>
          <p:cNvPr id="3" name="2 Rectángulo"/>
          <p:cNvSpPr/>
          <p:nvPr/>
        </p:nvSpPr>
        <p:spPr>
          <a:xfrm>
            <a:off x="467544" y="4725144"/>
            <a:ext cx="8261448" cy="1815882"/>
          </a:xfrm>
          <a:prstGeom prst="rect">
            <a:avLst/>
          </a:prstGeom>
        </p:spPr>
        <p:txBody>
          <a:bodyPr wrap="square">
            <a:spAutoFit/>
          </a:bodyPr>
          <a:lstStyle/>
          <a:p>
            <a:pPr marL="723900" indent="-723900"/>
            <a:r>
              <a:rPr lang="en-US" sz="1600" dirty="0" err="1"/>
              <a:t>Ky</a:t>
            </a:r>
            <a:r>
              <a:rPr lang="en-US" sz="1600" dirty="0"/>
              <a:t> &gt;1: </a:t>
            </a:r>
            <a:r>
              <a:rPr lang="en-US" sz="1600" dirty="0" smtClean="0"/>
              <a:t>	El </a:t>
            </a:r>
            <a:r>
              <a:rPr lang="en-US" sz="1600" dirty="0" err="1" smtClean="0"/>
              <a:t>cultivo</a:t>
            </a:r>
            <a:r>
              <a:rPr lang="en-US" sz="1600" dirty="0" smtClean="0"/>
              <a:t> </a:t>
            </a:r>
            <a:r>
              <a:rPr lang="en-US" sz="1600" dirty="0" err="1" smtClean="0"/>
              <a:t>es</a:t>
            </a:r>
            <a:r>
              <a:rPr lang="en-US" sz="1600" dirty="0" smtClean="0"/>
              <a:t> </a:t>
            </a:r>
            <a:r>
              <a:rPr lang="en-US" sz="1600" dirty="0" err="1" smtClean="0"/>
              <a:t>muy</a:t>
            </a:r>
            <a:r>
              <a:rPr lang="en-US" sz="1600" dirty="0" smtClean="0"/>
              <a:t> sensible al </a:t>
            </a:r>
            <a:r>
              <a:rPr lang="en-US" sz="1600" dirty="0" err="1" smtClean="0"/>
              <a:t>déficit</a:t>
            </a:r>
            <a:r>
              <a:rPr lang="en-US" sz="1600" dirty="0" smtClean="0"/>
              <a:t> de </a:t>
            </a:r>
            <a:r>
              <a:rPr lang="en-US" sz="1600" dirty="0" err="1" smtClean="0"/>
              <a:t>agua</a:t>
            </a:r>
            <a:r>
              <a:rPr lang="en-US" sz="1600" dirty="0" smtClean="0"/>
              <a:t> y reduce </a:t>
            </a:r>
            <a:r>
              <a:rPr lang="en-US" sz="1600" dirty="0" err="1" smtClean="0"/>
              <a:t>su</a:t>
            </a:r>
            <a:r>
              <a:rPr lang="en-US" sz="1600" dirty="0" smtClean="0"/>
              <a:t> </a:t>
            </a:r>
            <a:r>
              <a:rPr lang="en-US" sz="1600" dirty="0" err="1" smtClean="0"/>
              <a:t>rendimiento</a:t>
            </a:r>
            <a:r>
              <a:rPr lang="en-US" sz="1600" dirty="0" smtClean="0"/>
              <a:t> </a:t>
            </a:r>
            <a:r>
              <a:rPr lang="en-US" sz="1600" dirty="0" err="1" smtClean="0"/>
              <a:t>en</a:t>
            </a:r>
            <a:r>
              <a:rPr lang="en-US" sz="1600" dirty="0" smtClean="0"/>
              <a:t> </a:t>
            </a:r>
            <a:r>
              <a:rPr lang="en-US" sz="1600" dirty="0" err="1" smtClean="0"/>
              <a:t>una</a:t>
            </a:r>
            <a:r>
              <a:rPr lang="en-US" sz="1600" dirty="0" smtClean="0"/>
              <a:t> </a:t>
            </a:r>
            <a:r>
              <a:rPr lang="en-US" sz="1600" dirty="0" err="1" smtClean="0"/>
              <a:t>proporción</a:t>
            </a:r>
            <a:r>
              <a:rPr lang="en-US" sz="1600" dirty="0" smtClean="0"/>
              <a:t> mayor al </a:t>
            </a:r>
            <a:r>
              <a:rPr lang="en-US" sz="1600" dirty="0" err="1" smtClean="0"/>
              <a:t>déficit</a:t>
            </a:r>
            <a:r>
              <a:rPr lang="en-US" sz="1600" dirty="0" smtClean="0"/>
              <a:t> </a:t>
            </a:r>
            <a:r>
              <a:rPr lang="en-US" sz="1600" dirty="0" err="1" smtClean="0"/>
              <a:t>hídrico</a:t>
            </a:r>
            <a:r>
              <a:rPr lang="en-US" sz="1600" dirty="0" smtClean="0"/>
              <a:t>. </a:t>
            </a:r>
            <a:endParaRPr lang="en-US" sz="1600" dirty="0"/>
          </a:p>
          <a:p>
            <a:pPr marL="723900" indent="-723900"/>
            <a:r>
              <a:rPr lang="en-US" sz="1600" dirty="0" err="1"/>
              <a:t>Ky</a:t>
            </a:r>
            <a:r>
              <a:rPr lang="en-US" sz="1600" dirty="0"/>
              <a:t> &lt;1: </a:t>
            </a:r>
            <a:r>
              <a:rPr lang="en-US" sz="1600" dirty="0" smtClean="0"/>
              <a:t>	El </a:t>
            </a:r>
            <a:r>
              <a:rPr lang="en-US" sz="1600" dirty="0" err="1" smtClean="0"/>
              <a:t>cultivo</a:t>
            </a:r>
            <a:r>
              <a:rPr lang="en-US" sz="1600" dirty="0" smtClean="0"/>
              <a:t> </a:t>
            </a:r>
            <a:r>
              <a:rPr lang="en-US" sz="1600" dirty="0" err="1" smtClean="0"/>
              <a:t>es</a:t>
            </a:r>
            <a:r>
              <a:rPr lang="en-US" sz="1600" dirty="0" smtClean="0"/>
              <a:t> mas </a:t>
            </a:r>
            <a:r>
              <a:rPr lang="en-US" sz="1600" dirty="0" err="1" smtClean="0"/>
              <a:t>tolerante</a:t>
            </a:r>
            <a:r>
              <a:rPr lang="en-US" sz="1600" dirty="0" smtClean="0"/>
              <a:t> al </a:t>
            </a:r>
            <a:r>
              <a:rPr lang="en-US" sz="1600" dirty="0" err="1" smtClean="0"/>
              <a:t>déficit</a:t>
            </a:r>
            <a:r>
              <a:rPr lang="en-US" sz="1600" dirty="0" smtClean="0"/>
              <a:t> de </a:t>
            </a:r>
            <a:r>
              <a:rPr lang="en-US" sz="1600" dirty="0" err="1" smtClean="0"/>
              <a:t>agua</a:t>
            </a:r>
            <a:r>
              <a:rPr lang="en-US" sz="1600" dirty="0" smtClean="0"/>
              <a:t> y se </a:t>
            </a:r>
            <a:r>
              <a:rPr lang="en-US" sz="1600" dirty="0" err="1" smtClean="0"/>
              <a:t>recupera</a:t>
            </a:r>
            <a:r>
              <a:rPr lang="en-US" sz="1600" dirty="0" smtClean="0"/>
              <a:t> </a:t>
            </a:r>
            <a:r>
              <a:rPr lang="en-US" sz="1600" dirty="0" err="1" smtClean="0"/>
              <a:t>parcialmente</a:t>
            </a:r>
            <a:r>
              <a:rPr lang="en-US" sz="1600" dirty="0" smtClean="0"/>
              <a:t> del </a:t>
            </a:r>
            <a:r>
              <a:rPr lang="en-US" sz="1600" dirty="0" err="1" smtClean="0"/>
              <a:t>estrés</a:t>
            </a:r>
            <a:r>
              <a:rPr lang="en-US" sz="1600" dirty="0" smtClean="0"/>
              <a:t> </a:t>
            </a:r>
            <a:r>
              <a:rPr lang="en-US" sz="1600" dirty="0" err="1" smtClean="0"/>
              <a:t>hidrico</a:t>
            </a:r>
            <a:r>
              <a:rPr lang="en-US" sz="1600" dirty="0" smtClean="0"/>
              <a:t>, </a:t>
            </a:r>
            <a:r>
              <a:rPr lang="en-US" sz="1600" dirty="0" err="1" smtClean="0"/>
              <a:t>presentando</a:t>
            </a:r>
            <a:r>
              <a:rPr lang="en-US" sz="1600" dirty="0" smtClean="0"/>
              <a:t> </a:t>
            </a:r>
            <a:r>
              <a:rPr lang="en-US" sz="1600" dirty="0" err="1" smtClean="0"/>
              <a:t>una</a:t>
            </a:r>
            <a:r>
              <a:rPr lang="en-US" sz="1600" dirty="0" smtClean="0"/>
              <a:t> </a:t>
            </a:r>
            <a:r>
              <a:rPr lang="en-US" sz="1600" dirty="0" err="1" smtClean="0"/>
              <a:t>menor</a:t>
            </a:r>
            <a:r>
              <a:rPr lang="en-US" sz="1600" dirty="0" smtClean="0"/>
              <a:t> </a:t>
            </a:r>
            <a:r>
              <a:rPr lang="en-US" sz="1600" dirty="0" err="1" smtClean="0"/>
              <a:t>reducción</a:t>
            </a:r>
            <a:r>
              <a:rPr lang="en-US" sz="1600" dirty="0" smtClean="0"/>
              <a:t> del </a:t>
            </a:r>
            <a:r>
              <a:rPr lang="en-US" sz="1600" dirty="0" err="1" smtClean="0"/>
              <a:t>rendimiento</a:t>
            </a:r>
            <a:r>
              <a:rPr lang="en-US" sz="1600" dirty="0" smtClean="0"/>
              <a:t> a la </a:t>
            </a:r>
            <a:r>
              <a:rPr lang="en-US" sz="1600" dirty="0" err="1" smtClean="0"/>
              <a:t>proporción</a:t>
            </a:r>
            <a:r>
              <a:rPr lang="en-US" sz="1600" dirty="0" smtClean="0"/>
              <a:t> del </a:t>
            </a:r>
            <a:r>
              <a:rPr lang="en-US" sz="1600" dirty="0" err="1" smtClean="0"/>
              <a:t>déficit</a:t>
            </a:r>
            <a:r>
              <a:rPr lang="en-US" sz="1600" dirty="0" smtClean="0"/>
              <a:t> de </a:t>
            </a:r>
            <a:r>
              <a:rPr lang="en-US" sz="1600" dirty="0" err="1" smtClean="0"/>
              <a:t>uso</a:t>
            </a:r>
            <a:r>
              <a:rPr lang="en-US" sz="1600" dirty="0" smtClean="0"/>
              <a:t> de </a:t>
            </a:r>
            <a:r>
              <a:rPr lang="en-US" sz="1600" dirty="0" err="1" smtClean="0"/>
              <a:t>agua</a:t>
            </a:r>
            <a:r>
              <a:rPr lang="en-US" sz="1600" dirty="0" smtClean="0"/>
              <a:t>.</a:t>
            </a:r>
            <a:endParaRPr lang="en-US" sz="1600" dirty="0"/>
          </a:p>
          <a:p>
            <a:pPr marL="723900" indent="-723900"/>
            <a:r>
              <a:rPr lang="en-US" sz="1600" dirty="0" err="1"/>
              <a:t>Ky</a:t>
            </a:r>
            <a:r>
              <a:rPr lang="en-US" sz="1600" dirty="0"/>
              <a:t> =1: </a:t>
            </a:r>
            <a:r>
              <a:rPr lang="en-US" sz="1600" dirty="0" smtClean="0"/>
              <a:t>	La </a:t>
            </a:r>
            <a:r>
              <a:rPr lang="en-US" sz="1600" dirty="0" err="1" smtClean="0"/>
              <a:t>reducción</a:t>
            </a:r>
            <a:r>
              <a:rPr lang="en-US" sz="1600" dirty="0" smtClean="0"/>
              <a:t> del </a:t>
            </a:r>
            <a:r>
              <a:rPr lang="en-US" sz="1600" dirty="0" err="1" smtClean="0"/>
              <a:t>rendimiento</a:t>
            </a:r>
            <a:r>
              <a:rPr lang="en-US" sz="1600" dirty="0" smtClean="0"/>
              <a:t> </a:t>
            </a:r>
            <a:r>
              <a:rPr lang="en-US" sz="1600" dirty="0" err="1" smtClean="0"/>
              <a:t>es</a:t>
            </a:r>
            <a:r>
              <a:rPr lang="en-US" sz="1600" dirty="0" smtClean="0"/>
              <a:t> </a:t>
            </a:r>
            <a:r>
              <a:rPr lang="en-US" sz="1600" dirty="0" err="1" smtClean="0"/>
              <a:t>directamente</a:t>
            </a:r>
            <a:r>
              <a:rPr lang="en-US" sz="1600" dirty="0" smtClean="0"/>
              <a:t> </a:t>
            </a:r>
            <a:r>
              <a:rPr lang="en-US" sz="1600" dirty="0" err="1" smtClean="0"/>
              <a:t>proporcional</a:t>
            </a:r>
            <a:r>
              <a:rPr lang="en-US" sz="1600" dirty="0" smtClean="0"/>
              <a:t> a la </a:t>
            </a:r>
            <a:r>
              <a:rPr lang="en-US" sz="1600" dirty="0" err="1" smtClean="0"/>
              <a:t>reducción</a:t>
            </a:r>
            <a:r>
              <a:rPr lang="en-US" sz="1600" dirty="0" smtClean="0"/>
              <a:t> de </a:t>
            </a:r>
            <a:r>
              <a:rPr lang="en-US" sz="1600" dirty="0" err="1" smtClean="0"/>
              <a:t>uso</a:t>
            </a:r>
            <a:r>
              <a:rPr lang="en-US" sz="1600" dirty="0" smtClean="0"/>
              <a:t> de </a:t>
            </a:r>
            <a:r>
              <a:rPr lang="en-US" sz="1600" dirty="0" err="1" smtClean="0"/>
              <a:t>agua</a:t>
            </a:r>
            <a:r>
              <a:rPr lang="en-US" sz="1600" dirty="0" smtClean="0"/>
              <a:t> del </a:t>
            </a:r>
            <a:r>
              <a:rPr lang="en-US" sz="1600" dirty="0" err="1" smtClean="0"/>
              <a:t>cultivo</a:t>
            </a:r>
            <a:r>
              <a:rPr lang="en-US" sz="1600" dirty="0" smtClean="0"/>
              <a:t>.</a:t>
            </a:r>
            <a:endParaRPr lang="es-MX" sz="1600" dirty="0"/>
          </a:p>
        </p:txBody>
      </p:sp>
    </p:spTree>
    <p:extLst>
      <p:ext uri="{BB962C8B-B14F-4D97-AF65-F5344CB8AC3E}">
        <p14:creationId xmlns:p14="http://schemas.microsoft.com/office/powerpoint/2010/main" val="8899467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64" y="319054"/>
            <a:ext cx="6696744" cy="6287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rot="20928528">
            <a:off x="4225589" y="2095852"/>
            <a:ext cx="1229869" cy="246221"/>
          </a:xfrm>
          <a:prstGeom prst="rect">
            <a:avLst/>
          </a:prstGeom>
          <a:noFill/>
        </p:spPr>
        <p:txBody>
          <a:bodyPr wrap="square" rtlCol="0">
            <a:spAutoFit/>
          </a:bodyPr>
          <a:lstStyle/>
          <a:p>
            <a:r>
              <a:rPr lang="es-MX" sz="1000" dirty="0" smtClean="0">
                <a:solidFill>
                  <a:schemeClr val="bg1">
                    <a:lumMod val="65000"/>
                    <a:lumOff val="35000"/>
                  </a:schemeClr>
                </a:solidFill>
              </a:rPr>
              <a:t>(Maduración)</a:t>
            </a:r>
            <a:endParaRPr lang="es-MX" sz="1000" dirty="0">
              <a:solidFill>
                <a:schemeClr val="bg1">
                  <a:lumMod val="65000"/>
                  <a:lumOff val="35000"/>
                </a:schemeClr>
              </a:solidFill>
            </a:endParaRPr>
          </a:p>
        </p:txBody>
      </p:sp>
    </p:spTree>
    <p:extLst>
      <p:ext uri="{BB962C8B-B14F-4D97-AF65-F5344CB8AC3E}">
        <p14:creationId xmlns:p14="http://schemas.microsoft.com/office/powerpoint/2010/main" val="21875546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13221" y="1340768"/>
            <a:ext cx="8335243" cy="461665"/>
          </a:xfrm>
          <a:prstGeom prst="rect">
            <a:avLst/>
          </a:prstGeom>
          <a:noFill/>
        </p:spPr>
        <p:txBody>
          <a:bodyPr wrap="square" rtlCol="0">
            <a:spAutoFit/>
          </a:bodyPr>
          <a:lstStyle/>
          <a:p>
            <a:pPr algn="ctr"/>
            <a:r>
              <a:rPr lang="es-ES" sz="2400" b="1" dirty="0" smtClean="0">
                <a:effectLst>
                  <a:outerShdw blurRad="38100" dist="38100" dir="2700000" algn="tl">
                    <a:srgbClr val="000000">
                      <a:alpha val="43137"/>
                    </a:srgbClr>
                  </a:outerShdw>
                </a:effectLst>
              </a:rPr>
              <a:t>Información sobre el cultivo</a:t>
            </a:r>
          </a:p>
        </p:txBody>
      </p:sp>
      <p:sp>
        <p:nvSpPr>
          <p:cNvPr id="6" name="5 CuadroTexto"/>
          <p:cNvSpPr txBox="1"/>
          <p:nvPr/>
        </p:nvSpPr>
        <p:spPr>
          <a:xfrm>
            <a:off x="827584" y="285074"/>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Datos Requeridos</a:t>
            </a:r>
            <a:endParaRPr lang="es-MX" sz="2800" b="1" dirty="0">
              <a:solidFill>
                <a:srgbClr val="09BFFF"/>
              </a:solidFill>
              <a:effectLst>
                <a:outerShdw blurRad="38100" dist="38100" dir="2700000" algn="tl">
                  <a:srgbClr val="000000">
                    <a:alpha val="43137"/>
                  </a:srgbClr>
                </a:outerShdw>
              </a:effectLst>
            </a:endParaRPr>
          </a:p>
        </p:txBody>
      </p:sp>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448" t="21484" r="31332" b="31250"/>
          <a:stretch/>
        </p:blipFill>
        <p:spPr bwMode="auto">
          <a:xfrm>
            <a:off x="1722619" y="2822496"/>
            <a:ext cx="7269779" cy="384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7"/>
          <p:cNvPicPr>
            <a:picLocks noChangeAspect="1" noChangeArrowheads="1"/>
          </p:cNvPicPr>
          <p:nvPr/>
        </p:nvPicPr>
        <p:blipFill>
          <a:blip r:embed="rId4" cstate="print"/>
          <a:srcRect/>
          <a:stretch>
            <a:fillRect/>
          </a:stretch>
        </p:blipFill>
        <p:spPr bwMode="auto">
          <a:xfrm>
            <a:off x="251520" y="1484784"/>
            <a:ext cx="177914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188640"/>
            <a:ext cx="7524836"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Generalidades</a:t>
            </a:r>
            <a:endParaRPr lang="es-MX" sz="2800" b="1" dirty="0">
              <a:solidFill>
                <a:srgbClr val="09BFFF"/>
              </a:solidFill>
              <a:effectLst>
                <a:outerShdw blurRad="38100" dist="38100" dir="2700000" algn="tl">
                  <a:srgbClr val="000000">
                    <a:alpha val="43137"/>
                  </a:srgbClr>
                </a:outerShdw>
              </a:effectLst>
            </a:endParaRPr>
          </a:p>
        </p:txBody>
      </p:sp>
      <p:sp>
        <p:nvSpPr>
          <p:cNvPr id="5" name="4 CuadroTexto"/>
          <p:cNvSpPr txBox="1"/>
          <p:nvPr/>
        </p:nvSpPr>
        <p:spPr>
          <a:xfrm>
            <a:off x="1331640" y="1556792"/>
            <a:ext cx="6840760" cy="3477875"/>
          </a:xfrm>
          <a:prstGeom prst="rect">
            <a:avLst/>
          </a:prstGeom>
          <a:noFill/>
        </p:spPr>
        <p:txBody>
          <a:bodyPr wrap="square" rtlCol="0">
            <a:spAutoFit/>
          </a:bodyPr>
          <a:lstStyle/>
          <a:p>
            <a:pPr marL="457200" indent="-457200" algn="just">
              <a:buFont typeface="Wingdings" pitchFamily="2" charset="2"/>
              <a:buChar char="ü"/>
            </a:pPr>
            <a:r>
              <a:rPr lang="es-ES" sz="2000" dirty="0" smtClean="0"/>
              <a:t>CROPWAT v8.0 es una herramienta de apoyo desarrollada por el Departamento de Desarrollo de Tierras y Aguas de la FAO.</a:t>
            </a:r>
          </a:p>
          <a:p>
            <a:pPr marL="457200" indent="-457200" algn="just">
              <a:buFont typeface="Wingdings" pitchFamily="2" charset="2"/>
              <a:buChar char="ü"/>
            </a:pPr>
            <a:endParaRPr lang="es-ES" sz="2000" dirty="0" smtClean="0"/>
          </a:p>
          <a:p>
            <a:pPr marL="457200" indent="-457200" algn="just">
              <a:buFont typeface="Wingdings" pitchFamily="2" charset="2"/>
              <a:buChar char="ü"/>
            </a:pPr>
            <a:r>
              <a:rPr lang="es-ES" sz="2000" dirty="0" smtClean="0"/>
              <a:t>El programa permite realizar el cálculo de los requerimientos hídricos de los cultivos y la programación de riegos.</a:t>
            </a:r>
          </a:p>
          <a:p>
            <a:pPr marL="457200" indent="-457200" algn="just">
              <a:buFont typeface="Wingdings" pitchFamily="2" charset="2"/>
              <a:buChar char="ü"/>
            </a:pPr>
            <a:endParaRPr lang="es-ES" sz="2000" dirty="0" smtClean="0"/>
          </a:p>
          <a:p>
            <a:pPr marL="457200" indent="-457200" algn="just">
              <a:buFont typeface="Wingdings" pitchFamily="2" charset="2"/>
              <a:buChar char="ü"/>
            </a:pPr>
            <a:r>
              <a:rPr lang="es-ES" sz="2000" dirty="0" smtClean="0"/>
              <a:t>Puede utilizar bases de datos climáticos existentes o recibir registros nuevos de clima de alguna estación climatológica.</a:t>
            </a:r>
            <a:endParaRPr lang="es-MX"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267744" y="2204864"/>
            <a:ext cx="6264696" cy="3375283"/>
          </a:xfrm>
          <a:prstGeom prst="rect">
            <a:avLst/>
          </a:prstGeom>
          <a:noFill/>
        </p:spPr>
        <p:txBody>
          <a:bodyPr wrap="square" rtlCol="0">
            <a:spAutoFit/>
          </a:bodyPr>
          <a:lstStyle/>
          <a:p>
            <a:pPr algn="just">
              <a:spcAft>
                <a:spcPts val="1200"/>
              </a:spcAft>
            </a:pPr>
            <a:r>
              <a:rPr lang="es-ES" sz="2000" dirty="0" smtClean="0"/>
              <a:t>El programa también requiere de datos de suelos necesarios para realizar el balance hídrico del suelo:</a:t>
            </a:r>
          </a:p>
          <a:p>
            <a:pPr marL="342900" indent="-342900" algn="just">
              <a:spcAft>
                <a:spcPts val="1000"/>
              </a:spcAft>
              <a:buFont typeface="Wingdings" pitchFamily="2" charset="2"/>
              <a:buChar char="ü"/>
            </a:pPr>
            <a:r>
              <a:rPr lang="es-ES" sz="2000" dirty="0" smtClean="0"/>
              <a:t>Capacidad de almacenamiento total del suelo (calculada como la diferencia entre la capacidad de campo del suelo y el punto de marchitez permanente), </a:t>
            </a:r>
          </a:p>
          <a:p>
            <a:pPr marL="342900" indent="-342900" algn="just">
              <a:spcAft>
                <a:spcPts val="1000"/>
              </a:spcAft>
              <a:buFont typeface="Wingdings" pitchFamily="2" charset="2"/>
              <a:buChar char="ü"/>
            </a:pPr>
            <a:r>
              <a:rPr lang="es-ES" sz="2000" dirty="0" smtClean="0"/>
              <a:t>Tasa máxima de infiltración del suelo, </a:t>
            </a:r>
          </a:p>
          <a:p>
            <a:pPr marL="342900" indent="-342900" algn="just">
              <a:spcAft>
                <a:spcPts val="1000"/>
              </a:spcAft>
              <a:buFont typeface="Wingdings" pitchFamily="2" charset="2"/>
              <a:buChar char="ü"/>
            </a:pPr>
            <a:r>
              <a:rPr lang="es-ES" sz="2000" dirty="0" smtClean="0"/>
              <a:t>Profundidad radicular máxima </a:t>
            </a:r>
          </a:p>
          <a:p>
            <a:pPr marL="342900" indent="-342900" algn="just">
              <a:buFont typeface="Wingdings" pitchFamily="2" charset="2"/>
              <a:buChar char="ü"/>
            </a:pPr>
            <a:r>
              <a:rPr lang="es-ES" sz="2000" dirty="0" smtClean="0"/>
              <a:t>Humedad inicial disponible.</a:t>
            </a:r>
          </a:p>
        </p:txBody>
      </p:sp>
      <p:pic>
        <p:nvPicPr>
          <p:cNvPr id="18434" name="Imagen 10"/>
          <p:cNvPicPr>
            <a:picLocks noChangeAspect="1" noChangeArrowheads="1"/>
          </p:cNvPicPr>
          <p:nvPr/>
        </p:nvPicPr>
        <p:blipFill>
          <a:blip r:embed="rId3" cstate="print"/>
          <a:srcRect/>
          <a:stretch>
            <a:fillRect/>
          </a:stretch>
        </p:blipFill>
        <p:spPr bwMode="auto">
          <a:xfrm>
            <a:off x="467544" y="1484784"/>
            <a:ext cx="1431521" cy="1000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CuadroTexto"/>
          <p:cNvSpPr txBox="1"/>
          <p:nvPr/>
        </p:nvSpPr>
        <p:spPr>
          <a:xfrm>
            <a:off x="827584" y="285074"/>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Datos del suelo</a:t>
            </a:r>
            <a:endParaRPr lang="es-MX" sz="2800" b="1" dirty="0">
              <a:solidFill>
                <a:srgbClr val="09BFFF"/>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ircle(in)">
                                      <p:cBhvr>
                                        <p:cTn id="7" dur="2000"/>
                                        <p:tgtEl>
                                          <p:spTgt spid="18434"/>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left)">
                                      <p:cBhvr>
                                        <p:cTn id="19" dur="500"/>
                                        <p:tgtEl>
                                          <p:spTgt spid="5">
                                            <p:txEl>
                                              <p:pRg st="2" end="2"/>
                                            </p:txEl>
                                          </p:spTgt>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left)">
                                      <p:cBhvr>
                                        <p:cTn id="23" dur="500"/>
                                        <p:tgtEl>
                                          <p:spTgt spid="5">
                                            <p:txEl>
                                              <p:pRg st="3" end="3"/>
                                            </p:txEl>
                                          </p:spTgt>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60658" y="1556792"/>
            <a:ext cx="7865519" cy="1015663"/>
          </a:xfrm>
          <a:prstGeom prst="rect">
            <a:avLst/>
          </a:prstGeom>
          <a:noFill/>
        </p:spPr>
        <p:txBody>
          <a:bodyPr wrap="square" rtlCol="0">
            <a:spAutoFit/>
          </a:bodyPr>
          <a:lstStyle/>
          <a:p>
            <a:pPr algn="just"/>
            <a:r>
              <a:rPr lang="es-ES" sz="2000" dirty="0"/>
              <a:t>El programa </a:t>
            </a:r>
            <a:r>
              <a:rPr lang="es-ES" sz="2000" dirty="0" smtClean="0"/>
              <a:t>cuenta con </a:t>
            </a:r>
            <a:r>
              <a:rPr lang="es-ES" sz="2000" dirty="0"/>
              <a:t>una base de datos </a:t>
            </a:r>
            <a:r>
              <a:rPr lang="es-ES" sz="2000" dirty="0" smtClean="0"/>
              <a:t>de diferentes </a:t>
            </a:r>
            <a:r>
              <a:rPr lang="es-ES" sz="2000" dirty="0"/>
              <a:t>tipos de suelos, </a:t>
            </a:r>
            <a:r>
              <a:rPr lang="es-ES" sz="2000" dirty="0" smtClean="0"/>
              <a:t>pero se pueden introducir las características de un suelo en particular.</a:t>
            </a:r>
            <a:endParaRPr lang="es-ES" sz="2000" dirty="0"/>
          </a:p>
        </p:txBody>
      </p:sp>
      <p:sp>
        <p:nvSpPr>
          <p:cNvPr id="6" name="5 CuadroTexto"/>
          <p:cNvSpPr txBox="1"/>
          <p:nvPr/>
        </p:nvSpPr>
        <p:spPr>
          <a:xfrm>
            <a:off x="285719" y="332656"/>
            <a:ext cx="8302081"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Datos del suelo</a:t>
            </a:r>
            <a:endParaRPr lang="es-MX" sz="2800" b="1" dirty="0">
              <a:solidFill>
                <a:srgbClr val="09BFFF"/>
              </a:solidFill>
              <a:effectLst>
                <a:outerShdw blurRad="38100" dist="38100" dir="2700000" algn="tl">
                  <a:srgbClr val="000000">
                    <a:alpha val="43137"/>
                  </a:srgbClr>
                </a:outerShdw>
              </a:effectLst>
            </a:endParaRPr>
          </a:p>
        </p:txBody>
      </p:sp>
      <p:pic>
        <p:nvPicPr>
          <p:cNvPr id="7" name="Imagen 10"/>
          <p:cNvPicPr>
            <a:picLocks noChangeAspect="1" noChangeArrowheads="1"/>
          </p:cNvPicPr>
          <p:nvPr/>
        </p:nvPicPr>
        <p:blipFill>
          <a:blip r:embed="rId3" cstate="print"/>
          <a:srcRect/>
          <a:stretch>
            <a:fillRect/>
          </a:stretch>
        </p:blipFill>
        <p:spPr bwMode="auto">
          <a:xfrm>
            <a:off x="7156279" y="409742"/>
            <a:ext cx="1431521" cy="1000132"/>
          </a:xfrm>
          <a:prstGeom prst="rect">
            <a:avLst/>
          </a:prstGeom>
          <a:noFill/>
          <a:ln w="9525">
            <a:noFill/>
            <a:miter lim="800000"/>
            <a:headEnd/>
            <a:tailEnd/>
          </a:ln>
        </p:spPr>
      </p:pic>
      <p:pic>
        <p:nvPicPr>
          <p:cNvPr id="102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918" t="33333" r="22108" b="35156"/>
          <a:stretch/>
        </p:blipFill>
        <p:spPr bwMode="auto">
          <a:xfrm>
            <a:off x="560658" y="2889764"/>
            <a:ext cx="8027142" cy="309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wheel(1)">
                                      <p:cBhvr>
                                        <p:cTn id="1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195736" y="2482159"/>
            <a:ext cx="5982969" cy="3016210"/>
          </a:xfrm>
          <a:prstGeom prst="rect">
            <a:avLst/>
          </a:prstGeom>
          <a:noFill/>
        </p:spPr>
        <p:txBody>
          <a:bodyPr wrap="square" rtlCol="0">
            <a:spAutoFit/>
          </a:bodyPr>
          <a:lstStyle/>
          <a:p>
            <a:pPr algn="just">
              <a:spcAft>
                <a:spcPts val="1200"/>
              </a:spcAft>
            </a:pPr>
            <a:r>
              <a:rPr lang="es-ES" sz="2000" dirty="0" smtClean="0"/>
              <a:t>Una vez introducidos los parámetros del clima necesarios  para calcular la </a:t>
            </a:r>
            <a:r>
              <a:rPr lang="es-ES" sz="2000" b="1" dirty="0" err="1" smtClean="0">
                <a:effectLst>
                  <a:outerShdw blurRad="38100" dist="38100" dir="2700000" algn="tl">
                    <a:srgbClr val="000000">
                      <a:alpha val="43137"/>
                    </a:srgbClr>
                  </a:outerShdw>
                </a:effectLst>
              </a:rPr>
              <a:t>ETo</a:t>
            </a:r>
            <a:r>
              <a:rPr lang="es-ES" sz="2000" dirty="0" smtClean="0"/>
              <a:t>: datos de precipitación, los parámetros de desarrollo del cultivo, y los parámetros del tipo de suelo, el programa está preparado para realizar el cálculo de los requerimientos de riego.</a:t>
            </a:r>
          </a:p>
          <a:p>
            <a:pPr algn="just">
              <a:spcAft>
                <a:spcPts val="1200"/>
              </a:spcAft>
            </a:pPr>
            <a:r>
              <a:rPr lang="es-ES" sz="2000" dirty="0" smtClean="0"/>
              <a:t>El programa mostrará un balance entre la evapotranspiración del cultivo, y la precipitación efectiva.</a:t>
            </a:r>
          </a:p>
        </p:txBody>
      </p:sp>
      <p:pic>
        <p:nvPicPr>
          <p:cNvPr id="1026" name="Imagen 12"/>
          <p:cNvPicPr>
            <a:picLocks noChangeAspect="1" noChangeArrowheads="1"/>
          </p:cNvPicPr>
          <p:nvPr/>
        </p:nvPicPr>
        <p:blipFill>
          <a:blip r:embed="rId3" cstate="print"/>
          <a:srcRect/>
          <a:stretch>
            <a:fillRect/>
          </a:stretch>
        </p:blipFill>
        <p:spPr bwMode="auto">
          <a:xfrm>
            <a:off x="251520" y="1474046"/>
            <a:ext cx="1897420" cy="12348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CuadroTexto"/>
          <p:cNvSpPr txBox="1"/>
          <p:nvPr/>
        </p:nvSpPr>
        <p:spPr>
          <a:xfrm>
            <a:off x="827584" y="285074"/>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Resultados</a:t>
            </a:r>
            <a:endParaRPr lang="es-MX" sz="2800" b="1" dirty="0">
              <a:solidFill>
                <a:srgbClr val="09BFFF"/>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123728" y="2492896"/>
            <a:ext cx="6217754" cy="2246769"/>
          </a:xfrm>
          <a:prstGeom prst="rect">
            <a:avLst/>
          </a:prstGeom>
          <a:noFill/>
        </p:spPr>
        <p:txBody>
          <a:bodyPr wrap="square" rtlCol="0">
            <a:spAutoFit/>
          </a:bodyPr>
          <a:lstStyle/>
          <a:p>
            <a:pPr algn="just"/>
            <a:r>
              <a:rPr lang="es-ES" sz="2000" dirty="0" smtClean="0"/>
              <a:t>El programa realiza el cálculo del balance hídrico a nivel diario, sin embargo mostrara una pantalla con los cálculos a nivel decenal. En dicha pantalla se muestra al final los requerimientos de riego totales.</a:t>
            </a:r>
          </a:p>
          <a:p>
            <a:pPr algn="just">
              <a:buFont typeface="Wingdings" pitchFamily="2" charset="2"/>
              <a:buChar char="Ø"/>
            </a:pPr>
            <a:endParaRPr lang="es-ES" sz="2000" dirty="0" smtClean="0"/>
          </a:p>
          <a:p>
            <a:pPr algn="just"/>
            <a:r>
              <a:rPr lang="es-ES" sz="2000" dirty="0" smtClean="0"/>
              <a:t>Los resultados pueden ser copiados y pegados en cualquier editor de textos.</a:t>
            </a:r>
          </a:p>
        </p:txBody>
      </p:sp>
      <p:pic>
        <p:nvPicPr>
          <p:cNvPr id="1026" name="Imagen 12"/>
          <p:cNvPicPr>
            <a:picLocks noChangeAspect="1" noChangeArrowheads="1"/>
          </p:cNvPicPr>
          <p:nvPr/>
        </p:nvPicPr>
        <p:blipFill>
          <a:blip r:embed="rId3" cstate="print"/>
          <a:srcRect/>
          <a:stretch>
            <a:fillRect/>
          </a:stretch>
        </p:blipFill>
        <p:spPr bwMode="auto">
          <a:xfrm>
            <a:off x="140734" y="1362292"/>
            <a:ext cx="1803798" cy="1173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CuadroTexto"/>
          <p:cNvSpPr txBox="1"/>
          <p:nvPr/>
        </p:nvSpPr>
        <p:spPr>
          <a:xfrm>
            <a:off x="827584" y="285074"/>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Resultados</a:t>
            </a:r>
            <a:endParaRPr lang="es-MX" sz="2800" b="1" dirty="0">
              <a:solidFill>
                <a:srgbClr val="09BFFF"/>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635896" y="1129658"/>
            <a:ext cx="5112568" cy="830997"/>
          </a:xfrm>
          <a:prstGeom prst="rect">
            <a:avLst/>
          </a:prstGeom>
          <a:noFill/>
        </p:spPr>
        <p:txBody>
          <a:bodyPr wrap="square" rtlCol="0">
            <a:spAutoFit/>
          </a:bodyPr>
          <a:lstStyle/>
          <a:p>
            <a:pPr algn="r"/>
            <a:r>
              <a:rPr lang="es-ES" sz="2400" b="1" dirty="0" smtClean="0">
                <a:effectLst>
                  <a:outerShdw blurRad="38100" dist="38100" dir="2700000" algn="tl">
                    <a:srgbClr val="000000">
                      <a:alpha val="43137"/>
                    </a:srgbClr>
                  </a:outerShdw>
                </a:effectLst>
              </a:rPr>
              <a:t>Estimación de los requerimientos hídricos y de riego del cultivo</a:t>
            </a:r>
          </a:p>
        </p:txBody>
      </p:sp>
      <p:sp>
        <p:nvSpPr>
          <p:cNvPr id="6" name="5 CuadroTexto"/>
          <p:cNvSpPr txBox="1"/>
          <p:nvPr/>
        </p:nvSpPr>
        <p:spPr>
          <a:xfrm>
            <a:off x="875500" y="57218"/>
            <a:ext cx="7413024"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Resultados</a:t>
            </a:r>
            <a:endParaRPr lang="es-MX" sz="2800" b="1" dirty="0">
              <a:solidFill>
                <a:srgbClr val="09BFFF"/>
              </a:solidFill>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33" t="11335" r="40410" b="28646"/>
          <a:stretch/>
        </p:blipFill>
        <p:spPr bwMode="auto">
          <a:xfrm>
            <a:off x="1403648" y="2322469"/>
            <a:ext cx="7550245" cy="441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12"/>
          <p:cNvPicPr>
            <a:picLocks noChangeAspect="1" noChangeArrowheads="1"/>
          </p:cNvPicPr>
          <p:nvPr/>
        </p:nvPicPr>
        <p:blipFill>
          <a:blip r:embed="rId4" cstate="print"/>
          <a:srcRect/>
          <a:stretch>
            <a:fillRect/>
          </a:stretch>
        </p:blipFill>
        <p:spPr bwMode="auto">
          <a:xfrm>
            <a:off x="140734" y="1129658"/>
            <a:ext cx="1803798" cy="1173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339752" y="1367746"/>
            <a:ext cx="6192688" cy="5016758"/>
          </a:xfrm>
          <a:prstGeom prst="rect">
            <a:avLst/>
          </a:prstGeom>
          <a:noFill/>
        </p:spPr>
        <p:txBody>
          <a:bodyPr wrap="square" rtlCol="0">
            <a:spAutoFit/>
          </a:bodyPr>
          <a:lstStyle/>
          <a:p>
            <a:pPr algn="just"/>
            <a:r>
              <a:rPr lang="es-ES" sz="2000" dirty="0" smtClean="0"/>
              <a:t>El programa cuenta con una aplicación para la programación de riegos, que determina el número de riegos requeridos y su lámina correspondiente. </a:t>
            </a:r>
          </a:p>
          <a:p>
            <a:pPr algn="just">
              <a:buFont typeface="Wingdings" pitchFamily="2" charset="2"/>
              <a:buChar char="Ø"/>
            </a:pPr>
            <a:endParaRPr lang="es-ES" sz="2000" dirty="0" smtClean="0"/>
          </a:p>
          <a:p>
            <a:pPr algn="just"/>
            <a:r>
              <a:rPr lang="es-ES" sz="2000" dirty="0" smtClean="0"/>
              <a:t>La determinación del momento de riego depende del criterio seleccionado en la opción de configuración, el más común es cuando el nivel de humedad del suelo llega al agotamiento crítico, es decir se aplicaría el riego antes de que el cultivo entre en una situación de estrés hídrico.</a:t>
            </a:r>
          </a:p>
          <a:p>
            <a:pPr algn="just"/>
            <a:endParaRPr lang="es-ES" sz="2000" dirty="0" smtClean="0"/>
          </a:p>
          <a:p>
            <a:pPr algn="just"/>
            <a:r>
              <a:rPr lang="es-ES" sz="2000" dirty="0" smtClean="0"/>
              <a:t>El </a:t>
            </a:r>
            <a:r>
              <a:rPr lang="es-ES" sz="2000" dirty="0"/>
              <a:t>programa presenta la opción de no aplicar riego, lo cual </a:t>
            </a:r>
            <a:r>
              <a:rPr lang="es-ES" sz="2000" dirty="0" smtClean="0"/>
              <a:t>facilita evaluar la respuesta del cultivo bajo condiciones de temporal y permite determinar </a:t>
            </a:r>
            <a:r>
              <a:rPr lang="es-ES" sz="2000" dirty="0"/>
              <a:t>las fechas de siembra </a:t>
            </a:r>
            <a:r>
              <a:rPr lang="es-ES" sz="2000" dirty="0" smtClean="0"/>
              <a:t>óptimas </a:t>
            </a:r>
            <a:r>
              <a:rPr lang="es-ES" sz="2000" dirty="0"/>
              <a:t>para </a:t>
            </a:r>
            <a:r>
              <a:rPr lang="es-ES" sz="2000" dirty="0" smtClean="0"/>
              <a:t>la agricultura </a:t>
            </a:r>
            <a:r>
              <a:rPr lang="es-ES" sz="2000" dirty="0"/>
              <a:t>de temporal</a:t>
            </a:r>
            <a:r>
              <a:rPr lang="es-ES" sz="2000" dirty="0" smtClean="0"/>
              <a:t>.</a:t>
            </a:r>
            <a:endParaRPr lang="es-ES" sz="2000" dirty="0"/>
          </a:p>
        </p:txBody>
      </p:sp>
      <p:pic>
        <p:nvPicPr>
          <p:cNvPr id="3074" name="Imagen 14"/>
          <p:cNvPicPr>
            <a:picLocks noChangeAspect="1" noChangeArrowheads="1"/>
          </p:cNvPicPr>
          <p:nvPr/>
        </p:nvPicPr>
        <p:blipFill>
          <a:blip r:embed="rId3" cstate="print"/>
          <a:srcRect/>
          <a:stretch>
            <a:fillRect/>
          </a:stretch>
        </p:blipFill>
        <p:spPr bwMode="auto">
          <a:xfrm>
            <a:off x="205796" y="1360170"/>
            <a:ext cx="1724717" cy="1132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CuadroTexto"/>
          <p:cNvSpPr txBox="1"/>
          <p:nvPr/>
        </p:nvSpPr>
        <p:spPr>
          <a:xfrm>
            <a:off x="854922" y="290528"/>
            <a:ext cx="7413024"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Resultados</a:t>
            </a:r>
            <a:endParaRPr lang="es-MX" sz="2800" b="1" dirty="0">
              <a:solidFill>
                <a:srgbClr val="09BFFF"/>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14"/>
          <p:cNvPicPr>
            <a:picLocks noChangeAspect="1" noChangeArrowheads="1"/>
          </p:cNvPicPr>
          <p:nvPr/>
        </p:nvPicPr>
        <p:blipFill>
          <a:blip r:embed="rId3" cstate="print"/>
          <a:srcRect/>
          <a:stretch>
            <a:fillRect/>
          </a:stretch>
        </p:blipFill>
        <p:spPr bwMode="auto">
          <a:xfrm>
            <a:off x="179512" y="1367746"/>
            <a:ext cx="1932464" cy="12691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CuadroTexto"/>
          <p:cNvSpPr txBox="1"/>
          <p:nvPr/>
        </p:nvSpPr>
        <p:spPr>
          <a:xfrm>
            <a:off x="854922" y="290528"/>
            <a:ext cx="7413024"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Resultados</a:t>
            </a:r>
            <a:endParaRPr lang="es-MX" sz="2800" b="1" dirty="0">
              <a:solidFill>
                <a:srgbClr val="09BFFF"/>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158" t="21282" r="24451" b="21094"/>
          <a:stretch/>
        </p:blipFill>
        <p:spPr bwMode="auto">
          <a:xfrm>
            <a:off x="2123728" y="2071142"/>
            <a:ext cx="6930653" cy="436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42049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2)">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75293" y="1145432"/>
            <a:ext cx="7930891" cy="461665"/>
          </a:xfrm>
          <a:prstGeom prst="rect">
            <a:avLst/>
          </a:prstGeom>
          <a:noFill/>
        </p:spPr>
        <p:txBody>
          <a:bodyPr wrap="square" rtlCol="0">
            <a:spAutoFit/>
          </a:bodyPr>
          <a:lstStyle/>
          <a:p>
            <a:pPr algn="r"/>
            <a:r>
              <a:rPr lang="es-ES" sz="2400" b="1" dirty="0" smtClean="0">
                <a:effectLst>
                  <a:outerShdw blurRad="38100" dist="38100" dir="2700000" algn="tl">
                    <a:srgbClr val="000000">
                      <a:alpha val="43137"/>
                    </a:srgbClr>
                  </a:outerShdw>
                </a:effectLst>
              </a:rPr>
              <a:t>Calendario de riegos</a:t>
            </a:r>
          </a:p>
        </p:txBody>
      </p:sp>
      <p:sp>
        <p:nvSpPr>
          <p:cNvPr id="6" name="5 CuadroTexto"/>
          <p:cNvSpPr txBox="1"/>
          <p:nvPr/>
        </p:nvSpPr>
        <p:spPr>
          <a:xfrm>
            <a:off x="760592" y="80864"/>
            <a:ext cx="7627831" cy="1077218"/>
          </a:xfrm>
          <a:prstGeom prst="rect">
            <a:avLst/>
          </a:prstGeom>
          <a:noFill/>
        </p:spPr>
        <p:txBody>
          <a:bodyPr wrap="square" rtlCol="0">
            <a:spAutoFit/>
          </a:bodyPr>
          <a:lstStyle/>
          <a:p>
            <a:pPr algn="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lgn="r">
              <a:spcBef>
                <a:spcPct val="0"/>
              </a:spcBef>
            </a:pPr>
            <a:r>
              <a:rPr lang="es-ES" sz="2800" b="1" dirty="0" smtClean="0">
                <a:solidFill>
                  <a:srgbClr val="09BFFF"/>
                </a:solidFill>
                <a:effectLst>
                  <a:outerShdw blurRad="38100" dist="38100" dir="2700000" algn="tl">
                    <a:srgbClr val="000000">
                      <a:alpha val="43137"/>
                    </a:srgbClr>
                  </a:outerShdw>
                </a:effectLst>
              </a:rPr>
              <a:t>Resultados</a:t>
            </a:r>
            <a:endParaRPr lang="es-MX" sz="2800" b="1" dirty="0">
              <a:solidFill>
                <a:srgbClr val="09BFFF"/>
              </a:solidFill>
              <a:effectLst>
                <a:outerShdw blurRad="38100" dist="38100" dir="2700000" algn="tl">
                  <a:srgbClr val="000000">
                    <a:alpha val="43137"/>
                  </a:srgbClr>
                </a:outerShdw>
              </a:effectLst>
            </a:endParaRPr>
          </a:p>
        </p:txBody>
      </p:sp>
      <p:pic>
        <p:nvPicPr>
          <p:cNvPr id="7" name="Imagen 14"/>
          <p:cNvPicPr>
            <a:picLocks noChangeAspect="1" noChangeArrowheads="1"/>
          </p:cNvPicPr>
          <p:nvPr/>
        </p:nvPicPr>
        <p:blipFill>
          <a:blip r:embed="rId3" cstate="print"/>
          <a:srcRect/>
          <a:stretch>
            <a:fillRect/>
          </a:stretch>
        </p:blipFill>
        <p:spPr bwMode="auto">
          <a:xfrm>
            <a:off x="251520" y="213966"/>
            <a:ext cx="1534977" cy="1008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0768" r="39354" b="22396"/>
          <a:stretch/>
        </p:blipFill>
        <p:spPr bwMode="auto">
          <a:xfrm>
            <a:off x="447611" y="1669862"/>
            <a:ext cx="7940813" cy="492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7533" y="1193850"/>
            <a:ext cx="8496944" cy="830997"/>
          </a:xfrm>
          <a:prstGeom prst="rect">
            <a:avLst/>
          </a:prstGeom>
          <a:noFill/>
        </p:spPr>
        <p:txBody>
          <a:bodyPr wrap="square" rtlCol="0">
            <a:spAutoFit/>
          </a:bodyPr>
          <a:lstStyle/>
          <a:p>
            <a:pPr algn="r"/>
            <a:r>
              <a:rPr lang="es-ES" sz="2400" b="1" dirty="0" smtClean="0">
                <a:effectLst>
                  <a:outerShdw blurRad="38100" dist="38100" dir="2700000" algn="tl">
                    <a:srgbClr val="000000">
                      <a:alpha val="43137"/>
                    </a:srgbClr>
                  </a:outerShdw>
                </a:effectLst>
              </a:rPr>
              <a:t>Calendario de riegos</a:t>
            </a:r>
          </a:p>
          <a:p>
            <a:pPr algn="r"/>
            <a:r>
              <a:rPr lang="es-ES" sz="2400" b="1" dirty="0" smtClean="0">
                <a:effectLst>
                  <a:outerShdw blurRad="38100" dist="38100" dir="2700000" algn="tl">
                    <a:srgbClr val="000000">
                      <a:alpha val="43137"/>
                    </a:srgbClr>
                  </a:outerShdw>
                </a:effectLst>
              </a:rPr>
              <a:t>Reducción de rendimiento por estrés hídrico</a:t>
            </a:r>
          </a:p>
        </p:txBody>
      </p:sp>
      <p:sp>
        <p:nvSpPr>
          <p:cNvPr id="6" name="5 CuadroTexto"/>
          <p:cNvSpPr txBox="1"/>
          <p:nvPr/>
        </p:nvSpPr>
        <p:spPr>
          <a:xfrm>
            <a:off x="760593" y="80864"/>
            <a:ext cx="7897720" cy="1077218"/>
          </a:xfrm>
          <a:prstGeom prst="rect">
            <a:avLst/>
          </a:prstGeom>
          <a:noFill/>
        </p:spPr>
        <p:txBody>
          <a:bodyPr wrap="square" rtlCol="0">
            <a:spAutoFit/>
          </a:bodyPr>
          <a:lstStyle/>
          <a:p>
            <a:pPr algn="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lgn="r">
              <a:spcBef>
                <a:spcPct val="0"/>
              </a:spcBef>
            </a:pPr>
            <a:r>
              <a:rPr lang="es-ES" sz="2800" b="1" dirty="0" smtClean="0">
                <a:solidFill>
                  <a:srgbClr val="09BFFF"/>
                </a:solidFill>
                <a:effectLst>
                  <a:outerShdw blurRad="38100" dist="38100" dir="2700000" algn="tl">
                    <a:srgbClr val="000000">
                      <a:alpha val="43137"/>
                    </a:srgbClr>
                  </a:outerShdw>
                </a:effectLst>
              </a:rPr>
              <a:t>Resultados</a:t>
            </a:r>
            <a:endParaRPr lang="es-MX" sz="2800" b="1" dirty="0">
              <a:solidFill>
                <a:srgbClr val="09BFFF"/>
              </a:solidFill>
              <a:effectLst>
                <a:outerShdw blurRad="38100" dist="38100" dir="2700000" algn="tl">
                  <a:srgbClr val="000000">
                    <a:alpha val="43137"/>
                  </a:srgbClr>
                </a:outerShdw>
              </a:effectLst>
            </a:endParaRPr>
          </a:p>
        </p:txBody>
      </p:sp>
      <p:pic>
        <p:nvPicPr>
          <p:cNvPr id="7" name="Imagen 14"/>
          <p:cNvPicPr>
            <a:picLocks noChangeAspect="1" noChangeArrowheads="1"/>
          </p:cNvPicPr>
          <p:nvPr/>
        </p:nvPicPr>
        <p:blipFill>
          <a:blip r:embed="rId3" cstate="print"/>
          <a:srcRect/>
          <a:stretch>
            <a:fillRect/>
          </a:stretch>
        </p:blipFill>
        <p:spPr bwMode="auto">
          <a:xfrm>
            <a:off x="135547" y="543000"/>
            <a:ext cx="1700149" cy="1116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9896" r="42752" b="6250"/>
          <a:stretch/>
        </p:blipFill>
        <p:spPr bwMode="auto">
          <a:xfrm>
            <a:off x="135547" y="2852936"/>
            <a:ext cx="8818930" cy="29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428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27086" y="1062426"/>
            <a:ext cx="8496944" cy="461665"/>
          </a:xfrm>
          <a:prstGeom prst="rect">
            <a:avLst/>
          </a:prstGeom>
          <a:noFill/>
        </p:spPr>
        <p:txBody>
          <a:bodyPr wrap="square" rtlCol="0">
            <a:spAutoFit/>
          </a:bodyPr>
          <a:lstStyle/>
          <a:p>
            <a:pPr algn="r"/>
            <a:r>
              <a:rPr lang="es-ES" sz="2400" b="1" dirty="0" smtClean="0">
                <a:effectLst>
                  <a:outerShdw blurRad="38100" dist="38100" dir="2700000" algn="tl">
                    <a:srgbClr val="000000">
                      <a:alpha val="43137"/>
                    </a:srgbClr>
                  </a:outerShdw>
                </a:effectLst>
              </a:rPr>
              <a:t>Balance diario de agua del suelo</a:t>
            </a:r>
          </a:p>
        </p:txBody>
      </p:sp>
      <p:sp>
        <p:nvSpPr>
          <p:cNvPr id="6" name="5 CuadroTexto"/>
          <p:cNvSpPr txBox="1"/>
          <p:nvPr/>
        </p:nvSpPr>
        <p:spPr>
          <a:xfrm>
            <a:off x="760593" y="80864"/>
            <a:ext cx="7897720" cy="1077218"/>
          </a:xfrm>
          <a:prstGeom prst="rect">
            <a:avLst/>
          </a:prstGeom>
          <a:noFill/>
        </p:spPr>
        <p:txBody>
          <a:bodyPr wrap="square" rtlCol="0">
            <a:spAutoFit/>
          </a:bodyPr>
          <a:lstStyle/>
          <a:p>
            <a:pPr algn="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lgn="r">
              <a:spcBef>
                <a:spcPct val="0"/>
              </a:spcBef>
            </a:pPr>
            <a:r>
              <a:rPr lang="es-ES" sz="2800" b="1" dirty="0" smtClean="0">
                <a:solidFill>
                  <a:srgbClr val="09BFFF"/>
                </a:solidFill>
                <a:effectLst>
                  <a:outerShdw blurRad="38100" dist="38100" dir="2700000" algn="tl">
                    <a:srgbClr val="000000">
                      <a:alpha val="43137"/>
                    </a:srgbClr>
                  </a:outerShdw>
                </a:effectLst>
              </a:rPr>
              <a:t>Resultados</a:t>
            </a:r>
            <a:endParaRPr lang="es-MX" sz="2800" b="1" dirty="0">
              <a:solidFill>
                <a:srgbClr val="09BFFF"/>
              </a:solidFill>
              <a:effectLst>
                <a:outerShdw blurRad="38100" dist="38100" dir="2700000" algn="tl">
                  <a:srgbClr val="000000">
                    <a:alpha val="43137"/>
                  </a:srgbClr>
                </a:outerShdw>
              </a:effectLst>
            </a:endParaRPr>
          </a:p>
        </p:txBody>
      </p:sp>
      <p:pic>
        <p:nvPicPr>
          <p:cNvPr id="7" name="Imagen 14"/>
          <p:cNvPicPr>
            <a:picLocks noChangeAspect="1" noChangeArrowheads="1"/>
          </p:cNvPicPr>
          <p:nvPr/>
        </p:nvPicPr>
        <p:blipFill>
          <a:blip r:embed="rId3" cstate="print"/>
          <a:srcRect/>
          <a:stretch>
            <a:fillRect/>
          </a:stretch>
        </p:blipFill>
        <p:spPr bwMode="auto">
          <a:xfrm>
            <a:off x="115331" y="176669"/>
            <a:ext cx="1700149" cy="1116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0677" r="38653" b="23697"/>
          <a:stretch/>
        </p:blipFill>
        <p:spPr bwMode="auto">
          <a:xfrm>
            <a:off x="115331" y="1524091"/>
            <a:ext cx="8865506" cy="533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663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15616" y="1556792"/>
            <a:ext cx="6589032" cy="3785652"/>
          </a:xfrm>
          <a:prstGeom prst="rect">
            <a:avLst/>
          </a:prstGeom>
          <a:noFill/>
        </p:spPr>
        <p:txBody>
          <a:bodyPr wrap="square" rtlCol="0">
            <a:spAutoFit/>
          </a:bodyPr>
          <a:lstStyle/>
          <a:p>
            <a:pPr marL="342900" indent="-342900" algn="just">
              <a:buFont typeface="Wingdings" pitchFamily="2" charset="2"/>
              <a:buChar char="ü"/>
            </a:pPr>
            <a:r>
              <a:rPr lang="es-ES" sz="2000" dirty="0" smtClean="0"/>
              <a:t>La estimación de los requerimientos hídricos de los cultivos requiere de información </a:t>
            </a:r>
            <a:r>
              <a:rPr lang="es-ES" sz="2000" b="1" dirty="0" smtClean="0">
                <a:effectLst>
                  <a:outerShdw blurRad="38100" dist="38100" dir="2700000" algn="tl">
                    <a:srgbClr val="000000">
                      <a:alpha val="43137"/>
                    </a:srgbClr>
                  </a:outerShdw>
                </a:effectLst>
              </a:rPr>
              <a:t>climática</a:t>
            </a:r>
            <a:r>
              <a:rPr lang="es-ES" sz="2000" dirty="0" smtClean="0"/>
              <a:t>, </a:t>
            </a:r>
            <a:r>
              <a:rPr lang="es-ES" sz="2000" b="1" dirty="0" smtClean="0">
                <a:effectLst>
                  <a:outerShdw blurRad="38100" dist="38100" dir="2700000" algn="tl">
                    <a:srgbClr val="000000">
                      <a:alpha val="43137"/>
                    </a:srgbClr>
                  </a:outerShdw>
                </a:effectLst>
              </a:rPr>
              <a:t>edáfica</a:t>
            </a:r>
            <a:r>
              <a:rPr lang="es-ES" sz="2000" dirty="0" smtClean="0"/>
              <a:t> y del </a:t>
            </a:r>
            <a:r>
              <a:rPr lang="es-ES" sz="2000" b="1" dirty="0" smtClean="0">
                <a:effectLst>
                  <a:outerShdw blurRad="38100" dist="38100" dir="2700000" algn="tl">
                    <a:srgbClr val="000000">
                      <a:alpha val="43137"/>
                    </a:srgbClr>
                  </a:outerShdw>
                </a:effectLst>
              </a:rPr>
              <a:t>cultivo</a:t>
            </a:r>
            <a:r>
              <a:rPr lang="es-ES" sz="2000" dirty="0" smtClean="0"/>
              <a:t>.</a:t>
            </a:r>
          </a:p>
          <a:p>
            <a:pPr marL="342900" indent="-342900" algn="just">
              <a:buFont typeface="Wingdings" pitchFamily="2" charset="2"/>
              <a:buChar char="ü"/>
            </a:pPr>
            <a:endParaRPr lang="es-ES" sz="2000" dirty="0" smtClean="0"/>
          </a:p>
          <a:p>
            <a:pPr marL="342900" indent="-342900" algn="just">
              <a:buFont typeface="Wingdings" pitchFamily="2" charset="2"/>
              <a:buChar char="ü"/>
            </a:pPr>
            <a:r>
              <a:rPr lang="es-ES" sz="2000" dirty="0" smtClean="0"/>
              <a:t>Mediante este programa es posible desarrollar </a:t>
            </a:r>
            <a:r>
              <a:rPr lang="es-ES" sz="2000" b="1" dirty="0" smtClean="0">
                <a:effectLst>
                  <a:outerShdw blurRad="38100" dist="38100" dir="2700000" algn="tl">
                    <a:srgbClr val="000000">
                      <a:alpha val="43137"/>
                    </a:srgbClr>
                  </a:outerShdw>
                </a:effectLst>
              </a:rPr>
              <a:t>calendarios de riego </a:t>
            </a:r>
            <a:r>
              <a:rPr lang="es-ES" sz="2000" dirty="0" smtClean="0"/>
              <a:t>bajo diferentes condiciones de manejo y diferentes patrones de cultivo.</a:t>
            </a:r>
          </a:p>
          <a:p>
            <a:pPr marL="342900" indent="-342900" algn="just">
              <a:buFont typeface="Wingdings" pitchFamily="2" charset="2"/>
              <a:buChar char="ü"/>
            </a:pPr>
            <a:endParaRPr lang="es-ES" sz="2000" dirty="0" smtClean="0"/>
          </a:p>
          <a:p>
            <a:pPr marL="342900" indent="-342900" algn="just">
              <a:buFont typeface="Wingdings" pitchFamily="2" charset="2"/>
              <a:buChar char="ü"/>
            </a:pPr>
            <a:r>
              <a:rPr lang="es-ES" sz="2000" dirty="0" smtClean="0"/>
              <a:t>El programa puede ser utilizado para evaluar las prácticas de riego de los agricultores, para evaluar la respuesta de los cultivos bajo condiciones de riego y de temporal.</a:t>
            </a:r>
            <a:endParaRPr lang="es-MX" sz="2000" dirty="0"/>
          </a:p>
        </p:txBody>
      </p:sp>
      <p:sp>
        <p:nvSpPr>
          <p:cNvPr id="2" name="1 Rectángulo"/>
          <p:cNvSpPr/>
          <p:nvPr/>
        </p:nvSpPr>
        <p:spPr>
          <a:xfrm>
            <a:off x="872416" y="263550"/>
            <a:ext cx="7416824" cy="1077218"/>
          </a:xfrm>
          <a:prstGeom prst="rect">
            <a:avLst/>
          </a:prstGeom>
        </p:spPr>
        <p:txBody>
          <a:bodyPr wrap="square">
            <a:spAutoFit/>
          </a:bodyPr>
          <a:lstStyle/>
          <a:p>
            <a:pPr algn="ctr">
              <a:spcBef>
                <a:spcPct val="0"/>
              </a:spcBef>
            </a:pPr>
            <a:r>
              <a:rPr lang="es-ES" sz="3600" b="1" dirty="0">
                <a:solidFill>
                  <a:srgbClr val="09BFFF"/>
                </a:solidFill>
                <a:effectLst>
                  <a:outerShdw blurRad="38100" dist="38100" dir="2700000" algn="tl">
                    <a:srgbClr val="000000">
                      <a:alpha val="43137"/>
                    </a:srgbClr>
                  </a:outerShdw>
                </a:effectLst>
              </a:rPr>
              <a:t>El </a:t>
            </a:r>
            <a:r>
              <a:rPr lang="es-ES" sz="3600" b="1" dirty="0" err="1">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a:solidFill>
                  <a:srgbClr val="09BFFF"/>
                </a:solidFill>
                <a:effectLst>
                  <a:outerShdw blurRad="38100" dist="38100" dir="2700000" algn="tl">
                    <a:srgbClr val="000000">
                      <a:alpha val="43137"/>
                    </a:srgbClr>
                  </a:outerShdw>
                </a:effectLst>
              </a:rPr>
              <a:t>Generalidades</a:t>
            </a:r>
            <a:endParaRPr lang="es-MX" sz="2800" b="1" dirty="0">
              <a:solidFill>
                <a:srgbClr val="09BFFF"/>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28672" y="1700808"/>
            <a:ext cx="5832648" cy="4093428"/>
          </a:xfrm>
          <a:prstGeom prst="rect">
            <a:avLst/>
          </a:prstGeom>
          <a:noFill/>
        </p:spPr>
        <p:txBody>
          <a:bodyPr wrap="square" rtlCol="0">
            <a:spAutoFit/>
          </a:bodyPr>
          <a:lstStyle/>
          <a:p>
            <a:pPr algn="just"/>
            <a:r>
              <a:rPr lang="es-ES" sz="2000" dirty="0" smtClean="0"/>
              <a:t>El programa cuenta con una aplicación adicional que permite calcular las necesidades de riego de un sistema completo considerando el establecimiento de diferentes cultivos.</a:t>
            </a:r>
          </a:p>
          <a:p>
            <a:pPr algn="just"/>
            <a:endParaRPr lang="es-ES" sz="2000" b="1" dirty="0" smtClean="0">
              <a:effectLst>
                <a:outerShdw blurRad="38100" dist="38100" dir="2700000" algn="tl">
                  <a:srgbClr val="000000">
                    <a:alpha val="43137"/>
                  </a:srgbClr>
                </a:outerShdw>
              </a:effectLst>
            </a:endParaRPr>
          </a:p>
          <a:p>
            <a:pPr algn="just"/>
            <a:r>
              <a:rPr lang="es-ES" sz="2000" dirty="0" smtClean="0"/>
              <a:t>Para ello se debe activar en la aplicación  </a:t>
            </a:r>
            <a:r>
              <a:rPr lang="es-ES" sz="2000" b="1" dirty="0" smtClean="0">
                <a:effectLst>
                  <a:outerShdw blurRad="38100" dist="38100" dir="2700000" algn="tl">
                    <a:srgbClr val="000000">
                      <a:alpha val="43137"/>
                    </a:srgbClr>
                  </a:outerShdw>
                </a:effectLst>
              </a:rPr>
              <a:t>Patrón de cultivo,</a:t>
            </a:r>
            <a:r>
              <a:rPr lang="es-ES" sz="2000" dirty="0" smtClean="0"/>
              <a:t> en donde se deben introducir los </a:t>
            </a:r>
            <a:r>
              <a:rPr lang="es-ES" sz="2000" dirty="0"/>
              <a:t>cultivos </a:t>
            </a:r>
            <a:r>
              <a:rPr lang="es-ES" sz="2000" dirty="0" smtClean="0"/>
              <a:t>incluidos en una zona de riego extensa. </a:t>
            </a:r>
            <a:r>
              <a:rPr lang="es-ES" sz="2000" b="1" dirty="0" smtClean="0">
                <a:effectLst>
                  <a:outerShdw blurRad="38100" dist="38100" dir="2700000" algn="tl">
                    <a:srgbClr val="000000">
                      <a:alpha val="43137"/>
                    </a:srgbClr>
                  </a:outerShdw>
                </a:effectLst>
              </a:rPr>
              <a:t> </a:t>
            </a:r>
          </a:p>
          <a:p>
            <a:pPr algn="just"/>
            <a:endParaRPr lang="es-ES" sz="2000" b="1" dirty="0">
              <a:effectLst>
                <a:outerShdw blurRad="38100" dist="38100" dir="2700000" algn="tl">
                  <a:srgbClr val="000000">
                    <a:alpha val="43137"/>
                  </a:srgbClr>
                </a:outerShdw>
              </a:effectLst>
            </a:endParaRPr>
          </a:p>
          <a:p>
            <a:pPr algn="just"/>
            <a:r>
              <a:rPr lang="es-ES" sz="2000" dirty="0" smtClean="0"/>
              <a:t>Se deben  proporciona</a:t>
            </a:r>
            <a:r>
              <a:rPr lang="es-ES" sz="2000" dirty="0" smtClean="0">
                <a:effectLst>
                  <a:outerShdw blurRad="38100" dist="38100" dir="2700000" algn="tl">
                    <a:srgbClr val="000000">
                      <a:alpha val="43137"/>
                    </a:srgbClr>
                  </a:outerShdw>
                </a:effectLst>
              </a:rPr>
              <a:t>r</a:t>
            </a:r>
            <a:r>
              <a:rPr lang="es-ES" sz="2000" b="1" dirty="0" smtClean="0">
                <a:effectLst>
                  <a:outerShdw blurRad="38100" dist="38100" dir="2700000" algn="tl">
                    <a:srgbClr val="000000">
                      <a:alpha val="43137"/>
                    </a:srgbClr>
                  </a:outerShdw>
                </a:effectLst>
              </a:rPr>
              <a:t> </a:t>
            </a:r>
            <a:r>
              <a:rPr lang="es-ES" sz="2000" dirty="0" smtClean="0"/>
              <a:t>los cultivos a establecer, con sus fechas de siembra, así como el porcentaje de superficie sembrada con cada cultivo.</a:t>
            </a:r>
          </a:p>
        </p:txBody>
      </p:sp>
      <p:pic>
        <p:nvPicPr>
          <p:cNvPr id="5122" name="Imagen 17"/>
          <p:cNvPicPr>
            <a:picLocks noChangeAspect="1" noChangeArrowheads="1"/>
          </p:cNvPicPr>
          <p:nvPr/>
        </p:nvPicPr>
        <p:blipFill>
          <a:blip r:embed="rId3" cstate="print"/>
          <a:srcRect/>
          <a:stretch>
            <a:fillRect/>
          </a:stretch>
        </p:blipFill>
        <p:spPr bwMode="auto">
          <a:xfrm>
            <a:off x="234430" y="3356992"/>
            <a:ext cx="174990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CuadroTexto"/>
          <p:cNvSpPr txBox="1"/>
          <p:nvPr/>
        </p:nvSpPr>
        <p:spPr>
          <a:xfrm>
            <a:off x="848296" y="116632"/>
            <a:ext cx="7413024"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Resultados</a:t>
            </a:r>
            <a:endParaRPr lang="es-MX" sz="2800" b="1" dirty="0">
              <a:solidFill>
                <a:srgbClr val="09BFFF"/>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up)">
                                      <p:cBhvr>
                                        <p:cTn id="12" dur="500"/>
                                        <p:tgtEl>
                                          <p:spTgt spid="5">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circle(in)">
                                      <p:cBhvr>
                                        <p:cTn id="15" dur="2000"/>
                                        <p:tgtEl>
                                          <p:spTgt spid="5122"/>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up)">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10068" y="934512"/>
            <a:ext cx="8403220" cy="461665"/>
          </a:xfrm>
          <a:prstGeom prst="rect">
            <a:avLst/>
          </a:prstGeom>
          <a:noFill/>
        </p:spPr>
        <p:txBody>
          <a:bodyPr wrap="square" rtlCol="0">
            <a:spAutoFit/>
          </a:bodyPr>
          <a:lstStyle/>
          <a:p>
            <a:pPr algn="r"/>
            <a:r>
              <a:rPr lang="es-ES" sz="2400" b="1" dirty="0" smtClean="0">
                <a:effectLst>
                  <a:outerShdw blurRad="38100" dist="38100" dir="2700000" algn="tl">
                    <a:srgbClr val="000000">
                      <a:alpha val="43137"/>
                    </a:srgbClr>
                  </a:outerShdw>
                </a:effectLst>
              </a:rPr>
              <a:t>Patrón de cultivos</a:t>
            </a:r>
          </a:p>
        </p:txBody>
      </p:sp>
      <p:sp>
        <p:nvSpPr>
          <p:cNvPr id="6" name="5 CuadroTexto"/>
          <p:cNvSpPr txBox="1"/>
          <p:nvPr/>
        </p:nvSpPr>
        <p:spPr>
          <a:xfrm>
            <a:off x="848295" y="-553"/>
            <a:ext cx="7964993" cy="1077218"/>
          </a:xfrm>
          <a:prstGeom prst="rect">
            <a:avLst/>
          </a:prstGeom>
          <a:noFill/>
        </p:spPr>
        <p:txBody>
          <a:bodyPr wrap="square" rtlCol="0">
            <a:spAutoFit/>
          </a:bodyPr>
          <a:lstStyle/>
          <a:p>
            <a:pPr algn="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lgn="r">
              <a:spcBef>
                <a:spcPct val="0"/>
              </a:spcBef>
            </a:pPr>
            <a:r>
              <a:rPr lang="es-ES" sz="2800" b="1" dirty="0" smtClean="0">
                <a:solidFill>
                  <a:srgbClr val="09BFFF"/>
                </a:solidFill>
                <a:effectLst>
                  <a:outerShdw blurRad="38100" dist="38100" dir="2700000" algn="tl">
                    <a:srgbClr val="000000">
                      <a:alpha val="43137"/>
                    </a:srgbClr>
                  </a:outerShdw>
                </a:effectLst>
              </a:rPr>
              <a:t>Resultados</a:t>
            </a:r>
            <a:endParaRPr lang="es-MX" sz="2800" b="1" dirty="0">
              <a:solidFill>
                <a:srgbClr val="09BFFF"/>
              </a:solidFill>
              <a:effectLst>
                <a:outerShdw blurRad="38100" dist="38100" dir="2700000" algn="tl">
                  <a:srgbClr val="000000">
                    <a:alpha val="43137"/>
                  </a:srgbClr>
                </a:outerShdw>
              </a:effectLst>
            </a:endParaRPr>
          </a:p>
        </p:txBody>
      </p:sp>
      <p:pic>
        <p:nvPicPr>
          <p:cNvPr id="7" name="Imagen 17"/>
          <p:cNvPicPr>
            <a:picLocks noChangeAspect="1" noChangeArrowheads="1"/>
          </p:cNvPicPr>
          <p:nvPr/>
        </p:nvPicPr>
        <p:blipFill>
          <a:blip r:embed="rId3" cstate="print"/>
          <a:srcRect/>
          <a:stretch>
            <a:fillRect/>
          </a:stretch>
        </p:blipFill>
        <p:spPr bwMode="auto">
          <a:xfrm>
            <a:off x="127746" y="185738"/>
            <a:ext cx="1707950" cy="1194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1771" r="40922" b="7291"/>
          <a:stretch/>
        </p:blipFill>
        <p:spPr bwMode="auto">
          <a:xfrm>
            <a:off x="135840" y="1610816"/>
            <a:ext cx="8790369" cy="509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redondeado"/>
          <p:cNvSpPr/>
          <p:nvPr/>
        </p:nvSpPr>
        <p:spPr>
          <a:xfrm>
            <a:off x="127746" y="4824326"/>
            <a:ext cx="1318838" cy="576064"/>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30106" y="2420144"/>
            <a:ext cx="5832648" cy="2862322"/>
          </a:xfrm>
          <a:prstGeom prst="rect">
            <a:avLst/>
          </a:prstGeom>
          <a:noFill/>
        </p:spPr>
        <p:txBody>
          <a:bodyPr wrap="square" rtlCol="0">
            <a:spAutoFit/>
          </a:bodyPr>
          <a:lstStyle/>
          <a:p>
            <a:pPr algn="just"/>
            <a:r>
              <a:rPr lang="es-ES" sz="2000" dirty="0" smtClean="0"/>
              <a:t>La aplicación </a:t>
            </a:r>
            <a:r>
              <a:rPr lang="es-ES" sz="2000" b="1" dirty="0" smtClean="0">
                <a:effectLst>
                  <a:outerShdw blurRad="38100" dist="38100" dir="2700000" algn="tl">
                    <a:srgbClr val="000000">
                      <a:alpha val="43137"/>
                    </a:srgbClr>
                  </a:outerShdw>
                </a:effectLst>
              </a:rPr>
              <a:t>Sistema</a:t>
            </a:r>
            <a:r>
              <a:rPr lang="es-ES" sz="2000" dirty="0" smtClean="0"/>
              <a:t>, permite al usuario determinar el requerimiento neto de riego considerando el patrón de cultivos.</a:t>
            </a:r>
          </a:p>
          <a:p>
            <a:pPr algn="just">
              <a:buFont typeface="Wingdings" pitchFamily="2" charset="2"/>
              <a:buChar char="Ø"/>
            </a:pPr>
            <a:endParaRPr lang="es-ES" sz="2000" dirty="0" smtClean="0"/>
          </a:p>
          <a:p>
            <a:pPr algn="just"/>
            <a:r>
              <a:rPr lang="es-ES" sz="2000" dirty="0" smtClean="0"/>
              <a:t>El programa determina las necesidades de agua que el sistema tendría que proveer en L/s ha para satisfacer las necesidades hídricas del patrón de cultivos registrado. El cálculo se realiza a nivel mensual.</a:t>
            </a:r>
          </a:p>
        </p:txBody>
      </p:sp>
      <p:pic>
        <p:nvPicPr>
          <p:cNvPr id="7170" name="Imagen 1"/>
          <p:cNvPicPr>
            <a:picLocks noChangeAspect="1" noChangeArrowheads="1"/>
          </p:cNvPicPr>
          <p:nvPr/>
        </p:nvPicPr>
        <p:blipFill>
          <a:blip r:embed="rId3" cstate="print"/>
          <a:srcRect/>
          <a:stretch>
            <a:fillRect/>
          </a:stretch>
        </p:blipFill>
        <p:spPr bwMode="auto">
          <a:xfrm>
            <a:off x="395536" y="1425802"/>
            <a:ext cx="1440160" cy="1008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CuadroTexto"/>
          <p:cNvSpPr txBox="1"/>
          <p:nvPr/>
        </p:nvSpPr>
        <p:spPr>
          <a:xfrm>
            <a:off x="848296" y="116632"/>
            <a:ext cx="7413024"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Resultados</a:t>
            </a:r>
            <a:endParaRPr lang="es-MX" sz="2800" b="1" dirty="0">
              <a:solidFill>
                <a:srgbClr val="09BFFF"/>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520" y="1340768"/>
            <a:ext cx="8496944" cy="492443"/>
          </a:xfrm>
          <a:prstGeom prst="rect">
            <a:avLst/>
          </a:prstGeom>
          <a:noFill/>
        </p:spPr>
        <p:txBody>
          <a:bodyPr wrap="square" rtlCol="0">
            <a:spAutoFit/>
          </a:bodyPr>
          <a:lstStyle/>
          <a:p>
            <a:pPr algn="r">
              <a:buFont typeface="Wingdings" pitchFamily="2" charset="2"/>
              <a:buChar char="Ø"/>
            </a:pPr>
            <a:r>
              <a:rPr lang="es-ES" sz="2600" dirty="0" smtClean="0"/>
              <a:t>Necesidades de riego para el patrón de cultivos</a:t>
            </a:r>
          </a:p>
        </p:txBody>
      </p:sp>
      <p:sp>
        <p:nvSpPr>
          <p:cNvPr id="6" name="5 CuadroTexto"/>
          <p:cNvSpPr txBox="1"/>
          <p:nvPr/>
        </p:nvSpPr>
        <p:spPr>
          <a:xfrm>
            <a:off x="848296" y="116632"/>
            <a:ext cx="7900168" cy="1077218"/>
          </a:xfrm>
          <a:prstGeom prst="rect">
            <a:avLst/>
          </a:prstGeom>
          <a:noFill/>
        </p:spPr>
        <p:txBody>
          <a:bodyPr wrap="square" rtlCol="0">
            <a:spAutoFit/>
          </a:bodyPr>
          <a:lstStyle/>
          <a:p>
            <a:pPr algn="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lgn="r">
              <a:spcBef>
                <a:spcPct val="0"/>
              </a:spcBef>
            </a:pPr>
            <a:r>
              <a:rPr lang="es-ES" sz="2800" b="1" dirty="0" smtClean="0">
                <a:solidFill>
                  <a:srgbClr val="09BFFF"/>
                </a:solidFill>
                <a:effectLst>
                  <a:outerShdw blurRad="38100" dist="38100" dir="2700000" algn="tl">
                    <a:srgbClr val="000000">
                      <a:alpha val="43137"/>
                    </a:srgbClr>
                  </a:outerShdw>
                </a:effectLst>
              </a:rPr>
              <a:t>Resultados</a:t>
            </a:r>
            <a:endParaRPr lang="es-MX" sz="2800" b="1" dirty="0">
              <a:solidFill>
                <a:srgbClr val="09BFFF"/>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613" t="8958" r="2342" b="31510"/>
          <a:stretch/>
        </p:blipFill>
        <p:spPr bwMode="auto">
          <a:xfrm>
            <a:off x="31118" y="2348879"/>
            <a:ext cx="8933370" cy="3320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Rendimiento de cosec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27" y="692696"/>
            <a:ext cx="4342372" cy="27479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para calabacin cultiv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8302" y="692695"/>
            <a:ext cx="3990975" cy="274795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sultado de imagen para lechuga sangr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19" y="3830537"/>
            <a:ext cx="4342373" cy="264988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esultado de imagen para Frijol cultiv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8518" y="3830538"/>
            <a:ext cx="3990975" cy="2649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171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out)">
                                      <p:cBhvr>
                                        <p:cTn id="7" dur="2000"/>
                                        <p:tgtEl>
                                          <p:spTgt spid="6146"/>
                                        </p:tgtEl>
                                      </p:cBhvr>
                                    </p:animEffect>
                                  </p:childTnLst>
                                </p:cTn>
                              </p:par>
                              <p:par>
                                <p:cTn id="8" presetID="6" presetClass="entr" presetSubtype="32"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circle(out)">
                                      <p:cBhvr>
                                        <p:cTn id="10" dur="2000"/>
                                        <p:tgtEl>
                                          <p:spTgt spid="6148"/>
                                        </p:tgtEl>
                                      </p:cBhvr>
                                    </p:animEffect>
                                  </p:childTnLst>
                                </p:cTn>
                              </p:par>
                              <p:par>
                                <p:cTn id="11" presetID="6" presetClass="entr" presetSubtype="16" fill="hold" nodeType="withEffect">
                                  <p:stCondLst>
                                    <p:cond delay="0"/>
                                  </p:stCondLst>
                                  <p:childTnLst>
                                    <p:set>
                                      <p:cBhvr>
                                        <p:cTn id="12" dur="1" fill="hold">
                                          <p:stCondLst>
                                            <p:cond delay="0"/>
                                          </p:stCondLst>
                                        </p:cTn>
                                        <p:tgtEl>
                                          <p:spTgt spid="6150"/>
                                        </p:tgtEl>
                                        <p:attrNameLst>
                                          <p:attrName>style.visibility</p:attrName>
                                        </p:attrNameLst>
                                      </p:cBhvr>
                                      <p:to>
                                        <p:strVal val="visible"/>
                                      </p:to>
                                    </p:set>
                                    <p:animEffect transition="in" filter="circle(in)">
                                      <p:cBhvr>
                                        <p:cTn id="13" dur="2000"/>
                                        <p:tgtEl>
                                          <p:spTgt spid="6150"/>
                                        </p:tgtEl>
                                      </p:cBhvr>
                                    </p:animEffect>
                                  </p:childTnLst>
                                </p:cTn>
                              </p:par>
                              <p:par>
                                <p:cTn id="14" presetID="6" presetClass="entr" presetSubtype="32" fill="hold" nodeType="withEffect">
                                  <p:stCondLst>
                                    <p:cond delay="0"/>
                                  </p:stCondLst>
                                  <p:childTnLst>
                                    <p:set>
                                      <p:cBhvr>
                                        <p:cTn id="15" dur="1" fill="hold">
                                          <p:stCondLst>
                                            <p:cond delay="0"/>
                                          </p:stCondLst>
                                        </p:cTn>
                                        <p:tgtEl>
                                          <p:spTgt spid="6152"/>
                                        </p:tgtEl>
                                        <p:attrNameLst>
                                          <p:attrName>style.visibility</p:attrName>
                                        </p:attrNameLst>
                                      </p:cBhvr>
                                      <p:to>
                                        <p:strVal val="visible"/>
                                      </p:to>
                                    </p:set>
                                    <p:animEffect transition="in" filter="circle(out)">
                                      <p:cBhvr>
                                        <p:cTn id="16" dur="20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8692" y="1340768"/>
            <a:ext cx="8496944" cy="492443"/>
          </a:xfrm>
          <a:prstGeom prst="rect">
            <a:avLst/>
          </a:prstGeom>
          <a:noFill/>
        </p:spPr>
        <p:txBody>
          <a:bodyPr wrap="square" rtlCol="0">
            <a:spAutoFit/>
          </a:bodyPr>
          <a:lstStyle/>
          <a:p>
            <a:r>
              <a:rPr lang="es-ES" sz="2600" b="1" dirty="0" smtClean="0">
                <a:solidFill>
                  <a:srgbClr val="00FF00"/>
                </a:solidFill>
                <a:effectLst>
                  <a:outerShdw blurRad="38100" dist="38100" dir="2700000" algn="tl">
                    <a:srgbClr val="000000">
                      <a:alpha val="43137"/>
                    </a:srgbClr>
                  </a:outerShdw>
                </a:effectLst>
              </a:rPr>
              <a:t>Actividad 2</a:t>
            </a:r>
          </a:p>
        </p:txBody>
      </p:sp>
      <p:sp>
        <p:nvSpPr>
          <p:cNvPr id="6" name="5 CuadroTexto"/>
          <p:cNvSpPr txBox="1"/>
          <p:nvPr/>
        </p:nvSpPr>
        <p:spPr>
          <a:xfrm>
            <a:off x="848296" y="116632"/>
            <a:ext cx="7900168" cy="646331"/>
          </a:xfrm>
          <a:prstGeom prst="rect">
            <a:avLst/>
          </a:prstGeom>
          <a:noFill/>
        </p:spPr>
        <p:txBody>
          <a:bodyPr wrap="square" rtlCol="0">
            <a:spAutoFit/>
          </a:bodyPr>
          <a:lstStyle/>
          <a:p>
            <a:pPr algn="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p:txBody>
      </p:sp>
      <p:sp>
        <p:nvSpPr>
          <p:cNvPr id="2" name="1 CuadroTexto"/>
          <p:cNvSpPr txBox="1"/>
          <p:nvPr/>
        </p:nvSpPr>
        <p:spPr>
          <a:xfrm>
            <a:off x="863824" y="2204864"/>
            <a:ext cx="6676032" cy="1015663"/>
          </a:xfrm>
          <a:prstGeom prst="rect">
            <a:avLst/>
          </a:prstGeom>
          <a:noFill/>
        </p:spPr>
        <p:txBody>
          <a:bodyPr wrap="square" rtlCol="0">
            <a:spAutoFit/>
          </a:bodyPr>
          <a:lstStyle/>
          <a:p>
            <a:pPr algn="just"/>
            <a:r>
              <a:rPr lang="es-MX" sz="2000" dirty="0" smtClean="0">
                <a:solidFill>
                  <a:srgbClr val="FFFF00"/>
                </a:solidFill>
              </a:rPr>
              <a:t>Calcular la evapotranspiración del cultivo a considerar en su proyecto final utilizando los coeficientes Kc corregidos, mediante </a:t>
            </a:r>
            <a:r>
              <a:rPr lang="es-MX" sz="2000" smtClean="0">
                <a:solidFill>
                  <a:srgbClr val="FFFF00"/>
                </a:solidFill>
              </a:rPr>
              <a:t>el Programa </a:t>
            </a:r>
            <a:r>
              <a:rPr lang="es-MX" sz="2000" dirty="0" smtClean="0">
                <a:solidFill>
                  <a:srgbClr val="FFFF00"/>
                </a:solidFill>
              </a:rPr>
              <a:t>CROPWAT 8.0 </a:t>
            </a:r>
            <a:endParaRPr lang="es-MX" sz="2000" dirty="0">
              <a:solidFill>
                <a:srgbClr val="FFFF00"/>
              </a:solidFill>
            </a:endParaRPr>
          </a:p>
        </p:txBody>
      </p:sp>
    </p:spTree>
    <p:extLst>
      <p:ext uri="{BB962C8B-B14F-4D97-AF65-F5344CB8AC3E}">
        <p14:creationId xmlns:p14="http://schemas.microsoft.com/office/powerpoint/2010/main" val="1884169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331640" y="1692737"/>
            <a:ext cx="7304074" cy="3785652"/>
          </a:xfrm>
          <a:prstGeom prst="rect">
            <a:avLst/>
          </a:prstGeom>
          <a:noFill/>
        </p:spPr>
        <p:txBody>
          <a:bodyPr wrap="square" rtlCol="0">
            <a:spAutoFit/>
          </a:bodyPr>
          <a:lstStyle/>
          <a:p>
            <a:pPr algn="just"/>
            <a:r>
              <a:rPr lang="es-ES" sz="2400" dirty="0" smtClean="0"/>
              <a:t>Los procedimientos de cálculo utilizados en el programa están basados en las publicaciones de la FAO:</a:t>
            </a:r>
          </a:p>
          <a:p>
            <a:pPr algn="just"/>
            <a:endParaRPr lang="es-ES" sz="2400" dirty="0" smtClean="0"/>
          </a:p>
          <a:p>
            <a:pPr marL="457200" indent="-457200" algn="just">
              <a:buFont typeface="Wingdings" pitchFamily="2" charset="2"/>
              <a:buChar char="ü"/>
            </a:pPr>
            <a:r>
              <a:rPr lang="es-ES" sz="2400" dirty="0" smtClean="0"/>
              <a:t>Publicación No 56: </a:t>
            </a:r>
            <a:r>
              <a:rPr lang="es-ES" sz="2400" b="1" dirty="0" smtClean="0">
                <a:effectLst>
                  <a:outerShdw blurRad="38100" dist="38100" dir="2700000" algn="tl">
                    <a:srgbClr val="000000">
                      <a:alpha val="43137"/>
                    </a:srgbClr>
                  </a:outerShdw>
                </a:effectLst>
              </a:rPr>
              <a:t>“</a:t>
            </a:r>
            <a:r>
              <a:rPr lang="es-ES" sz="2400" b="1" dirty="0" err="1" smtClean="0">
                <a:effectLst>
                  <a:outerShdw blurRad="38100" dist="38100" dir="2700000" algn="tl">
                    <a:srgbClr val="000000">
                      <a:alpha val="43137"/>
                    </a:srgbClr>
                  </a:outerShdw>
                </a:effectLst>
              </a:rPr>
              <a:t>Crop</a:t>
            </a:r>
            <a:r>
              <a:rPr lang="es-ES" sz="2400" b="1" dirty="0" smtClean="0">
                <a:effectLst>
                  <a:outerShdw blurRad="38100" dist="38100" dir="2700000" algn="tl">
                    <a:srgbClr val="000000">
                      <a:alpha val="43137"/>
                    </a:srgbClr>
                  </a:outerShdw>
                </a:effectLst>
              </a:rPr>
              <a:t> </a:t>
            </a:r>
            <a:r>
              <a:rPr lang="es-ES" sz="2400" b="1" dirty="0" err="1" smtClean="0">
                <a:effectLst>
                  <a:outerShdw blurRad="38100" dist="38100" dir="2700000" algn="tl">
                    <a:srgbClr val="000000">
                      <a:alpha val="43137"/>
                    </a:srgbClr>
                  </a:outerShdw>
                </a:effectLst>
              </a:rPr>
              <a:t>evapotranspiration-Guidelines</a:t>
            </a:r>
            <a:r>
              <a:rPr lang="es-ES" sz="2400" b="1" dirty="0" smtClean="0">
                <a:effectLst>
                  <a:outerShdw blurRad="38100" dist="38100" dir="2700000" algn="tl">
                    <a:srgbClr val="000000">
                      <a:alpha val="43137"/>
                    </a:srgbClr>
                  </a:outerShdw>
                </a:effectLst>
              </a:rPr>
              <a:t> </a:t>
            </a:r>
            <a:r>
              <a:rPr lang="es-ES" sz="2400" b="1" dirty="0" err="1" smtClean="0">
                <a:effectLst>
                  <a:outerShdw blurRad="38100" dist="38100" dir="2700000" algn="tl">
                    <a:srgbClr val="000000">
                      <a:alpha val="43137"/>
                    </a:srgbClr>
                  </a:outerShdw>
                </a:effectLst>
              </a:rPr>
              <a:t>for</a:t>
            </a:r>
            <a:r>
              <a:rPr lang="es-ES" sz="2400" b="1" dirty="0" smtClean="0">
                <a:effectLst>
                  <a:outerShdw blurRad="38100" dist="38100" dir="2700000" algn="tl">
                    <a:srgbClr val="000000">
                      <a:alpha val="43137"/>
                    </a:srgbClr>
                  </a:outerShdw>
                </a:effectLst>
              </a:rPr>
              <a:t> </a:t>
            </a:r>
            <a:r>
              <a:rPr lang="es-ES" sz="2400" b="1" dirty="0" err="1" smtClean="0">
                <a:effectLst>
                  <a:outerShdw blurRad="38100" dist="38100" dir="2700000" algn="tl">
                    <a:srgbClr val="000000">
                      <a:alpha val="43137"/>
                    </a:srgbClr>
                  </a:outerShdw>
                </a:effectLst>
              </a:rPr>
              <a:t>computing</a:t>
            </a:r>
            <a:r>
              <a:rPr lang="es-ES" sz="2400" b="1" dirty="0" smtClean="0">
                <a:effectLst>
                  <a:outerShdw blurRad="38100" dist="38100" dir="2700000" algn="tl">
                    <a:srgbClr val="000000">
                      <a:alpha val="43137"/>
                    </a:srgbClr>
                  </a:outerShdw>
                </a:effectLst>
              </a:rPr>
              <a:t> </a:t>
            </a:r>
            <a:r>
              <a:rPr lang="es-ES" sz="2400" b="1" dirty="0" err="1" smtClean="0">
                <a:effectLst>
                  <a:outerShdw blurRad="38100" dist="38100" dir="2700000" algn="tl">
                    <a:srgbClr val="000000">
                      <a:alpha val="43137"/>
                    </a:srgbClr>
                  </a:outerShdw>
                </a:effectLst>
              </a:rPr>
              <a:t>crop</a:t>
            </a:r>
            <a:r>
              <a:rPr lang="es-ES" sz="2400" b="1" dirty="0" smtClean="0">
                <a:effectLst>
                  <a:outerShdw blurRad="38100" dist="38100" dir="2700000" algn="tl">
                    <a:srgbClr val="000000">
                      <a:alpha val="43137"/>
                    </a:srgbClr>
                  </a:outerShdw>
                </a:effectLst>
              </a:rPr>
              <a:t> </a:t>
            </a:r>
            <a:r>
              <a:rPr lang="es-ES" sz="2400" b="1" dirty="0" err="1" smtClean="0">
                <a:effectLst>
                  <a:outerShdw blurRad="38100" dist="38100" dir="2700000" algn="tl">
                    <a:srgbClr val="000000">
                      <a:alpha val="43137"/>
                    </a:srgbClr>
                  </a:outerShdw>
                </a:effectLst>
              </a:rPr>
              <a:t>water</a:t>
            </a:r>
            <a:r>
              <a:rPr lang="es-ES" sz="2400" b="1" dirty="0" smtClean="0">
                <a:effectLst>
                  <a:outerShdw blurRad="38100" dist="38100" dir="2700000" algn="tl">
                    <a:srgbClr val="000000">
                      <a:alpha val="43137"/>
                    </a:srgbClr>
                  </a:outerShdw>
                </a:effectLst>
              </a:rPr>
              <a:t> </a:t>
            </a:r>
            <a:r>
              <a:rPr lang="es-ES" sz="2400" b="1" dirty="0" err="1" smtClean="0">
                <a:effectLst>
                  <a:outerShdw blurRad="38100" dist="38100" dir="2700000" algn="tl">
                    <a:srgbClr val="000000">
                      <a:alpha val="43137"/>
                    </a:srgbClr>
                  </a:outerShdw>
                </a:effectLst>
              </a:rPr>
              <a:t>requirements</a:t>
            </a:r>
            <a:r>
              <a:rPr lang="es-ES" sz="2400" dirty="0" smtClean="0"/>
              <a:t>”.</a:t>
            </a:r>
          </a:p>
          <a:p>
            <a:pPr algn="just"/>
            <a:endParaRPr lang="es-ES" sz="2400" dirty="0" smtClean="0"/>
          </a:p>
          <a:p>
            <a:pPr marL="457200" indent="-457200" algn="just">
              <a:buFont typeface="Wingdings" pitchFamily="2" charset="2"/>
              <a:buChar char="ü"/>
            </a:pPr>
            <a:r>
              <a:rPr lang="es-ES" sz="2400" dirty="0" smtClean="0"/>
              <a:t>Publicación No 33: </a:t>
            </a:r>
            <a:r>
              <a:rPr lang="es-ES" sz="2400" b="1" dirty="0" smtClean="0">
                <a:effectLst>
                  <a:outerShdw blurRad="38100" dist="38100" dir="2700000" algn="tl">
                    <a:srgbClr val="000000">
                      <a:alpha val="43137"/>
                    </a:srgbClr>
                  </a:outerShdw>
                </a:effectLst>
              </a:rPr>
              <a:t>“</a:t>
            </a:r>
            <a:r>
              <a:rPr lang="es-ES" sz="2400" b="1" dirty="0" err="1" smtClean="0">
                <a:effectLst>
                  <a:outerShdw blurRad="38100" dist="38100" dir="2700000" algn="tl">
                    <a:srgbClr val="000000">
                      <a:alpha val="43137"/>
                    </a:srgbClr>
                  </a:outerShdw>
                </a:effectLst>
              </a:rPr>
              <a:t>Yield</a:t>
            </a:r>
            <a:r>
              <a:rPr lang="es-ES" sz="2400" b="1" dirty="0" smtClean="0">
                <a:effectLst>
                  <a:outerShdw blurRad="38100" dist="38100" dir="2700000" algn="tl">
                    <a:srgbClr val="000000">
                      <a:alpha val="43137"/>
                    </a:srgbClr>
                  </a:outerShdw>
                </a:effectLst>
              </a:rPr>
              <a:t> response </a:t>
            </a:r>
            <a:r>
              <a:rPr lang="es-ES" sz="2400" b="1" dirty="0" err="1" smtClean="0">
                <a:effectLst>
                  <a:outerShdw blurRad="38100" dist="38100" dir="2700000" algn="tl">
                    <a:srgbClr val="000000">
                      <a:alpha val="43137"/>
                    </a:srgbClr>
                  </a:outerShdw>
                </a:effectLst>
              </a:rPr>
              <a:t>to</a:t>
            </a:r>
            <a:r>
              <a:rPr lang="es-ES" sz="2400" b="1" dirty="0" smtClean="0">
                <a:effectLst>
                  <a:outerShdw blurRad="38100" dist="38100" dir="2700000" algn="tl">
                    <a:srgbClr val="000000">
                      <a:alpha val="43137"/>
                    </a:srgbClr>
                  </a:outerShdw>
                </a:effectLst>
              </a:rPr>
              <a:t> </a:t>
            </a:r>
            <a:r>
              <a:rPr lang="es-ES" sz="2400" b="1" dirty="0" err="1" smtClean="0">
                <a:effectLst>
                  <a:outerShdw blurRad="38100" dist="38100" dir="2700000" algn="tl">
                    <a:srgbClr val="000000">
                      <a:alpha val="43137"/>
                    </a:srgbClr>
                  </a:outerShdw>
                </a:effectLst>
              </a:rPr>
              <a:t>water</a:t>
            </a:r>
            <a:r>
              <a:rPr lang="es-ES" sz="2400" b="1" dirty="0" smtClean="0">
                <a:effectLst>
                  <a:outerShdw blurRad="38100" dist="38100" dir="2700000" algn="tl">
                    <a:srgbClr val="000000">
                      <a:alpha val="43137"/>
                    </a:srgbClr>
                  </a:outerShdw>
                </a:effectLst>
              </a:rPr>
              <a:t>”.</a:t>
            </a:r>
          </a:p>
          <a:p>
            <a:pPr algn="just"/>
            <a:endParaRPr lang="es-ES" sz="2400" dirty="0" smtClean="0"/>
          </a:p>
        </p:txBody>
      </p:sp>
      <p:sp>
        <p:nvSpPr>
          <p:cNvPr id="6" name="5 CuadroTexto"/>
          <p:cNvSpPr txBox="1"/>
          <p:nvPr/>
        </p:nvSpPr>
        <p:spPr>
          <a:xfrm>
            <a:off x="1547664" y="188640"/>
            <a:ext cx="708805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Generalidades</a:t>
            </a:r>
            <a:endParaRPr lang="es-MX" sz="2800" b="1" dirty="0">
              <a:solidFill>
                <a:srgbClr val="09BFFF"/>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wipe(left)">
                                      <p:cBhvr>
                                        <p:cTn id="1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1560" y="1340768"/>
            <a:ext cx="8064068" cy="4401205"/>
          </a:xfrm>
          <a:prstGeom prst="rect">
            <a:avLst/>
          </a:prstGeom>
          <a:noFill/>
        </p:spPr>
        <p:txBody>
          <a:bodyPr wrap="square" rtlCol="0">
            <a:spAutoFit/>
          </a:bodyPr>
          <a:lstStyle/>
          <a:p>
            <a:r>
              <a:rPr lang="es-ES" sz="2000" dirty="0" smtClean="0"/>
              <a:t>Entre las características de la versión 8.0 se incluyen: </a:t>
            </a:r>
          </a:p>
          <a:p>
            <a:pPr>
              <a:buFont typeface="Wingdings" pitchFamily="2" charset="2"/>
              <a:buChar char="Ø"/>
            </a:pPr>
            <a:endParaRPr lang="es-ES" sz="2000" dirty="0" smtClean="0"/>
          </a:p>
          <a:p>
            <a:pPr marL="914400" lvl="1" indent="-457200" algn="just">
              <a:spcAft>
                <a:spcPts val="1200"/>
              </a:spcAft>
              <a:buFont typeface="Wingdings" pitchFamily="2" charset="2"/>
              <a:buChar char="ü"/>
            </a:pPr>
            <a:r>
              <a:rPr lang="es-ES" sz="2000" dirty="0" smtClean="0"/>
              <a:t>Uso de datos mensuales, decenales y diarios de clima para realizar la estimación de la evapotranspiración de referencia (</a:t>
            </a:r>
            <a:r>
              <a:rPr lang="es-ES" sz="2000" dirty="0" err="1" smtClean="0"/>
              <a:t>ETo</a:t>
            </a:r>
            <a:r>
              <a:rPr lang="es-ES" sz="2000" dirty="0" smtClean="0"/>
              <a:t>).</a:t>
            </a:r>
          </a:p>
          <a:p>
            <a:pPr marL="914400" lvl="1" indent="-457200" algn="just">
              <a:spcAft>
                <a:spcPts val="1200"/>
              </a:spcAft>
              <a:buFont typeface="Wingdings" pitchFamily="2" charset="2"/>
              <a:buChar char="ü"/>
            </a:pPr>
            <a:r>
              <a:rPr lang="es-ES" sz="2000" dirty="0" smtClean="0"/>
              <a:t>Compatibilidad con la base de datos mundial CLIMWAT desarrollado por la FAO.</a:t>
            </a:r>
          </a:p>
          <a:p>
            <a:pPr marL="914400" lvl="1" indent="-457200" algn="just">
              <a:spcAft>
                <a:spcPts val="1200"/>
              </a:spcAft>
              <a:buFont typeface="Wingdings" pitchFamily="2" charset="2"/>
              <a:buChar char="ü"/>
            </a:pPr>
            <a:r>
              <a:rPr lang="es-ES" sz="2000" dirty="0" smtClean="0"/>
              <a:t>En ausencia </a:t>
            </a:r>
            <a:r>
              <a:rPr lang="es-ES" sz="2000" dirty="0"/>
              <a:t>de datos </a:t>
            </a:r>
            <a:r>
              <a:rPr lang="es-ES" sz="2000" dirty="0" smtClean="0"/>
              <a:t>medidos</a:t>
            </a:r>
            <a:r>
              <a:rPr lang="es-ES" sz="2000" dirty="0"/>
              <a:t>,</a:t>
            </a:r>
            <a:r>
              <a:rPr lang="es-ES" sz="2000" dirty="0" smtClean="0"/>
              <a:t> permite </a:t>
            </a:r>
            <a:r>
              <a:rPr lang="es-ES" sz="2000" dirty="0"/>
              <a:t>la estimación de datos </a:t>
            </a:r>
            <a:r>
              <a:rPr lang="es-ES" sz="2000" dirty="0" smtClean="0"/>
              <a:t>climáticos.</a:t>
            </a:r>
            <a:endParaRPr lang="es-ES" sz="2000" dirty="0"/>
          </a:p>
          <a:p>
            <a:pPr marL="914400" lvl="1" indent="-457200">
              <a:spcAft>
                <a:spcPts val="1200"/>
              </a:spcAft>
              <a:buFont typeface="Wingdings" pitchFamily="2" charset="2"/>
              <a:buChar char="ü"/>
            </a:pPr>
            <a:r>
              <a:rPr lang="es-ES" sz="2000" dirty="0"/>
              <a:t>Permite estimar los requerimientos hídricos de los cultivos a nivel decenal y diario</a:t>
            </a:r>
            <a:r>
              <a:rPr lang="es-ES" sz="2000" dirty="0" smtClean="0"/>
              <a:t>.</a:t>
            </a:r>
            <a:endParaRPr lang="es-ES" sz="2000" dirty="0"/>
          </a:p>
          <a:p>
            <a:pPr marL="914400" lvl="1" indent="-457200">
              <a:spcAft>
                <a:spcPts val="1200"/>
              </a:spcAft>
              <a:buFont typeface="Wingdings" pitchFamily="2" charset="2"/>
              <a:buChar char="ü"/>
            </a:pPr>
            <a:r>
              <a:rPr lang="es-ES" sz="2000" dirty="0"/>
              <a:t>Permite realizar un balance hídrico a nivel diario, etc</a:t>
            </a:r>
            <a:r>
              <a:rPr lang="es-ES" sz="2000" dirty="0" smtClean="0"/>
              <a:t>.</a:t>
            </a:r>
            <a:endParaRPr lang="en-US" sz="2000" dirty="0"/>
          </a:p>
        </p:txBody>
      </p:sp>
      <p:sp>
        <p:nvSpPr>
          <p:cNvPr id="6" name="5 CuadroTexto"/>
          <p:cNvSpPr txBox="1"/>
          <p:nvPr/>
        </p:nvSpPr>
        <p:spPr>
          <a:xfrm>
            <a:off x="611560" y="188640"/>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Generalidades</a:t>
            </a:r>
            <a:endParaRPr lang="es-MX" sz="2800" b="1" dirty="0">
              <a:solidFill>
                <a:srgbClr val="09BFFF"/>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81924" y="1844824"/>
            <a:ext cx="7344816" cy="1938992"/>
          </a:xfrm>
          <a:prstGeom prst="rect">
            <a:avLst/>
          </a:prstGeom>
          <a:noFill/>
        </p:spPr>
        <p:txBody>
          <a:bodyPr wrap="square" rtlCol="0">
            <a:spAutoFit/>
          </a:bodyPr>
          <a:lstStyle/>
          <a:p>
            <a:pPr algn="just"/>
            <a:r>
              <a:rPr lang="es-ES" sz="2400" dirty="0" smtClean="0"/>
              <a:t>Hace uso del</a:t>
            </a:r>
            <a:r>
              <a:rPr lang="en-US" sz="2400" dirty="0" smtClean="0"/>
              <a:t> </a:t>
            </a:r>
            <a:r>
              <a:rPr lang="en-US" sz="2400" dirty="0" err="1" smtClean="0"/>
              <a:t>método</a:t>
            </a:r>
            <a:r>
              <a:rPr lang="en-US" sz="2400" dirty="0" smtClean="0"/>
              <a:t> de  </a:t>
            </a:r>
            <a:r>
              <a:rPr lang="en-US" sz="2400" b="1" dirty="0" smtClean="0"/>
              <a:t>FAO Penman-</a:t>
            </a:r>
            <a:r>
              <a:rPr lang="en-US" sz="2400" b="1" dirty="0" err="1" smtClean="0"/>
              <a:t>Monteith</a:t>
            </a:r>
            <a:r>
              <a:rPr lang="en-US" sz="2400" b="1" dirty="0" smtClean="0"/>
              <a:t> </a:t>
            </a:r>
            <a:r>
              <a:rPr lang="es-ES" sz="2400" dirty="0" smtClean="0"/>
              <a:t>para el </a:t>
            </a:r>
            <a:r>
              <a:rPr lang="es-ES" sz="2400" dirty="0"/>
              <a:t>cálculo de la evapotranspiración de </a:t>
            </a:r>
            <a:r>
              <a:rPr lang="es-ES" sz="2400" dirty="0" smtClean="0"/>
              <a:t>del cultivo de </a:t>
            </a:r>
            <a:r>
              <a:rPr lang="en-US" sz="2400" dirty="0" err="1" smtClean="0"/>
              <a:t>Referencia</a:t>
            </a:r>
            <a:r>
              <a:rPr lang="en-US" sz="2400" dirty="0" smtClean="0"/>
              <a:t> </a:t>
            </a:r>
            <a:r>
              <a:rPr lang="en-US" sz="2400" dirty="0"/>
              <a:t>(</a:t>
            </a:r>
            <a:r>
              <a:rPr lang="en-US" sz="2400" dirty="0" err="1"/>
              <a:t>ETo</a:t>
            </a:r>
            <a:r>
              <a:rPr lang="en-US" sz="2400" dirty="0"/>
              <a:t>), </a:t>
            </a:r>
            <a:r>
              <a:rPr lang="en-US" sz="2400" dirty="0" smtClean="0"/>
              <a:t>dado que </a:t>
            </a:r>
            <a:r>
              <a:rPr lang="en-US" sz="2400" dirty="0" err="1" smtClean="0"/>
              <a:t>es</a:t>
            </a:r>
            <a:r>
              <a:rPr lang="en-US" sz="2400" dirty="0" smtClean="0"/>
              <a:t> el </a:t>
            </a:r>
            <a:r>
              <a:rPr lang="en-US" sz="2400" dirty="0" err="1" smtClean="0"/>
              <a:t>recomendado</a:t>
            </a:r>
            <a:r>
              <a:rPr lang="en-US" sz="2400" dirty="0" smtClean="0"/>
              <a:t> </a:t>
            </a:r>
            <a:r>
              <a:rPr lang="es-ES" sz="2400" dirty="0" smtClean="0"/>
              <a:t>como método estándar en la actualidad.</a:t>
            </a:r>
          </a:p>
        </p:txBody>
      </p:sp>
      <p:sp>
        <p:nvSpPr>
          <p:cNvPr id="6" name="5 CuadroTexto"/>
          <p:cNvSpPr txBox="1"/>
          <p:nvPr/>
        </p:nvSpPr>
        <p:spPr>
          <a:xfrm>
            <a:off x="611560" y="620688"/>
            <a:ext cx="7920880" cy="646331"/>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587" t="11594" r="17858" b="71146"/>
          <a:stretch/>
        </p:blipFill>
        <p:spPr bwMode="auto">
          <a:xfrm>
            <a:off x="1221944" y="4221088"/>
            <a:ext cx="7406780" cy="1096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79128" y="1274416"/>
            <a:ext cx="8253312" cy="1015663"/>
          </a:xfrm>
          <a:prstGeom prst="rect">
            <a:avLst/>
          </a:prstGeom>
          <a:noFill/>
        </p:spPr>
        <p:txBody>
          <a:bodyPr wrap="square" rtlCol="0">
            <a:spAutoFit/>
          </a:bodyPr>
          <a:lstStyle/>
          <a:p>
            <a:pPr algn="just"/>
            <a:r>
              <a:rPr lang="es-ES" sz="2000" dirty="0" smtClean="0"/>
              <a:t>Para </a:t>
            </a:r>
            <a:r>
              <a:rPr lang="es-ES" sz="2000" dirty="0"/>
              <a:t>realizar el cálculo de los requerimientos hídricos de los cultivos, el usuario puede proveer la información necesaria a través del </a:t>
            </a:r>
            <a:r>
              <a:rPr lang="es-ES" sz="2000" dirty="0" smtClean="0"/>
              <a:t>teclado </a:t>
            </a:r>
            <a:r>
              <a:rPr lang="es-ES" sz="2000" dirty="0"/>
              <a:t>o en archivos de texto formateados en otras aplicaciones</a:t>
            </a:r>
            <a:r>
              <a:rPr lang="es-ES" sz="2000" dirty="0" smtClean="0"/>
              <a:t>.</a:t>
            </a:r>
          </a:p>
        </p:txBody>
      </p:sp>
      <p:sp>
        <p:nvSpPr>
          <p:cNvPr id="6" name="5 CuadroTexto"/>
          <p:cNvSpPr txBox="1"/>
          <p:nvPr/>
        </p:nvSpPr>
        <p:spPr>
          <a:xfrm>
            <a:off x="611560" y="188640"/>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Datos Requeridos</a:t>
            </a:r>
            <a:endParaRPr lang="es-MX" sz="2800" b="1" dirty="0">
              <a:solidFill>
                <a:srgbClr val="09BFFF"/>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88" t="1727" r="24527" b="5247"/>
          <a:stretch/>
        </p:blipFill>
        <p:spPr bwMode="auto">
          <a:xfrm>
            <a:off x="991766" y="2321600"/>
            <a:ext cx="6828036" cy="4494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699792" y="2924943"/>
            <a:ext cx="4095576" cy="2808461"/>
          </a:xfrm>
          <a:prstGeom prst="rect">
            <a:avLst/>
          </a:prstGeom>
        </p:spPr>
        <p:txBody>
          <a:bodyPr wrap="square">
            <a:spAutoFit/>
          </a:bodyPr>
          <a:lstStyle/>
          <a:p>
            <a:pPr>
              <a:spcAft>
                <a:spcPts val="1200"/>
              </a:spcAft>
            </a:pPr>
            <a:r>
              <a:rPr lang="es-ES" dirty="0">
                <a:solidFill>
                  <a:schemeClr val="bg1"/>
                </a:solidFill>
              </a:rPr>
              <a:t>Valores de </a:t>
            </a:r>
            <a:r>
              <a:rPr lang="es-ES" dirty="0" err="1">
                <a:solidFill>
                  <a:schemeClr val="bg1"/>
                </a:solidFill>
              </a:rPr>
              <a:t>ETo</a:t>
            </a:r>
            <a:r>
              <a:rPr lang="es-ES" dirty="0">
                <a:solidFill>
                  <a:schemeClr val="bg1"/>
                </a:solidFill>
              </a:rPr>
              <a:t>, o </a:t>
            </a:r>
            <a:r>
              <a:rPr lang="es-ES" dirty="0" smtClean="0">
                <a:solidFill>
                  <a:schemeClr val="bg1"/>
                </a:solidFill>
              </a:rPr>
              <a:t>datos  </a:t>
            </a:r>
            <a:r>
              <a:rPr lang="es-ES" dirty="0">
                <a:solidFill>
                  <a:schemeClr val="bg1"/>
                </a:solidFill>
              </a:rPr>
              <a:t>climáticos con las cuales el programa calculará la </a:t>
            </a:r>
            <a:r>
              <a:rPr lang="es-ES" dirty="0" err="1">
                <a:solidFill>
                  <a:schemeClr val="bg1"/>
                </a:solidFill>
              </a:rPr>
              <a:t>ETo</a:t>
            </a:r>
            <a:r>
              <a:rPr lang="es-ES" dirty="0">
                <a:solidFill>
                  <a:schemeClr val="bg1"/>
                </a:solidFill>
              </a:rPr>
              <a:t> :</a:t>
            </a:r>
          </a:p>
          <a:p>
            <a:pPr marL="812800" lvl="1" indent="-355600">
              <a:lnSpc>
                <a:spcPct val="125000"/>
              </a:lnSpc>
              <a:buFont typeface="Arial" pitchFamily="34" charset="0"/>
              <a:buChar char="•"/>
            </a:pPr>
            <a:r>
              <a:rPr lang="es-ES" dirty="0">
                <a:solidFill>
                  <a:schemeClr val="bg1"/>
                </a:solidFill>
              </a:rPr>
              <a:t>Temperatura (máxima y mínima, o media)</a:t>
            </a:r>
          </a:p>
          <a:p>
            <a:pPr marL="812800" lvl="1" indent="-355600">
              <a:lnSpc>
                <a:spcPct val="125000"/>
              </a:lnSpc>
              <a:buFont typeface="Arial" pitchFamily="34" charset="0"/>
              <a:buChar char="•"/>
            </a:pPr>
            <a:r>
              <a:rPr lang="es-ES" dirty="0">
                <a:solidFill>
                  <a:schemeClr val="bg1"/>
                </a:solidFill>
              </a:rPr>
              <a:t>Humedad relativa</a:t>
            </a:r>
          </a:p>
          <a:p>
            <a:pPr marL="812800" lvl="1" indent="-355600">
              <a:lnSpc>
                <a:spcPct val="125000"/>
              </a:lnSpc>
              <a:buFont typeface="Arial" pitchFamily="34" charset="0"/>
              <a:buChar char="•"/>
            </a:pPr>
            <a:r>
              <a:rPr lang="es-ES" dirty="0">
                <a:solidFill>
                  <a:schemeClr val="bg1"/>
                </a:solidFill>
              </a:rPr>
              <a:t>Velocidad del viento, y </a:t>
            </a:r>
          </a:p>
          <a:p>
            <a:pPr marL="812800" lvl="1" indent="-355600">
              <a:lnSpc>
                <a:spcPct val="125000"/>
              </a:lnSpc>
              <a:buFont typeface="Arial" pitchFamily="34" charset="0"/>
              <a:buChar char="•"/>
            </a:pPr>
            <a:r>
              <a:rPr lang="es-ES" dirty="0">
                <a:solidFill>
                  <a:schemeClr val="bg1"/>
                </a:solidFill>
              </a:rPr>
              <a:t>Horas de brillo solar</a:t>
            </a:r>
          </a:p>
        </p:txBody>
      </p:sp>
      <p:sp>
        <p:nvSpPr>
          <p:cNvPr id="3" name="2 Rectángulo redondeado"/>
          <p:cNvSpPr/>
          <p:nvPr/>
        </p:nvSpPr>
        <p:spPr>
          <a:xfrm>
            <a:off x="1475656" y="2924943"/>
            <a:ext cx="504056" cy="2880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Flecha a la derecha con bandas"/>
          <p:cNvSpPr/>
          <p:nvPr/>
        </p:nvSpPr>
        <p:spPr>
          <a:xfrm rot="10800000">
            <a:off x="2051718" y="2988318"/>
            <a:ext cx="648073" cy="224657"/>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97008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79128" y="1274416"/>
            <a:ext cx="8253312" cy="400110"/>
          </a:xfrm>
          <a:prstGeom prst="rect">
            <a:avLst/>
          </a:prstGeom>
          <a:noFill/>
        </p:spPr>
        <p:txBody>
          <a:bodyPr wrap="square" rtlCol="0">
            <a:spAutoFit/>
          </a:bodyPr>
          <a:lstStyle/>
          <a:p>
            <a:pPr algn="just"/>
            <a:r>
              <a:rPr lang="es-ES" sz="2000" dirty="0" smtClean="0"/>
              <a:t>Los datos de entrada necesarios son: Clima, lluvia, cultivo y suelo.</a:t>
            </a:r>
          </a:p>
        </p:txBody>
      </p:sp>
      <p:sp>
        <p:nvSpPr>
          <p:cNvPr id="6" name="5 CuadroTexto"/>
          <p:cNvSpPr txBox="1"/>
          <p:nvPr/>
        </p:nvSpPr>
        <p:spPr>
          <a:xfrm>
            <a:off x="611560" y="188640"/>
            <a:ext cx="7920880" cy="1077218"/>
          </a:xfrm>
          <a:prstGeom prst="rect">
            <a:avLst/>
          </a:prstGeom>
          <a:noFill/>
        </p:spPr>
        <p:txBody>
          <a:bodyPr wrap="square" rtlCol="0">
            <a:spAutoFit/>
          </a:bodyPr>
          <a:lstStyle/>
          <a:p>
            <a:pPr algn="ctr">
              <a:spcBef>
                <a:spcPct val="0"/>
              </a:spcBef>
            </a:pPr>
            <a:r>
              <a:rPr lang="es-ES" sz="3600" b="1" dirty="0" smtClean="0">
                <a:solidFill>
                  <a:srgbClr val="09BFFF"/>
                </a:solidFill>
                <a:effectLst>
                  <a:outerShdw blurRad="38100" dist="38100" dir="2700000" algn="tl">
                    <a:srgbClr val="000000">
                      <a:alpha val="43137"/>
                    </a:srgbClr>
                  </a:outerShdw>
                </a:effectLst>
              </a:rPr>
              <a:t>El </a:t>
            </a:r>
            <a:r>
              <a:rPr lang="es-ES" sz="3600" b="1" dirty="0" err="1" smtClean="0">
                <a:solidFill>
                  <a:srgbClr val="09BFFF"/>
                </a:solidFill>
                <a:effectLst>
                  <a:outerShdw blurRad="38100" dist="38100" dir="2700000" algn="tl">
                    <a:srgbClr val="000000">
                      <a:alpha val="43137"/>
                    </a:srgbClr>
                  </a:outerShdw>
                </a:effectLst>
              </a:rPr>
              <a:t>Cropwat</a:t>
            </a:r>
            <a:endParaRPr lang="es-ES" sz="3600" b="1" dirty="0">
              <a:solidFill>
                <a:srgbClr val="09BFFF"/>
              </a:solidFill>
              <a:effectLst>
                <a:outerShdw blurRad="38100" dist="38100" dir="2700000" algn="tl">
                  <a:srgbClr val="000000">
                    <a:alpha val="43137"/>
                  </a:srgbClr>
                </a:outerShdw>
              </a:effectLst>
            </a:endParaRPr>
          </a:p>
          <a:p>
            <a:pPr>
              <a:spcBef>
                <a:spcPct val="0"/>
              </a:spcBef>
            </a:pPr>
            <a:r>
              <a:rPr lang="es-ES" sz="2800" b="1" dirty="0" smtClean="0">
                <a:solidFill>
                  <a:srgbClr val="09BFFF"/>
                </a:solidFill>
                <a:effectLst>
                  <a:outerShdw blurRad="38100" dist="38100" dir="2700000" algn="tl">
                    <a:srgbClr val="000000">
                      <a:alpha val="43137"/>
                    </a:srgbClr>
                  </a:outerShdw>
                </a:effectLst>
              </a:rPr>
              <a:t>Datos Requeridos</a:t>
            </a:r>
            <a:endParaRPr lang="es-MX" sz="2800" b="1" dirty="0">
              <a:solidFill>
                <a:srgbClr val="09BFFF"/>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88" t="-274" r="24527" b="5247"/>
          <a:stretch/>
        </p:blipFill>
        <p:spPr bwMode="auto">
          <a:xfrm>
            <a:off x="891706" y="1885950"/>
            <a:ext cx="6828036" cy="459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808402" y="2603104"/>
            <a:ext cx="4680520" cy="584775"/>
          </a:xfrm>
          <a:prstGeom prst="rect">
            <a:avLst/>
          </a:prstGeom>
        </p:spPr>
        <p:txBody>
          <a:bodyPr wrap="square">
            <a:spAutoFit/>
          </a:bodyPr>
          <a:lstStyle/>
          <a:p>
            <a:pPr>
              <a:spcAft>
                <a:spcPts val="1200"/>
              </a:spcAft>
            </a:pPr>
            <a:r>
              <a:rPr lang="es-ES" sz="1600" dirty="0" smtClean="0">
                <a:solidFill>
                  <a:schemeClr val="bg1"/>
                </a:solidFill>
              </a:rPr>
              <a:t>Datos de precipitación para el cálculo de lluvia efectiva.</a:t>
            </a:r>
            <a:endParaRPr lang="es-ES" sz="1600" dirty="0">
              <a:solidFill>
                <a:schemeClr val="bg1"/>
              </a:solidFill>
            </a:endParaRPr>
          </a:p>
        </p:txBody>
      </p:sp>
      <p:sp>
        <p:nvSpPr>
          <p:cNvPr id="3" name="2 Rectángulo redondeado"/>
          <p:cNvSpPr/>
          <p:nvPr/>
        </p:nvSpPr>
        <p:spPr>
          <a:xfrm>
            <a:off x="1440250" y="3017994"/>
            <a:ext cx="504056" cy="2880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Flecha a la derecha con bandas"/>
          <p:cNvSpPr/>
          <p:nvPr/>
        </p:nvSpPr>
        <p:spPr>
          <a:xfrm rot="9735135">
            <a:off x="2016178" y="2944078"/>
            <a:ext cx="780681" cy="197604"/>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Rectángulo"/>
          <p:cNvSpPr/>
          <p:nvPr/>
        </p:nvSpPr>
        <p:spPr>
          <a:xfrm>
            <a:off x="2736394" y="3306027"/>
            <a:ext cx="4752528" cy="584775"/>
          </a:xfrm>
          <a:prstGeom prst="rect">
            <a:avLst/>
          </a:prstGeom>
        </p:spPr>
        <p:txBody>
          <a:bodyPr wrap="square">
            <a:spAutoFit/>
          </a:bodyPr>
          <a:lstStyle/>
          <a:p>
            <a:pPr>
              <a:spcAft>
                <a:spcPts val="1200"/>
              </a:spcAft>
            </a:pPr>
            <a:r>
              <a:rPr lang="es-ES" sz="1600" dirty="0" smtClean="0">
                <a:solidFill>
                  <a:schemeClr val="bg1"/>
                </a:solidFill>
              </a:rPr>
              <a:t>Información del cultivo a establecer Kc, duración de etapas, </a:t>
            </a:r>
            <a:r>
              <a:rPr lang="es-ES" sz="1600" dirty="0" err="1" smtClean="0">
                <a:solidFill>
                  <a:schemeClr val="bg1"/>
                </a:solidFill>
              </a:rPr>
              <a:t>prof.</a:t>
            </a:r>
            <a:r>
              <a:rPr lang="es-ES" sz="1600" dirty="0" smtClean="0">
                <a:solidFill>
                  <a:schemeClr val="bg1"/>
                </a:solidFill>
              </a:rPr>
              <a:t> radicular, etc.</a:t>
            </a:r>
            <a:endParaRPr lang="es-ES" sz="1600" dirty="0">
              <a:solidFill>
                <a:schemeClr val="bg1"/>
              </a:solidFill>
            </a:endParaRPr>
          </a:p>
        </p:txBody>
      </p:sp>
      <p:sp>
        <p:nvSpPr>
          <p:cNvPr id="9" name="8 Flecha a la derecha con bandas"/>
          <p:cNvSpPr/>
          <p:nvPr/>
        </p:nvSpPr>
        <p:spPr>
          <a:xfrm rot="10800000">
            <a:off x="2004637" y="3486081"/>
            <a:ext cx="731756" cy="179984"/>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Rectángulo redondeado"/>
          <p:cNvSpPr/>
          <p:nvPr/>
        </p:nvSpPr>
        <p:spPr>
          <a:xfrm>
            <a:off x="1455406" y="3454397"/>
            <a:ext cx="504056" cy="2880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ctángulo"/>
          <p:cNvSpPr/>
          <p:nvPr/>
        </p:nvSpPr>
        <p:spPr>
          <a:xfrm>
            <a:off x="2807532" y="4043201"/>
            <a:ext cx="4752528" cy="584775"/>
          </a:xfrm>
          <a:prstGeom prst="rect">
            <a:avLst/>
          </a:prstGeom>
        </p:spPr>
        <p:txBody>
          <a:bodyPr wrap="square">
            <a:spAutoFit/>
          </a:bodyPr>
          <a:lstStyle/>
          <a:p>
            <a:pPr>
              <a:spcAft>
                <a:spcPts val="1200"/>
              </a:spcAft>
            </a:pPr>
            <a:r>
              <a:rPr lang="es-ES" sz="1600" dirty="0" smtClean="0">
                <a:solidFill>
                  <a:schemeClr val="bg1"/>
                </a:solidFill>
              </a:rPr>
              <a:t>Datos del suelo: Capacidad de almacenamiento total, infiltración básica, profundidad máxima</a:t>
            </a:r>
            <a:endParaRPr lang="es-ES" sz="1600" dirty="0">
              <a:solidFill>
                <a:schemeClr val="bg1"/>
              </a:solidFill>
            </a:endParaRPr>
          </a:p>
        </p:txBody>
      </p:sp>
      <p:sp>
        <p:nvSpPr>
          <p:cNvPr id="12" name="11 Flecha a la derecha con bandas"/>
          <p:cNvSpPr/>
          <p:nvPr/>
        </p:nvSpPr>
        <p:spPr>
          <a:xfrm rot="11614363">
            <a:off x="2016208" y="4036676"/>
            <a:ext cx="791958" cy="192857"/>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Rectángulo redondeado"/>
          <p:cNvSpPr/>
          <p:nvPr/>
        </p:nvSpPr>
        <p:spPr>
          <a:xfrm>
            <a:off x="1440020" y="3908230"/>
            <a:ext cx="504056" cy="2880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Rectángulo"/>
          <p:cNvSpPr/>
          <p:nvPr/>
        </p:nvSpPr>
        <p:spPr>
          <a:xfrm>
            <a:off x="-47321" y="2391753"/>
            <a:ext cx="872214" cy="338554"/>
          </a:xfrm>
          <a:prstGeom prst="rect">
            <a:avLst/>
          </a:prstGeom>
        </p:spPr>
        <p:txBody>
          <a:bodyPr wrap="square">
            <a:spAutoFit/>
          </a:bodyPr>
          <a:lstStyle/>
          <a:p>
            <a:pPr>
              <a:spcAft>
                <a:spcPts val="1200"/>
              </a:spcAft>
            </a:pPr>
            <a:r>
              <a:rPr lang="es-ES" sz="1600" b="1" dirty="0" smtClean="0">
                <a:solidFill>
                  <a:srgbClr val="FFFF00"/>
                </a:solidFill>
              </a:rPr>
              <a:t>Clima</a:t>
            </a:r>
            <a:endParaRPr lang="es-ES" sz="1600" b="1" dirty="0">
              <a:solidFill>
                <a:srgbClr val="FFFF00"/>
              </a:solidFill>
            </a:endParaRPr>
          </a:p>
        </p:txBody>
      </p:sp>
      <p:sp>
        <p:nvSpPr>
          <p:cNvPr id="15" name="14 Rectángulo redondeado"/>
          <p:cNvSpPr/>
          <p:nvPr/>
        </p:nvSpPr>
        <p:spPr>
          <a:xfrm>
            <a:off x="1372694" y="2586291"/>
            <a:ext cx="504056" cy="2880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Flecha a la derecha con bandas"/>
          <p:cNvSpPr/>
          <p:nvPr/>
        </p:nvSpPr>
        <p:spPr>
          <a:xfrm rot="842558">
            <a:off x="679837" y="2566365"/>
            <a:ext cx="650272" cy="187992"/>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redondeado"/>
          <p:cNvSpPr/>
          <p:nvPr/>
        </p:nvSpPr>
        <p:spPr>
          <a:xfrm>
            <a:off x="1414050" y="4348663"/>
            <a:ext cx="504056" cy="2880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Flecha a la derecha con bandas"/>
          <p:cNvSpPr/>
          <p:nvPr/>
        </p:nvSpPr>
        <p:spPr>
          <a:xfrm rot="842558">
            <a:off x="2017728" y="4568763"/>
            <a:ext cx="650272" cy="187992"/>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2807532" y="4663562"/>
            <a:ext cx="1598252" cy="338554"/>
          </a:xfrm>
          <a:prstGeom prst="rect">
            <a:avLst/>
          </a:prstGeom>
        </p:spPr>
        <p:txBody>
          <a:bodyPr wrap="square">
            <a:spAutoFit/>
          </a:bodyPr>
          <a:lstStyle/>
          <a:p>
            <a:pPr>
              <a:spcAft>
                <a:spcPts val="1200"/>
              </a:spcAft>
            </a:pPr>
            <a:r>
              <a:rPr lang="es-ES" sz="1600" b="1" dirty="0" smtClean="0">
                <a:solidFill>
                  <a:srgbClr val="008000"/>
                </a:solidFill>
              </a:rPr>
              <a:t>RESULTADOS</a:t>
            </a:r>
            <a:endParaRPr lang="es-ES" sz="1600" b="1" dirty="0">
              <a:solidFill>
                <a:srgbClr val="008000"/>
              </a:solidFill>
            </a:endParaRPr>
          </a:p>
        </p:txBody>
      </p:sp>
    </p:spTree>
    <p:extLst>
      <p:ext uri="{BB962C8B-B14F-4D97-AF65-F5344CB8AC3E}">
        <p14:creationId xmlns:p14="http://schemas.microsoft.com/office/powerpoint/2010/main" val="36100867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1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right)">
                                      <p:cBhvr>
                                        <p:cTn id="41" dur="500"/>
                                        <p:tgtEl>
                                          <p:spTgt spid="9"/>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ircle(in)">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500"/>
                            </p:stCondLst>
                            <p:childTnLst>
                              <p:par>
                                <p:cTn id="51" presetID="22" presetClass="entr" presetSubtype="2"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right)">
                                      <p:cBhvr>
                                        <p:cTn id="53" dur="500"/>
                                        <p:tgtEl>
                                          <p:spTgt spid="12"/>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circle(in)">
                                      <p:cBhvr>
                                        <p:cTn id="56" dur="20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circle(in)">
                                      <p:cBhvr>
                                        <p:cTn id="61" dur="750"/>
                                        <p:tgtEl>
                                          <p:spTgt spid="17"/>
                                        </p:tgtEl>
                                      </p:cBhvr>
                                    </p:animEffect>
                                  </p:childTnLst>
                                </p:cTn>
                              </p:par>
                            </p:childTnLst>
                          </p:cTn>
                        </p:par>
                        <p:par>
                          <p:cTn id="62" fill="hold">
                            <p:stCondLst>
                              <p:cond delay="750"/>
                            </p:stCondLst>
                            <p:childTnLst>
                              <p:par>
                                <p:cTn id="63" presetID="22" presetClass="entr" presetSubtype="8"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par>
                          <p:cTn id="66" fill="hold">
                            <p:stCondLst>
                              <p:cond delay="125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P spid="8" grpId="0"/>
      <p:bldP spid="9" grpId="0" animBg="1"/>
      <p:bldP spid="10" grpId="0" animBg="1"/>
      <p:bldP spid="11" grpId="0"/>
      <p:bldP spid="12" grpId="0" animBg="1"/>
      <p:bldP spid="13" grpId="0" animBg="1"/>
      <p:bldP spid="14" grpId="0"/>
      <p:bldP spid="15" grpId="0" animBg="1"/>
      <p:bldP spid="4" grpId="0" animBg="1"/>
      <p:bldP spid="17" grpId="0" animBg="1"/>
      <p:bldP spid="18" grpId="0" animBg="1"/>
      <p:bldP spid="19" grpId="0"/>
    </p:bldLst>
  </p:timing>
</p:sld>
</file>

<file path=ppt/theme/theme1.xml><?xml version="1.0" encoding="utf-8"?>
<a:theme xmlns:a="http://schemas.openxmlformats.org/drawingml/2006/main" name="Técnic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2436</TotalTime>
  <Words>1676</Words>
  <Application>Microsoft Office PowerPoint</Application>
  <PresentationFormat>Presentación en pantalla (4:3)</PresentationFormat>
  <Paragraphs>236</Paragraphs>
  <Slides>45</Slides>
  <Notes>45</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Técnico</vt:lpstr>
      <vt:lpstr>El cropwat y los Requerimientos hídricos de los cultivos</vt:lpstr>
      <vt:lpstr>El cropwat y los Requerimientos hídricos de los cultivos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Hector</dc:creator>
  <cp:lastModifiedBy>Roberto Ascencio Hernández</cp:lastModifiedBy>
  <cp:revision>303</cp:revision>
  <dcterms:created xsi:type="dcterms:W3CDTF">2011-05-11T13:02:34Z</dcterms:created>
  <dcterms:modified xsi:type="dcterms:W3CDTF">2017-10-04T04:07:26Z</dcterms:modified>
</cp:coreProperties>
</file>