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9" r:id="rId3"/>
    <p:sldId id="266" r:id="rId4"/>
    <p:sldId id="261" r:id="rId5"/>
    <p:sldId id="262" r:id="rId6"/>
    <p:sldId id="263" r:id="rId7"/>
    <p:sldId id="264" r:id="rId8"/>
    <p:sldId id="267" r:id="rId9"/>
    <p:sldId id="268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6/30/2020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Evaluación del PCF</a:t>
            </a:r>
            <a:br>
              <a:rPr lang="es-MX" dirty="0" smtClean="0"/>
            </a:br>
            <a:r>
              <a:rPr lang="es-MX" dirty="0" smtClean="0"/>
              <a:t>PNPC-CONACYT, 2020</a:t>
            </a:r>
            <a:endParaRPr lang="es-MX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Avances, Junio de 2020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93127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2267897"/>
              </p:ext>
            </p:extLst>
          </p:nvPr>
        </p:nvGraphicFramePr>
        <p:xfrm>
          <a:off x="302196" y="707292"/>
          <a:ext cx="10554709" cy="293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7713"/>
                <a:gridCol w="1392382"/>
                <a:gridCol w="653033"/>
                <a:gridCol w="3605645"/>
                <a:gridCol w="1735282"/>
                <a:gridCol w="1080654"/>
              </a:tblGrid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CATEGORÍA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RESP.</a:t>
                      </a:r>
                      <a:r>
                        <a:rPr lang="es-MX" baseline="0" dirty="0" smtClean="0"/>
                        <a:t> DE</a:t>
                      </a:r>
                    </a:p>
                    <a:p>
                      <a:r>
                        <a:rPr lang="es-MX" baseline="0" dirty="0" smtClean="0"/>
                        <a:t>DESCRIP.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OBS.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MEDIOS</a:t>
                      </a:r>
                      <a:r>
                        <a:rPr lang="es-MX" baseline="0" dirty="0" smtClean="0"/>
                        <a:t> DE VERIFICACIÓN</a:t>
                      </a:r>
                      <a:endParaRPr lang="es-MX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RESPONSABLE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OBS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 rowSpan="4">
                  <a:txBody>
                    <a:bodyPr/>
                    <a:lstStyle/>
                    <a:p>
                      <a:r>
                        <a:rPr lang="es-MX" dirty="0" smtClean="0"/>
                        <a:t>COMPROMISO INSTITUCIONAL Y RESPONSABILIDAD SOCIAL</a:t>
                      </a:r>
                      <a:endParaRPr lang="es-MX" dirty="0"/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r>
                        <a:rPr lang="es-MX" dirty="0" smtClean="0"/>
                        <a:t>SRÍA ADMIVA.</a:t>
                      </a:r>
                      <a:r>
                        <a:rPr lang="es-MX" baseline="0" dirty="0" smtClean="0"/>
                        <a:t>  y </a:t>
                      </a:r>
                      <a:r>
                        <a:rPr lang="es-MX" dirty="0" smtClean="0"/>
                        <a:t>DIR.</a:t>
                      </a:r>
                      <a:r>
                        <a:rPr lang="es-MX" baseline="0" dirty="0" smtClean="0"/>
                        <a:t> EDUCACIÓN</a:t>
                      </a:r>
                      <a:endParaRPr lang="es-MX" dirty="0"/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Carta de Compromiso Institucional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A. Alarcón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Compromiso </a:t>
                      </a:r>
                      <a:endParaRPr lang="es-MX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Carta</a:t>
                      </a:r>
                      <a:r>
                        <a:rPr lang="es-MX" baseline="0" dirty="0" smtClean="0"/>
                        <a:t> de Postulación del Programa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E. Becerril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de</a:t>
                      </a:r>
                      <a:endParaRPr lang="es-MX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Protocolos de atención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A. Alarcón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entrega</a:t>
                      </a:r>
                      <a:endParaRPr lang="es-MX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Sistema</a:t>
                      </a:r>
                      <a:r>
                        <a:rPr lang="es-MX" baseline="0" dirty="0" smtClean="0"/>
                        <a:t> Interno de Aseguramiento de la Calidad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A.</a:t>
                      </a:r>
                      <a:r>
                        <a:rPr lang="es-MX" baseline="0" dirty="0" smtClean="0"/>
                        <a:t> Alarcón</a:t>
                      </a:r>
                      <a:endParaRPr lang="es-MX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6 de julio</a:t>
                      </a:r>
                      <a:endParaRPr lang="es-MX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8110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1810612"/>
              </p:ext>
            </p:extLst>
          </p:nvPr>
        </p:nvGraphicFramePr>
        <p:xfrm>
          <a:off x="302196" y="707292"/>
          <a:ext cx="10554709" cy="5679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9118"/>
                <a:gridCol w="1542737"/>
                <a:gridCol w="831273"/>
                <a:gridCol w="3605645"/>
                <a:gridCol w="1735282"/>
                <a:gridCol w="1080654"/>
              </a:tblGrid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CRITERIO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RESP.</a:t>
                      </a:r>
                      <a:r>
                        <a:rPr lang="es-MX" baseline="0" dirty="0" smtClean="0"/>
                        <a:t> DE</a:t>
                      </a:r>
                    </a:p>
                    <a:p>
                      <a:r>
                        <a:rPr lang="es-MX" baseline="0" dirty="0" smtClean="0"/>
                        <a:t>DESCRIP.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OBS.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MEDIOS</a:t>
                      </a:r>
                      <a:r>
                        <a:rPr lang="es-MX" baseline="0" dirty="0" smtClean="0"/>
                        <a:t> DE VERIFICACIÓN</a:t>
                      </a:r>
                      <a:endParaRPr lang="es-MX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RESPONSABLE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OBS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 rowSpan="3">
                  <a:txBody>
                    <a:bodyPr/>
                    <a:lstStyle/>
                    <a:p>
                      <a:r>
                        <a:rPr lang="es-MX" dirty="0" smtClean="0"/>
                        <a:t>1. PLAN DE ESTUDIOS</a:t>
                      </a:r>
                      <a:endParaRPr lang="es-MX" dirty="0"/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r>
                        <a:rPr lang="es-MX" dirty="0" smtClean="0"/>
                        <a:t>Comisión</a:t>
                      </a:r>
                      <a:r>
                        <a:rPr lang="es-MX" baseline="0" dirty="0" smtClean="0"/>
                        <a:t> 1</a:t>
                      </a:r>
                      <a:endParaRPr lang="es-MX" dirty="0"/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Documento del P.E. en extenso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DBO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Evidencia institucional de las actualizaciones</a:t>
                      </a:r>
                      <a:r>
                        <a:rPr lang="es-MX" baseline="0" dirty="0" smtClean="0"/>
                        <a:t> del plan de estudios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PHR,</a:t>
                      </a:r>
                      <a:r>
                        <a:rPr lang="es-MX" baseline="0" dirty="0" smtClean="0"/>
                        <a:t> </a:t>
                      </a:r>
                      <a:r>
                        <a:rPr lang="es-MX" dirty="0" smtClean="0"/>
                        <a:t>DBO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Actualización del Análisis de pertinencia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Comisión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 rowSpan="4">
                  <a:txBody>
                    <a:bodyPr/>
                    <a:lstStyle/>
                    <a:p>
                      <a:r>
                        <a:rPr lang="es-MX" dirty="0" smtClean="0"/>
                        <a:t>2. NÚCLEO</a:t>
                      </a:r>
                      <a:r>
                        <a:rPr lang="es-MX" baseline="0" dirty="0" smtClean="0"/>
                        <a:t> ACADÉMICO</a:t>
                      </a:r>
                      <a:endParaRPr lang="es-MX" dirty="0"/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r>
                        <a:rPr lang="es-MX" dirty="0" smtClean="0"/>
                        <a:t>TLLO</a:t>
                      </a:r>
                      <a:endParaRPr lang="es-MX" dirty="0"/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Carta</a:t>
                      </a:r>
                      <a:r>
                        <a:rPr lang="es-MX" baseline="0" dirty="0" smtClean="0"/>
                        <a:t> de pertenencia al N.A.</a:t>
                      </a:r>
                      <a:endParaRPr lang="es-MX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DBO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Constancia de pertenencia a colegios y organizaciones profesionales</a:t>
                      </a:r>
                      <a:r>
                        <a:rPr lang="es-MX" baseline="0" dirty="0" smtClean="0"/>
                        <a:t> y académicas…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DBO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CADOS</a:t>
                      </a:r>
                      <a:endParaRPr lang="es-MX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Programa</a:t>
                      </a:r>
                      <a:r>
                        <a:rPr lang="es-MX" baseline="0" dirty="0" smtClean="0"/>
                        <a:t> de superación académica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>
                          <a:solidFill>
                            <a:srgbClr val="FF0000"/>
                          </a:solidFill>
                        </a:rPr>
                        <a:t>E.</a:t>
                      </a:r>
                      <a:r>
                        <a:rPr lang="es-MX" baseline="0" dirty="0" smtClean="0">
                          <a:solidFill>
                            <a:srgbClr val="FF0000"/>
                          </a:solidFill>
                        </a:rPr>
                        <a:t> Becerril (por confirmar)</a:t>
                      </a:r>
                      <a:endParaRPr lang="es-MX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Evidencia de trabajos que aborden necesidades</a:t>
                      </a:r>
                      <a:r>
                        <a:rPr lang="es-MX" baseline="0" dirty="0" smtClean="0"/>
                        <a:t> prioritarias de colaboración…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DBO, CADOS,</a:t>
                      </a:r>
                      <a:r>
                        <a:rPr lang="es-MX" baseline="0" dirty="0" smtClean="0"/>
                        <a:t> TODOS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CADOS</a:t>
                      </a:r>
                      <a:endParaRPr lang="es-MX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0115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0368405"/>
              </p:ext>
            </p:extLst>
          </p:nvPr>
        </p:nvGraphicFramePr>
        <p:xfrm>
          <a:off x="677334" y="1270000"/>
          <a:ext cx="10554709" cy="558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3911"/>
                <a:gridCol w="1371600"/>
                <a:gridCol w="747617"/>
                <a:gridCol w="3626956"/>
                <a:gridCol w="1713971"/>
                <a:gridCol w="1080654"/>
              </a:tblGrid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CRITERIO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RESP.</a:t>
                      </a:r>
                      <a:r>
                        <a:rPr lang="es-MX" baseline="0" dirty="0" smtClean="0"/>
                        <a:t> DE</a:t>
                      </a:r>
                    </a:p>
                    <a:p>
                      <a:r>
                        <a:rPr lang="es-MX" baseline="0" dirty="0" smtClean="0"/>
                        <a:t>DESCRIP.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OBS.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MEDIOS</a:t>
                      </a:r>
                      <a:r>
                        <a:rPr lang="es-MX" baseline="0" dirty="0" smtClean="0"/>
                        <a:t> DE VERIFICACIÓN</a:t>
                      </a:r>
                      <a:endParaRPr lang="es-MX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RESPONSABLE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OBS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 rowSpan="3">
                  <a:txBody>
                    <a:bodyPr/>
                    <a:lstStyle/>
                    <a:p>
                      <a:r>
                        <a:rPr lang="es-MX" dirty="0" smtClean="0"/>
                        <a:t>3. LGAC</a:t>
                      </a:r>
                      <a:endParaRPr lang="es-MX" dirty="0"/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r>
                        <a:rPr lang="es-MX" dirty="0" smtClean="0"/>
                        <a:t>TLLO</a:t>
                      </a:r>
                      <a:endParaRPr lang="es-MX" dirty="0"/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Documento de la idoneidad del NA con las LGAC del programa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TLLO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M.V. 3.2</a:t>
                      </a:r>
                      <a:r>
                        <a:rPr lang="es-MX" baseline="0" dirty="0" smtClean="0"/>
                        <a:t> 3.1</a:t>
                      </a:r>
                      <a:endParaRPr lang="es-MX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Ejemplos de productos obtenidos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Todos, DBO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CADOS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Relación</a:t>
                      </a:r>
                      <a:r>
                        <a:rPr lang="es-MX" baseline="0" dirty="0" smtClean="0"/>
                        <a:t> de productos de las LGAC de los </a:t>
                      </a:r>
                      <a:r>
                        <a:rPr lang="es-MX" baseline="0" dirty="0" err="1" smtClean="0"/>
                        <a:t>Est</a:t>
                      </a:r>
                      <a:r>
                        <a:rPr lang="es-MX" baseline="0" dirty="0" smtClean="0"/>
                        <a:t>/</a:t>
                      </a:r>
                      <a:r>
                        <a:rPr lang="es-MX" baseline="0" dirty="0" err="1" smtClean="0"/>
                        <a:t>Prof</a:t>
                      </a:r>
                      <a:r>
                        <a:rPr lang="es-MX" baseline="0" dirty="0" smtClean="0"/>
                        <a:t> del NAB</a:t>
                      </a:r>
                      <a:endParaRPr lang="es-MX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Todos, DBO</a:t>
                      </a:r>
                    </a:p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CADOS</a:t>
                      </a:r>
                      <a:endParaRPr lang="es-MX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4. PROCESO</a:t>
                      </a:r>
                      <a:r>
                        <a:rPr lang="es-MX" baseline="0" dirty="0" smtClean="0"/>
                        <a:t> DE SELECCIÓN DE ESTUDIANTES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TLLO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Evidencias del proceso de admisión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DBO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1005840">
                <a:tc rowSpan="2">
                  <a:txBody>
                    <a:bodyPr/>
                    <a:lstStyle/>
                    <a:p>
                      <a:r>
                        <a:rPr lang="es-MX" dirty="0" smtClean="0"/>
                        <a:t>5. SEGUIMIENTO</a:t>
                      </a:r>
                      <a:r>
                        <a:rPr lang="es-MX" baseline="0" dirty="0" smtClean="0"/>
                        <a:t> DE LA TRAYECTORIA ACADÉMICA, TUTORÍAS Y DIRECCIÓN DE TESIS</a:t>
                      </a:r>
                      <a:endParaRPr lang="es-MX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s-MX" dirty="0" smtClean="0"/>
                        <a:t>TLLO</a:t>
                      </a:r>
                      <a:endParaRPr lang="es-MX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Evidencias del seguimiento</a:t>
                      </a:r>
                      <a:r>
                        <a:rPr lang="es-MX" baseline="0" dirty="0" smtClean="0"/>
                        <a:t> de la trayectoria académica de los estudiantes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DBO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1005840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baseline="0" dirty="0" smtClean="0"/>
                        <a:t>Presentar evidencias de las actividades de retribución social de estudiantes </a:t>
                      </a:r>
                      <a:r>
                        <a:rPr lang="es-MX" baseline="0" dirty="0" smtClean="0">
                          <a:solidFill>
                            <a:srgbClr val="FF0000"/>
                          </a:solidFill>
                        </a:rPr>
                        <a:t>(nuevo)</a:t>
                      </a:r>
                      <a:endParaRPr lang="es-MX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Todos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5138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1203053"/>
              </p:ext>
            </p:extLst>
          </p:nvPr>
        </p:nvGraphicFramePr>
        <p:xfrm>
          <a:off x="372534" y="308707"/>
          <a:ext cx="10554709" cy="631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9118"/>
                <a:gridCol w="1542737"/>
                <a:gridCol w="831273"/>
                <a:gridCol w="3605645"/>
                <a:gridCol w="1735282"/>
                <a:gridCol w="1080654"/>
              </a:tblGrid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CRITERIO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RESP.</a:t>
                      </a:r>
                      <a:r>
                        <a:rPr lang="es-MX" baseline="0" dirty="0" smtClean="0"/>
                        <a:t> DE</a:t>
                      </a:r>
                    </a:p>
                    <a:p>
                      <a:r>
                        <a:rPr lang="es-MX" baseline="0" dirty="0" smtClean="0"/>
                        <a:t>DESCRIP.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OBS.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MEDIOS</a:t>
                      </a:r>
                      <a:r>
                        <a:rPr lang="es-MX" baseline="0" dirty="0" smtClean="0"/>
                        <a:t> DE VERIFICACIÓN</a:t>
                      </a:r>
                      <a:endParaRPr lang="es-MX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RESPONSABLE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OBS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r>
                        <a:rPr lang="es-MX" dirty="0" smtClean="0"/>
                        <a:t>6. MOVILIDAD</a:t>
                      </a:r>
                      <a:endParaRPr lang="es-MX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r>
                        <a:rPr lang="es-MX" dirty="0" smtClean="0"/>
                        <a:t>TLLO, DBO</a:t>
                      </a:r>
                      <a:endParaRPr lang="es-MX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Productos obtenidos</a:t>
                      </a:r>
                      <a:r>
                        <a:rPr lang="es-MX" baseline="0" dirty="0" smtClean="0"/>
                        <a:t> de las acciones de movilidad</a:t>
                      </a:r>
                      <a:endParaRPr lang="es-MX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DBO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CADOS</a:t>
                      </a:r>
                      <a:r>
                        <a:rPr lang="es-MX" baseline="0" dirty="0" smtClean="0"/>
                        <a:t> </a:t>
                      </a:r>
                      <a:r>
                        <a:rPr lang="es-MX" baseline="0" dirty="0" err="1" smtClean="0"/>
                        <a:t>Exped</a:t>
                      </a:r>
                      <a:r>
                        <a:rPr lang="es-MX" baseline="0" dirty="0" smtClean="0"/>
                        <a:t>.</a:t>
                      </a:r>
                      <a:endParaRPr lang="es-MX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Análisis de resultados e incidencia de la movilidad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>
                          <a:solidFill>
                            <a:schemeClr val="tx1"/>
                          </a:solidFill>
                        </a:rPr>
                        <a:t>DBO,</a:t>
                      </a:r>
                      <a:r>
                        <a:rPr lang="es-MX" baseline="0" dirty="0" smtClean="0">
                          <a:solidFill>
                            <a:schemeClr val="tx1"/>
                          </a:solidFill>
                        </a:rPr>
                        <a:t> TLLO</a:t>
                      </a:r>
                      <a:endParaRPr lang="es-MX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M.V. 6.1</a:t>
                      </a:r>
                      <a:endParaRPr lang="es-MX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7. CALIDAD</a:t>
                      </a:r>
                      <a:r>
                        <a:rPr lang="es-MX" baseline="0" dirty="0" smtClean="0"/>
                        <a:t> Y PERTINENCIA DE LA TESIS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Comisión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Repositorio</a:t>
                      </a:r>
                      <a:r>
                        <a:rPr lang="es-MX" baseline="0" dirty="0" smtClean="0"/>
                        <a:t> institucional de tesis y trabajo terminal</a:t>
                      </a:r>
                      <a:endParaRPr lang="es-MX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E. Becerril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Ejemplos de productos obtenidos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DBO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CADOS</a:t>
                      </a:r>
                      <a:endParaRPr lang="es-MX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Evidencia de las normas y procedimientos institucionales para evitar el</a:t>
                      </a:r>
                      <a:r>
                        <a:rPr lang="es-MX" baseline="0" dirty="0" smtClean="0"/>
                        <a:t> plagio </a:t>
                      </a:r>
                      <a:r>
                        <a:rPr lang="es-MX" baseline="0" dirty="0" smtClean="0">
                          <a:solidFill>
                            <a:srgbClr val="FF0000"/>
                          </a:solidFill>
                        </a:rPr>
                        <a:t>(nuevo)</a:t>
                      </a:r>
                      <a:endParaRPr lang="es-MX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A. Alarcón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Compromiso de entrega</a:t>
                      </a:r>
                      <a:endParaRPr lang="es-MX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Reporte de las herramientas anti plagio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A. Alarcón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6 de julio</a:t>
                      </a:r>
                      <a:endParaRPr lang="es-MX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Evaluación de la tesis por los profesores externos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DBO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 smtClean="0"/>
                    </a:p>
                    <a:p>
                      <a:endParaRPr lang="es-MX" dirty="0" smtClean="0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Presentar evidencias de las actividades de retribución social</a:t>
                      </a:r>
                      <a:r>
                        <a:rPr lang="es-MX" baseline="0" dirty="0" smtClean="0"/>
                        <a:t> de estudiantes </a:t>
                      </a:r>
                      <a:r>
                        <a:rPr lang="es-MX" baseline="0" dirty="0" smtClean="0">
                          <a:solidFill>
                            <a:srgbClr val="FF0000"/>
                          </a:solidFill>
                        </a:rPr>
                        <a:t>(nuevo)</a:t>
                      </a:r>
                      <a:endParaRPr lang="es-MX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Todos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 smtClean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4963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1922648"/>
              </p:ext>
            </p:extLst>
          </p:nvPr>
        </p:nvGraphicFramePr>
        <p:xfrm>
          <a:off x="677334" y="1270000"/>
          <a:ext cx="10554709" cy="5125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0393"/>
                <a:gridCol w="1381462"/>
                <a:gridCol w="831273"/>
                <a:gridCol w="3605645"/>
                <a:gridCol w="1735282"/>
                <a:gridCol w="1080654"/>
              </a:tblGrid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CRITERIO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RESP.</a:t>
                      </a:r>
                      <a:r>
                        <a:rPr lang="es-MX" baseline="0" dirty="0" smtClean="0"/>
                        <a:t> DE</a:t>
                      </a:r>
                    </a:p>
                    <a:p>
                      <a:r>
                        <a:rPr lang="es-MX" baseline="0" dirty="0" smtClean="0"/>
                        <a:t>DESCRIP.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OBS.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MEDIOS</a:t>
                      </a:r>
                      <a:r>
                        <a:rPr lang="es-MX" baseline="0" dirty="0" smtClean="0"/>
                        <a:t> DE VERIFICACIÓN</a:t>
                      </a:r>
                      <a:endParaRPr lang="es-MX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RESPONSABLE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OBS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r>
                        <a:rPr lang="es-MX" dirty="0" smtClean="0"/>
                        <a:t>8. EFECTIVIDAD</a:t>
                      </a:r>
                      <a:r>
                        <a:rPr lang="es-MX" baseline="0" dirty="0" smtClean="0"/>
                        <a:t> DEL POSGRADO</a:t>
                      </a:r>
                      <a:endParaRPr lang="es-MX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r>
                        <a:rPr lang="es-MX" dirty="0" smtClean="0"/>
                        <a:t>TLLO</a:t>
                      </a:r>
                      <a:endParaRPr lang="es-MX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Análisis</a:t>
                      </a:r>
                      <a:r>
                        <a:rPr lang="es-MX" baseline="0" dirty="0" smtClean="0"/>
                        <a:t> de la eficiencia terminal y tasa de graduación</a:t>
                      </a:r>
                      <a:endParaRPr lang="es-MX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TLLO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Actas de grado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DBO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 rowSpan="4">
                  <a:txBody>
                    <a:bodyPr/>
                    <a:lstStyle/>
                    <a:p>
                      <a:r>
                        <a:rPr lang="es-MX" dirty="0" smtClean="0"/>
                        <a:t>9. PRODUCTIVIDAD</a:t>
                      </a:r>
                      <a:r>
                        <a:rPr lang="es-MX" baseline="0" dirty="0" smtClean="0"/>
                        <a:t> ACADÉMICA</a:t>
                      </a:r>
                      <a:endParaRPr lang="es-MX" dirty="0"/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r>
                        <a:rPr lang="es-MX" dirty="0" smtClean="0"/>
                        <a:t>Comisión 3</a:t>
                      </a:r>
                      <a:endParaRPr lang="es-MX" dirty="0"/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Relación de productos obtenidos de las LGAC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DBO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CADOS CVU</a:t>
                      </a:r>
                      <a:endParaRPr lang="es-MX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Ejemplos</a:t>
                      </a:r>
                      <a:r>
                        <a:rPr lang="es-MX" baseline="0" dirty="0" smtClean="0"/>
                        <a:t> de productos obtenidos</a:t>
                      </a:r>
                      <a:endParaRPr lang="es-MX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DBO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CADOS CVU</a:t>
                      </a:r>
                      <a:endParaRPr lang="es-MX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Análisis de la productividad estudiante/profesor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Comisión 3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CVU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dirty="0" smtClean="0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Evidencia de los</a:t>
                      </a:r>
                      <a:r>
                        <a:rPr lang="es-MX" baseline="0" dirty="0" smtClean="0"/>
                        <a:t> mecanismos de divulgación</a:t>
                      </a:r>
                      <a:endParaRPr lang="es-MX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Dir. Vinculación, DBO</a:t>
                      </a:r>
                      <a:endParaRPr lang="es-MX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dirty="0" smtClean="0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10. REDES DE EGRESADOS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Comisión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Documentos</a:t>
                      </a:r>
                      <a:r>
                        <a:rPr lang="es-MX" baseline="0" dirty="0" smtClean="0"/>
                        <a:t> de análisis de las redes de egresados</a:t>
                      </a:r>
                      <a:endParaRPr lang="es-MX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DR.</a:t>
                      </a:r>
                      <a:r>
                        <a:rPr lang="es-MX" baseline="0" dirty="0" smtClean="0"/>
                        <a:t> ESCOBAR</a:t>
                      </a:r>
                    </a:p>
                    <a:p>
                      <a:r>
                        <a:rPr lang="es-MX" baseline="0" dirty="0" smtClean="0"/>
                        <a:t>Comisión 4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8812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0010866"/>
              </p:ext>
            </p:extLst>
          </p:nvPr>
        </p:nvGraphicFramePr>
        <p:xfrm>
          <a:off x="375176" y="274034"/>
          <a:ext cx="10711101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6092"/>
                <a:gridCol w="1617702"/>
                <a:gridCol w="617811"/>
                <a:gridCol w="3353271"/>
                <a:gridCol w="1782083"/>
                <a:gridCol w="864142"/>
              </a:tblGrid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CRITERIO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RESP.</a:t>
                      </a:r>
                      <a:r>
                        <a:rPr lang="es-MX" baseline="0" dirty="0" smtClean="0"/>
                        <a:t> DE</a:t>
                      </a:r>
                    </a:p>
                    <a:p>
                      <a:r>
                        <a:rPr lang="es-MX" baseline="0" dirty="0" smtClean="0"/>
                        <a:t>DESCRIP.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OBS.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MEDIOS</a:t>
                      </a:r>
                      <a:r>
                        <a:rPr lang="es-MX" baseline="0" dirty="0" smtClean="0"/>
                        <a:t> DE VERIFICACIÓN</a:t>
                      </a:r>
                      <a:endParaRPr lang="es-MX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RESPONSABLE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OBS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r>
                        <a:rPr lang="es-MX" dirty="0" smtClean="0"/>
                        <a:t>11. ACCIONES DE COLABORACIÓN CON SECTORES</a:t>
                      </a:r>
                      <a:r>
                        <a:rPr lang="es-MX" baseline="0" dirty="0" smtClean="0"/>
                        <a:t> DE LA </a:t>
                      </a:r>
                      <a:r>
                        <a:rPr lang="es-MX" dirty="0" smtClean="0"/>
                        <a:t>SOCIEDAD</a:t>
                      </a:r>
                      <a:endParaRPr lang="es-MX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r>
                        <a:rPr lang="es-MX" dirty="0" smtClean="0"/>
                        <a:t>Comisión 2</a:t>
                      </a:r>
                      <a:r>
                        <a:rPr lang="es-MX" baseline="0" dirty="0" smtClean="0"/>
                        <a:t> </a:t>
                      </a:r>
                      <a:endParaRPr lang="es-MX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Descripción</a:t>
                      </a:r>
                      <a:r>
                        <a:rPr lang="es-MX" baseline="0" dirty="0" smtClean="0"/>
                        <a:t> de los principales mecanismos de colaboración, transferencia, retribución social…</a:t>
                      </a:r>
                      <a:endParaRPr lang="es-MX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DBO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CADOS CVU</a:t>
                      </a:r>
                      <a:endParaRPr lang="es-MX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Actividades de colaboración</a:t>
                      </a:r>
                      <a:r>
                        <a:rPr lang="es-MX" baseline="0" dirty="0" smtClean="0"/>
                        <a:t> (vinculación)…</a:t>
                      </a:r>
                      <a:r>
                        <a:rPr lang="es-MX" baseline="0" dirty="0" smtClean="0">
                          <a:solidFill>
                            <a:srgbClr val="FF0000"/>
                          </a:solidFill>
                        </a:rPr>
                        <a:t>(nuevo)</a:t>
                      </a:r>
                      <a:endParaRPr lang="es-MX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DBO, CADOS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CADOS CVU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 rowSpan="2">
                  <a:txBody>
                    <a:bodyPr/>
                    <a:lstStyle/>
                    <a:p>
                      <a:r>
                        <a:rPr lang="es-MX" dirty="0" smtClean="0"/>
                        <a:t>12. CUMPLIMIENTO DE LAS RECOMENDACIONES DE LA ÚLTIMA EVALUACIÓN</a:t>
                      </a:r>
                      <a:endParaRPr lang="es-MX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r>
                        <a:rPr lang="es-MX" dirty="0" smtClean="0"/>
                        <a:t>PHR</a:t>
                      </a:r>
                    </a:p>
                    <a:p>
                      <a:r>
                        <a:rPr lang="es-MX" dirty="0" smtClean="0"/>
                        <a:t>TLLO</a:t>
                      </a:r>
                      <a:endParaRPr lang="es-MX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Documentos</a:t>
                      </a:r>
                      <a:r>
                        <a:rPr lang="es-MX" baseline="0" dirty="0" smtClean="0"/>
                        <a:t> de análisis colegiado de recomendaciones</a:t>
                      </a:r>
                      <a:endParaRPr lang="es-MX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Todos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Plan de mejora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TLLO</a:t>
                      </a:r>
                    </a:p>
                    <a:p>
                      <a:r>
                        <a:rPr lang="es-MX" dirty="0" smtClean="0"/>
                        <a:t>Todos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13. PLAN DE MEJORA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PHR</a:t>
                      </a:r>
                    </a:p>
                    <a:p>
                      <a:r>
                        <a:rPr lang="es-MX" dirty="0" smtClean="0"/>
                        <a:t>Todos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Reporte</a:t>
                      </a:r>
                      <a:r>
                        <a:rPr lang="es-MX" baseline="0" dirty="0" smtClean="0"/>
                        <a:t> de última evaluación</a:t>
                      </a:r>
                      <a:endParaRPr lang="es-MX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Todos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Plan de mejora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TLLO</a:t>
                      </a:r>
                    </a:p>
                    <a:p>
                      <a:r>
                        <a:rPr lang="es-MX" dirty="0" smtClean="0"/>
                        <a:t>Todos</a:t>
                      </a:r>
                    </a:p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9163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8712849"/>
              </p:ext>
            </p:extLst>
          </p:nvPr>
        </p:nvGraphicFramePr>
        <p:xfrm>
          <a:off x="677334" y="217488"/>
          <a:ext cx="11037887" cy="631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5766"/>
                <a:gridCol w="4541609"/>
                <a:gridCol w="2030238"/>
                <a:gridCol w="3200274"/>
              </a:tblGrid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COMISIÓN</a:t>
                      </a:r>
                      <a:endParaRPr lang="es-MX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s-MX" dirty="0" smtClean="0"/>
                        <a:t>COMPROMISOS</a:t>
                      </a:r>
                      <a:endParaRPr lang="es-MX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INTEGRANTES PROPUESTOS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1</a:t>
                      </a:r>
                      <a:endParaRPr lang="es-MX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dirty="0" smtClean="0"/>
                        <a:t>Descripción del Criterio </a:t>
                      </a:r>
                      <a:r>
                        <a:rPr lang="es-MX" b="1" i="1" dirty="0" smtClean="0"/>
                        <a:t>Plan de Estudios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dirty="0" smtClean="0"/>
                        <a:t>Descripción del M.V. </a:t>
                      </a:r>
                      <a:r>
                        <a:rPr lang="es-MX" b="1" i="1" dirty="0" smtClean="0"/>
                        <a:t>Análisis de pertinencia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dirty="0" smtClean="0"/>
                        <a:t>Fortalezas, Debilidades y Acciones para atenderlas (</a:t>
                      </a:r>
                      <a:r>
                        <a:rPr lang="es-MX" i="1" dirty="0" smtClean="0"/>
                        <a:t>Categoría 1: Estructura y personal académico</a:t>
                      </a:r>
                      <a:r>
                        <a:rPr lang="es-MX" dirty="0" smtClean="0"/>
                        <a:t>)</a:t>
                      </a:r>
                      <a:endParaRPr lang="es-MX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Ofelia Plascencia</a:t>
                      </a:r>
                    </a:p>
                    <a:p>
                      <a:r>
                        <a:rPr lang="es-MX" dirty="0" smtClean="0"/>
                        <a:t>René Valdez</a:t>
                      </a:r>
                    </a:p>
                    <a:p>
                      <a:r>
                        <a:rPr lang="es-MX" dirty="0" smtClean="0"/>
                        <a:t>Gregorio Ángeles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2</a:t>
                      </a:r>
                      <a:endParaRPr lang="es-MX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MX" dirty="0" smtClean="0"/>
                        <a:t>Descripción del Criterio </a:t>
                      </a:r>
                      <a:r>
                        <a:rPr lang="es-MX" b="1" i="1" dirty="0" smtClean="0"/>
                        <a:t>Calidad y Pertinencia de la Tesis</a:t>
                      </a: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MX" dirty="0" smtClean="0"/>
                        <a:t>Descripción del Criterio </a:t>
                      </a:r>
                      <a:r>
                        <a:rPr lang="es-MX" b="1" i="1" dirty="0" smtClean="0"/>
                        <a:t>Acciones de colaboración con sectores de la sociedad</a:t>
                      </a: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MX" dirty="0" smtClean="0"/>
                        <a:t>Fortalezas, Debilidades y Acciones para atenderlas (</a:t>
                      </a:r>
                      <a:r>
                        <a:rPr lang="es-MX" i="1" dirty="0" smtClean="0"/>
                        <a:t>Categoría 2: Estudiantes</a:t>
                      </a:r>
                      <a:r>
                        <a:rPr lang="es-MX" dirty="0" smtClean="0"/>
                        <a:t>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Marcos Jiménez</a:t>
                      </a:r>
                    </a:p>
                    <a:p>
                      <a:r>
                        <a:rPr lang="es-MX" dirty="0" smtClean="0"/>
                        <a:t>Tomás Martínez</a:t>
                      </a:r>
                    </a:p>
                    <a:p>
                      <a:r>
                        <a:rPr lang="es-MX" dirty="0" smtClean="0"/>
                        <a:t>Víctor Cetina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3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dirty="0" smtClean="0"/>
                        <a:t>Descripción del Criterio </a:t>
                      </a:r>
                      <a:r>
                        <a:rPr lang="es-MX" b="1" i="1" dirty="0" smtClean="0"/>
                        <a:t>Productividad Académica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dirty="0" smtClean="0"/>
                        <a:t>Descripción del M.V. </a:t>
                      </a:r>
                      <a:r>
                        <a:rPr lang="es-MX" b="1" i="1" dirty="0" smtClean="0"/>
                        <a:t>Análisis de la productividad estudiante/profesor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MX" dirty="0" smtClean="0"/>
                        <a:t>Fortalezas, Debilidades y Acciones para atenderlas (</a:t>
                      </a:r>
                      <a:r>
                        <a:rPr lang="es-MX" i="1" dirty="0" smtClean="0"/>
                        <a:t>Categoría 3: Resultados y vinculación</a:t>
                      </a:r>
                      <a:r>
                        <a:rPr lang="es-MX" dirty="0" smtClean="0"/>
                        <a:t>)</a:t>
                      </a:r>
                    </a:p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Teresa González</a:t>
                      </a:r>
                    </a:p>
                    <a:p>
                      <a:r>
                        <a:rPr lang="es-MX" dirty="0" smtClean="0"/>
                        <a:t>Víctor Cibrián</a:t>
                      </a:r>
                    </a:p>
                    <a:p>
                      <a:r>
                        <a:rPr lang="es-MX" dirty="0" smtClean="0"/>
                        <a:t>Miguel Ángel López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4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dirty="0" smtClean="0"/>
                        <a:t>Descripción del Criterio </a:t>
                      </a:r>
                      <a:r>
                        <a:rPr lang="es-MX" b="1" i="1" dirty="0" smtClean="0"/>
                        <a:t>Redes de egresados</a:t>
                      </a: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MX" dirty="0" smtClean="0"/>
                        <a:t>Descripción del M.V. </a:t>
                      </a:r>
                      <a:r>
                        <a:rPr lang="es-MX" b="1" i="1" dirty="0" smtClean="0"/>
                        <a:t>Documentos</a:t>
                      </a:r>
                      <a:r>
                        <a:rPr lang="es-MX" b="1" i="1" baseline="0" dirty="0" smtClean="0"/>
                        <a:t> de análisis de las redes de egresados</a:t>
                      </a:r>
                      <a:endParaRPr lang="es-MX" b="1" i="1" dirty="0" smtClean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Héctor</a:t>
                      </a:r>
                      <a:r>
                        <a:rPr lang="es-MX" baseline="0" dirty="0" smtClean="0"/>
                        <a:t> de los Santos</a:t>
                      </a:r>
                    </a:p>
                    <a:p>
                      <a:r>
                        <a:rPr lang="es-MX" baseline="0" dirty="0" smtClean="0"/>
                        <a:t>Arnulfo </a:t>
                      </a:r>
                      <a:r>
                        <a:rPr lang="es-MX" baseline="0" dirty="0" err="1" smtClean="0"/>
                        <a:t>Aldrete</a:t>
                      </a:r>
                      <a:endParaRPr lang="es-MX" baseline="0" dirty="0" smtClean="0"/>
                    </a:p>
                    <a:p>
                      <a:r>
                        <a:rPr lang="es-MX" baseline="0" dirty="0" smtClean="0"/>
                        <a:t>Carlos Ramírez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5</a:t>
                      </a:r>
                      <a:endParaRPr lang="es-MX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dirty="0" smtClean="0"/>
                        <a:t>Revisión de todos</a:t>
                      </a:r>
                      <a:r>
                        <a:rPr lang="es-MX" baseline="0" dirty="0" smtClean="0"/>
                        <a:t> los documentos del PNPC</a:t>
                      </a:r>
                      <a:endParaRPr lang="es-MX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Miguel Caballero</a:t>
                      </a:r>
                    </a:p>
                    <a:p>
                      <a:r>
                        <a:rPr lang="es-MX" dirty="0" smtClean="0"/>
                        <a:t>Manuel González</a:t>
                      </a:r>
                    </a:p>
                    <a:p>
                      <a:r>
                        <a:rPr lang="es-MX" baseline="0" smtClean="0"/>
                        <a:t>Jesús Vargas</a:t>
                      </a:r>
                      <a:endParaRPr lang="es-MX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8083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800" dirty="0" smtClean="0"/>
              <a:t>Fechas críticas</a:t>
            </a:r>
          </a:p>
          <a:p>
            <a:pPr lvl="1"/>
            <a:r>
              <a:rPr lang="es-MX" sz="2400" dirty="0" smtClean="0"/>
              <a:t>2 de julio. Entrega de insumos necesarios a las comisiones</a:t>
            </a:r>
          </a:p>
          <a:p>
            <a:pPr lvl="1"/>
            <a:r>
              <a:rPr lang="es-MX" sz="2400" dirty="0" smtClean="0"/>
              <a:t>15 de julio. Entrega de productos por parte de las comisiones</a:t>
            </a:r>
          </a:p>
          <a:p>
            <a:pPr lvl="1"/>
            <a:r>
              <a:rPr lang="es-MX" sz="2400" dirty="0" smtClean="0"/>
              <a:t>17 de julio. Plan de mejoras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1435741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763</TotalTime>
  <Words>782</Words>
  <Application>Microsoft Office PowerPoint</Application>
  <PresentationFormat>Panorámica</PresentationFormat>
  <Paragraphs>211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Wingdings 3</vt:lpstr>
      <vt:lpstr>Faceta</vt:lpstr>
      <vt:lpstr>Evaluación del PCF PNPC-CONACYT, 2020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Evaluación del PCF PNPC-CONACYT, 2020</dc:title>
  <dc:creator>Tangaxuhan Llanderal</dc:creator>
  <cp:lastModifiedBy>Tangaxuhan Llanderal</cp:lastModifiedBy>
  <cp:revision>47</cp:revision>
  <dcterms:created xsi:type="dcterms:W3CDTF">2020-02-17T16:07:39Z</dcterms:created>
  <dcterms:modified xsi:type="dcterms:W3CDTF">2020-06-30T17:35:40Z</dcterms:modified>
</cp:coreProperties>
</file>