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84" r:id="rId2"/>
    <p:sldId id="288" r:id="rId3"/>
    <p:sldId id="287" r:id="rId4"/>
    <p:sldId id="261" r:id="rId5"/>
    <p:sldId id="285" r:id="rId6"/>
    <p:sldId id="257" r:id="rId7"/>
    <p:sldId id="260" r:id="rId8"/>
    <p:sldId id="280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7800"/>
    <a:srgbClr val="D6A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2" autoAdjust="0"/>
    <p:restoredTop sz="94660"/>
  </p:normalViewPr>
  <p:slideViewPr>
    <p:cSldViewPr>
      <p:cViewPr varScale="1">
        <p:scale>
          <a:sx n="67" d="100"/>
          <a:sy n="67" d="100"/>
        </p:scale>
        <p:origin x="11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BF5F4-7A4D-4AFD-BC81-FD77344A635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5D46-C882-4298-BAB7-426B3CE85E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0602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05D46-C882-4298-BAB7-426B3CE85E81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8957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05D46-C882-4298-BAB7-426B3CE85E81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8209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05D46-C882-4298-BAB7-426B3CE85E81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9942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05D46-C882-4298-BAB7-426B3CE85E81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7137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05D46-C882-4298-BAB7-426B3CE85E81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9565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05D46-C882-4298-BAB7-426B3CE85E81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4102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233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7408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001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3759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8904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4925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9485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553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3551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8153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536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CC9EA-22B3-4603-9B71-D2D4B1643A38}" type="datetimeFigureOut">
              <a:rPr lang="es-ES" smtClean="0"/>
              <a:pPr/>
              <a:t>15/05/2017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59AC4-E1ED-463D-A36D-970D6F7CDC1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04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Carlos\Documents\FOR609-2017\FCB5172017.pptx#-1,1,Presentaci&#243;n de PowerPoin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" y="1175266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MX" sz="2400" dirty="0" smtClean="0">
                <a:solidFill>
                  <a:srgbClr val="C00000"/>
                </a:solidFill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1.1 </a:t>
            </a:r>
            <a:r>
              <a:rPr kumimoji="0" lang="es-MX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Definición de Conservación Biológica y Biodiversidad</a:t>
            </a:r>
            <a:endParaRPr kumimoji="0" lang="es-MX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0" y="2265839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CONSERVACIÓN</a:t>
            </a:r>
            <a:endParaRPr lang="es-ES" sz="2400" dirty="0">
              <a:latin typeface="Arial Black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284190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El manejo de la biosfera para obtener el rendimiento máximo de los beneficios sustentable para: 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611560" y="3633990"/>
            <a:ext cx="8532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1. Las generaciones presentes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611560" y="4138046"/>
            <a:ext cx="8532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2. Y mantiene el potencial para satisfacer las necesidades de las generaciones futuras</a:t>
            </a:r>
            <a:endParaRPr lang="es-ES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52401" y="8527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s-MX" sz="2400" dirty="0" smtClean="0">
                <a:solidFill>
                  <a:srgbClr val="C00000"/>
                </a:solidFill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1.INTRODUCCIÓN</a:t>
            </a:r>
            <a:endParaRPr kumimoji="0" lang="es-MX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0" name="5 Rectángulo"/>
          <p:cNvSpPr/>
          <p:nvPr/>
        </p:nvSpPr>
        <p:spPr>
          <a:xfrm>
            <a:off x="395536" y="4941168"/>
            <a:ext cx="8532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/>
            <a:r>
              <a:rPr lang="es-MX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¿Por qué conservar la biodiversidad?</a:t>
            </a:r>
            <a:endParaRPr lang="es-ES" dirty="0"/>
          </a:p>
        </p:txBody>
      </p:sp>
      <p:sp>
        <p:nvSpPr>
          <p:cNvPr id="11" name="5 Rectángulo"/>
          <p:cNvSpPr/>
          <p:nvPr/>
        </p:nvSpPr>
        <p:spPr>
          <a:xfrm>
            <a:off x="547936" y="5362183"/>
            <a:ext cx="8532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/>
            <a:r>
              <a:rPr lang="es-MX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Alimentos</a:t>
            </a:r>
            <a:endParaRPr lang="es-ES" dirty="0"/>
          </a:p>
        </p:txBody>
      </p:sp>
      <p:sp>
        <p:nvSpPr>
          <p:cNvPr id="12" name="5 Rectángulo"/>
          <p:cNvSpPr/>
          <p:nvPr/>
        </p:nvSpPr>
        <p:spPr>
          <a:xfrm>
            <a:off x="700336" y="5722223"/>
            <a:ext cx="83800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/>
            <a:r>
              <a:rPr lang="es-MX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Medicina</a:t>
            </a:r>
            <a:endParaRPr lang="es-ES" dirty="0"/>
          </a:p>
        </p:txBody>
      </p:sp>
      <p:sp>
        <p:nvSpPr>
          <p:cNvPr id="13" name="5 Rectángulo"/>
          <p:cNvSpPr/>
          <p:nvPr/>
        </p:nvSpPr>
        <p:spPr>
          <a:xfrm>
            <a:off x="1008112" y="6091555"/>
            <a:ext cx="8072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/>
            <a:r>
              <a:rPr lang="es-MX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Protección contra la contaminación</a:t>
            </a:r>
            <a:endParaRPr lang="es-ES" dirty="0"/>
          </a:p>
        </p:txBody>
      </p:sp>
      <p:sp>
        <p:nvSpPr>
          <p:cNvPr id="14" name="5 Rectángulo"/>
          <p:cNvSpPr/>
          <p:nvPr/>
        </p:nvSpPr>
        <p:spPr>
          <a:xfrm>
            <a:off x="2620416" y="5456257"/>
            <a:ext cx="6523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/>
            <a:r>
              <a:rPr lang="es-MX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Protección contra inundaciones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CuadroTexto"/>
          <p:cNvSpPr txBox="1"/>
          <p:nvPr/>
        </p:nvSpPr>
        <p:spPr>
          <a:xfrm>
            <a:off x="-5160" y="5486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SUSTENTABILIDAD</a:t>
            </a:r>
            <a:endParaRPr lang="es-ES" sz="2400" dirty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-36512" y="404745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SOSTENIBILIDAD</a:t>
            </a:r>
            <a:endParaRPr lang="es-ES" sz="2400" dirty="0">
              <a:latin typeface="Arial Black" pitchFamily="34" charset="0"/>
            </a:endParaRPr>
          </a:p>
        </p:txBody>
      </p:sp>
      <p:sp>
        <p:nvSpPr>
          <p:cNvPr id="4" name="2 CuadroTexto"/>
          <p:cNvSpPr txBox="1"/>
          <p:nvPr/>
        </p:nvSpPr>
        <p:spPr>
          <a:xfrm>
            <a:off x="395536" y="908720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  <a:latin typeface="Arial Black" pitchFamily="34" charset="0"/>
              </a:rPr>
              <a:t>Vivir dentro del </a:t>
            </a:r>
            <a:r>
              <a:rPr lang="es-MX" dirty="0" smtClean="0">
                <a:solidFill>
                  <a:schemeClr val="accent1"/>
                </a:solidFill>
                <a:latin typeface="Arial Black" pitchFamily="34" charset="0"/>
              </a:rPr>
              <a:t>límite</a:t>
            </a:r>
            <a:endParaRPr lang="es-ES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5" name="2 CuadroTexto"/>
          <p:cNvSpPr txBox="1"/>
          <p:nvPr/>
        </p:nvSpPr>
        <p:spPr>
          <a:xfrm>
            <a:off x="395536" y="1268760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  <a:latin typeface="Arial Black" pitchFamily="34" charset="0"/>
              </a:rPr>
              <a:t>Entender la interconexión entre economía, sociedad y ambiente</a:t>
            </a:r>
            <a:endParaRPr lang="es-ES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395536" y="1721133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1"/>
                </a:solidFill>
                <a:latin typeface="Arial Black" pitchFamily="34" charset="0"/>
              </a:rPr>
              <a:t>Distribución equitativa de oportunidades y recursos</a:t>
            </a:r>
            <a:endParaRPr lang="es-ES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8" name="2 CuadroTexto"/>
          <p:cNvSpPr txBox="1"/>
          <p:nvPr/>
        </p:nvSpPr>
        <p:spPr>
          <a:xfrm>
            <a:off x="395536" y="2132856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  <a:latin typeface="Arial Black" pitchFamily="34" charset="0"/>
              </a:rPr>
              <a:t>Sustentable: capaz de continuar por un periodo de tiempo</a:t>
            </a:r>
            <a:endParaRPr lang="es-ES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" name="2 CuadroTexto"/>
          <p:cNvSpPr txBox="1"/>
          <p:nvPr/>
        </p:nvSpPr>
        <p:spPr>
          <a:xfrm>
            <a:off x="395536" y="256490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Sustentable: causar un daño mínimo o no al ambiente por un periodo largo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2 CuadroTexto"/>
          <p:cNvSpPr txBox="1"/>
          <p:nvPr/>
        </p:nvSpPr>
        <p:spPr>
          <a:xfrm>
            <a:off x="547936" y="3286725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>Sustentabilidad: un sistema que se mantiene diverso y productivo a lo largo del tiempo</a:t>
            </a:r>
            <a:endParaRPr lang="es-ES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1" name="2 CuadroTexto"/>
          <p:cNvSpPr txBox="1"/>
          <p:nvPr/>
        </p:nvSpPr>
        <p:spPr>
          <a:xfrm>
            <a:off x="547936" y="4582869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Capacidad de mantener aspectos biológicos productivos y diversos a lo largo del tiempo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29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CuadroTexto"/>
          <p:cNvSpPr txBox="1"/>
          <p:nvPr/>
        </p:nvSpPr>
        <p:spPr>
          <a:xfrm>
            <a:off x="35496" y="3440033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itchFamily="34" charset="0"/>
              </a:rPr>
              <a:t>PRESERVACIÓN</a:t>
            </a:r>
            <a:endParaRPr lang="es-ES" sz="2400" dirty="0">
              <a:latin typeface="Arial Black" pitchFamily="34" charset="0"/>
            </a:endParaRPr>
          </a:p>
        </p:txBody>
      </p:sp>
      <p:sp>
        <p:nvSpPr>
          <p:cNvPr id="3" name="7 Rectángulo"/>
          <p:cNvSpPr/>
          <p:nvPr/>
        </p:nvSpPr>
        <p:spPr>
          <a:xfrm>
            <a:off x="107504" y="4119463"/>
            <a:ext cx="8532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 En una localidad eliminar el disturbio inducido por el hombre</a:t>
            </a:r>
            <a:endParaRPr lang="es-ES" dirty="0"/>
          </a:p>
        </p:txBody>
      </p:sp>
      <p:sp>
        <p:nvSpPr>
          <p:cNvPr id="4" name="7 Rectángulo"/>
          <p:cNvSpPr/>
          <p:nvPr/>
        </p:nvSpPr>
        <p:spPr>
          <a:xfrm>
            <a:off x="259904" y="4654877"/>
            <a:ext cx="8532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/>
            <a:r>
              <a:rPr lang="es-ES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es-MX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¿Es posible conservar aislando elementos de la biodiversidad de otros elementos?</a:t>
            </a:r>
            <a:endParaRPr lang="es-ES" dirty="0"/>
          </a:p>
        </p:txBody>
      </p:sp>
      <p:sp>
        <p:nvSpPr>
          <p:cNvPr id="5" name="7 CuadroTexto"/>
          <p:cNvSpPr txBox="1"/>
          <p:nvPr/>
        </p:nvSpPr>
        <p:spPr>
          <a:xfrm>
            <a:off x="115888" y="8367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Arial Black" pitchFamily="34" charset="0"/>
              </a:rPr>
              <a:t>Sustentabilidad ecológica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6" name="8 CuadroTexto"/>
          <p:cNvSpPr txBox="1"/>
          <p:nvPr/>
        </p:nvSpPr>
        <p:spPr>
          <a:xfrm>
            <a:off x="-36512" y="163809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Cubrir las necesidades de la humanidad sin comprometer la salud de los ecosistemas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52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12474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Arial Black" pitchFamily="34" charset="0"/>
              </a:rPr>
              <a:t>Conservacionistas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-36512" y="185411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Persona que hace un uso sensible y cuidadoso de los recursos naturales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-36512" y="278092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err="1" smtClean="0">
                <a:latin typeface="Arial Black" pitchFamily="34" charset="0"/>
              </a:rPr>
              <a:t>Preservacionistas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-36512" y="350100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Personas que tienen la convicción que los organismo pueden existir en la naturaleza sin la intervención del hombre.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-36512" y="465313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Arial Black" pitchFamily="34" charset="0"/>
              </a:rPr>
              <a:t>Ambientalistas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-36512" y="545451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Personas que se preocupan por el impacto de la gente sobre la calidad del ambiente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-36512" y="33265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Arial Black" pitchFamily="34" charset="0"/>
              </a:rPr>
              <a:t>Biodiversidad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-36512" y="113403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Es la diversidad de la vida en sus formas y niveles de organización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-36512" y="1628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Arial Black" pitchFamily="34" charset="0"/>
              </a:rPr>
              <a:t>Integridad biológica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-36512" y="243018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Comprende tanto los componentes biológicos como los procesos ecológicos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-36512" y="321297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Arial Black" pitchFamily="34" charset="0"/>
              </a:rPr>
              <a:t>Restauración ecológica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-36512" y="401435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Es el proceso de reconstruir, tan cercano como es posible, una comunidad biótica a una condición de integridad biológica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56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Rectángulo"/>
          <p:cNvSpPr/>
          <p:nvPr/>
        </p:nvSpPr>
        <p:spPr>
          <a:xfrm>
            <a:off x="0" y="428604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Biología de la conservación es una ciencia aplicada a :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0" y="2852936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La meta es: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0" y="1617637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s-ES" sz="2800" dirty="0" smtClean="0">
                <a:latin typeface="Arial Black" pitchFamily="34" charset="0"/>
                <a:cs typeface="Times New Roman" pitchFamily="18" charset="0"/>
              </a:rPr>
              <a:t>Al manejo de ecosistemas con bases científicas</a:t>
            </a:r>
            <a:endParaRPr kumimoji="0" lang="es-ES" sz="2800" b="0" i="0" u="none" strike="noStrike" cap="none" normalizeH="0" baseline="0" dirty="0" smtClean="0">
              <a:ln>
                <a:noFill/>
              </a:ln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-32" y="3501008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es-ES" sz="2800" b="0" i="0" u="none" strike="noStrike" cap="none" normalizeH="0" dirty="0" smtClean="0">
                <a:ln>
                  <a:noFill/>
                </a:ln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antener la integridad biológica </a:t>
            </a:r>
            <a:endParaRPr kumimoji="0" lang="es-ES" sz="2800" b="0" i="0" u="none" strike="noStrike" cap="none" normalizeH="0" baseline="0" dirty="0" smtClean="0">
              <a:ln>
                <a:noFill/>
              </a:ln>
              <a:effectLst/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6" name="25 Grupo"/>
          <p:cNvGrpSpPr/>
          <p:nvPr/>
        </p:nvGrpSpPr>
        <p:grpSpPr>
          <a:xfrm>
            <a:off x="0" y="4664057"/>
            <a:ext cx="4643438" cy="523220"/>
            <a:chOff x="0" y="4048788"/>
            <a:chExt cx="4643438" cy="523220"/>
          </a:xfrm>
        </p:grpSpPr>
        <p:sp>
          <p:nvSpPr>
            <p:cNvPr id="27" name="26 Triángulo isósceles"/>
            <p:cNvSpPr/>
            <p:nvPr/>
          </p:nvSpPr>
          <p:spPr>
            <a:xfrm>
              <a:off x="0" y="4071942"/>
              <a:ext cx="642910" cy="35719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714348" y="4048788"/>
              <a:ext cx="392909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ES" sz="2800" dirty="0" smtClean="0">
                  <a:latin typeface="Arial Black" pitchFamily="34" charset="0"/>
                  <a:cs typeface="Times New Roman" pitchFamily="18" charset="0"/>
                </a:rPr>
                <a:t>Población humana</a:t>
              </a:r>
              <a:endParaRPr kumimoji="0" lang="es-ES" sz="2800" b="0" i="0" u="none" strike="noStrike" cap="none" normalizeH="0" baseline="0" dirty="0" smtClean="0">
                <a:ln>
                  <a:noFill/>
                </a:ln>
                <a:effectLst/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29" name="28 Flecha derecha"/>
          <p:cNvSpPr/>
          <p:nvPr/>
        </p:nvSpPr>
        <p:spPr>
          <a:xfrm>
            <a:off x="4643438" y="4758649"/>
            <a:ext cx="571504" cy="35719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0" name="29 Grupo"/>
          <p:cNvGrpSpPr/>
          <p:nvPr/>
        </p:nvGrpSpPr>
        <p:grpSpPr>
          <a:xfrm>
            <a:off x="827584" y="5229200"/>
            <a:ext cx="3857588" cy="1384995"/>
            <a:chOff x="0" y="4048788"/>
            <a:chExt cx="3857588" cy="1384995"/>
          </a:xfrm>
        </p:grpSpPr>
        <p:sp>
          <p:nvSpPr>
            <p:cNvPr id="31" name="30 Triángulo isósceles"/>
            <p:cNvSpPr/>
            <p:nvPr/>
          </p:nvSpPr>
          <p:spPr>
            <a:xfrm>
              <a:off x="0" y="4071942"/>
              <a:ext cx="642910" cy="35719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714348" y="4048788"/>
              <a:ext cx="3143240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ES" sz="2800" dirty="0" smtClean="0">
                  <a:latin typeface="Arial Black" pitchFamily="34" charset="0"/>
                  <a:cs typeface="Times New Roman" pitchFamily="18" charset="0"/>
                </a:rPr>
                <a:t>Destrucción y fragmentación del hábitat</a:t>
              </a:r>
              <a:endParaRPr kumimoji="0" lang="es-ES" sz="2800" b="0" i="0" u="none" strike="noStrike" cap="none" normalizeH="0" baseline="0" dirty="0" smtClean="0">
                <a:ln>
                  <a:noFill/>
                </a:ln>
                <a:effectLst/>
                <a:latin typeface="Arial Black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0" y="54868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MX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1.2 Historia e importancia de la conservación biológica. </a:t>
            </a:r>
            <a:endParaRPr kumimoji="0" lang="es-MX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-36512" y="1542365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361950" algn="l"/>
              </a:tabLst>
            </a:pPr>
            <a:r>
              <a:rPr kumimoji="0" lang="es-MX" sz="2800" b="0" i="0" u="none" strike="noStrike" cap="none" normalizeH="0" baseline="0" dirty="0" smtClean="0">
                <a:ln>
                  <a:noFill/>
                </a:ln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Las raíces de la conservación se</a:t>
            </a:r>
            <a:r>
              <a:rPr kumimoji="0" lang="es-MX" sz="2800" b="0" i="0" u="none" strike="noStrike" cap="none" normalizeH="0" dirty="0" smtClean="0">
                <a:ln>
                  <a:noFill/>
                </a:ln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extienden a la prehistoria</a:t>
            </a:r>
            <a:r>
              <a:rPr kumimoji="0" lang="es-MX" sz="2800" b="0" i="0" u="none" strike="noStrike" cap="none" normalizeH="0" baseline="0" dirty="0" smtClean="0">
                <a:ln>
                  <a:noFill/>
                </a:ln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s-MX" sz="2800" b="0" i="0" u="none" strike="noStrike" cap="none" normalizeH="0" baseline="0" dirty="0" smtClean="0">
              <a:ln>
                <a:noFill/>
              </a:ln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-36512" y="2622485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361950" algn="l"/>
              </a:tabLst>
            </a:pPr>
            <a:r>
              <a:rPr lang="es-MX" sz="2800" dirty="0" smtClean="0">
                <a:latin typeface="Arial Black" pitchFamily="34" charset="0"/>
                <a:cs typeface="Times New Roman" pitchFamily="18" charset="0"/>
              </a:rPr>
              <a:t>Se almacenan los frutos que crecen en verano para tener comida en invierno</a:t>
            </a:r>
            <a:endParaRPr kumimoji="0" lang="es-MX" sz="2800" b="0" i="0" u="none" strike="noStrike" cap="none" normalizeH="0" baseline="0" dirty="0" smtClean="0">
              <a:ln>
                <a:noFill/>
              </a:ln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-36512" y="3717032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361950" algn="l"/>
              </a:tabLst>
            </a:pPr>
            <a:r>
              <a:rPr lang="es-MX" sz="2800" dirty="0" smtClean="0">
                <a:latin typeface="Arial Black" pitchFamily="34" charset="0"/>
                <a:cs typeface="Times New Roman" pitchFamily="18" charset="0"/>
              </a:rPr>
              <a:t>Se conserva con vida un venado para tener comida cuando haya escases. </a:t>
            </a:r>
            <a:endParaRPr kumimoji="0" lang="es-MX" sz="2800" b="0" i="0" u="none" strike="noStrike" cap="none" normalizeH="0" baseline="0" dirty="0" smtClean="0">
              <a:ln>
                <a:noFill/>
              </a:ln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620688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361950" algn="l"/>
              </a:tabLst>
            </a:pPr>
            <a:r>
              <a:rPr lang="es-MX" sz="2800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La preservación también tiene raíces en la antigüedad</a:t>
            </a:r>
            <a:endParaRPr kumimoji="0" lang="es-MX" sz="28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35496" y="1772816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361950" algn="l"/>
              </a:tabLst>
            </a:pPr>
            <a:r>
              <a:rPr lang="es-MX" sz="2800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La preservación se desarrollo a </a:t>
            </a:r>
            <a:r>
              <a:rPr lang="es-MX" sz="280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la par </a:t>
            </a:r>
            <a:r>
              <a:rPr lang="es-MX" sz="2800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  <a:cs typeface="Times New Roman" pitchFamily="18" charset="0"/>
              </a:rPr>
              <a:t>con el espiritualidad</a:t>
            </a:r>
            <a:endParaRPr kumimoji="0" lang="es-MX" sz="28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-36512" y="3194392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361950" algn="l"/>
              </a:tabLst>
            </a:pP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  <a:cs typeface="Times New Roman" pitchFamily="18" charset="0"/>
              </a:rPr>
              <a:t>Algunos animales se consideran sagrados</a:t>
            </a:r>
            <a:endParaRPr kumimoji="0" lang="es-MX" sz="28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35496" y="4131077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361950" algn="l"/>
              </a:tabLst>
            </a:pP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  <a:cs typeface="Times New Roman" pitchFamily="18" charset="0"/>
              </a:rPr>
              <a:t>Las civilizaciones antiguas establecen área sagradas</a:t>
            </a:r>
            <a:endParaRPr kumimoji="0" lang="es-MX" sz="28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36512" y="5355213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66700" marR="0" lvl="0" indent="-266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361950" algn="l"/>
              </a:tabLst>
            </a:pP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  <a:cs typeface="Times New Roman" pitchFamily="18" charset="0"/>
              </a:rPr>
              <a:t>El arca de </a:t>
            </a:r>
            <a:r>
              <a:rPr lang="es-MX" sz="2800" dirty="0" err="1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  <a:cs typeface="Times New Roman" pitchFamily="18" charset="0"/>
              </a:rPr>
              <a:t>Noe</a:t>
            </a: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  <a:cs typeface="Times New Roman" pitchFamily="18" charset="0"/>
              </a:rPr>
              <a:t> es un ejemplo de conservación</a:t>
            </a:r>
            <a:endParaRPr kumimoji="0" lang="es-MX" sz="2800" b="0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7" name="Botón de acción: Final 6">
            <a:hlinkClick r:id="rId3" action="ppaction://hlinkpres?slideindex=1&amp;slidetitle=Presentación de PowerPoint" highlightClick="1"/>
          </p:cNvPr>
          <p:cNvSpPr/>
          <p:nvPr/>
        </p:nvSpPr>
        <p:spPr>
          <a:xfrm>
            <a:off x="4535488" y="6309320"/>
            <a:ext cx="324544" cy="2880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1641</TotalTime>
  <Words>392</Words>
  <Application>Microsoft Office PowerPoint</Application>
  <PresentationFormat>Presentación en pantalla (4:3)</PresentationFormat>
  <Paragraphs>58</Paragraphs>
  <Slides>8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Valued Acer Customer</dc:creator>
  <cp:lastModifiedBy>Carlos Ramirez Herrera</cp:lastModifiedBy>
  <cp:revision>162</cp:revision>
  <dcterms:created xsi:type="dcterms:W3CDTF">2011-04-15T17:42:44Z</dcterms:created>
  <dcterms:modified xsi:type="dcterms:W3CDTF">2017-05-15T21:03:01Z</dcterms:modified>
</cp:coreProperties>
</file>