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6" r:id="rId12"/>
    <p:sldId id="257" r:id="rId13"/>
    <p:sldId id="270" r:id="rId14"/>
    <p:sldId id="273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DNct8b0vp0xXGCAQ1YqLA==" hashData="bT+JH5iE2ixLVreAKZWVHyR2e59dv8Jz//54oma2VOMFtIjEUDIFtpS4C6Rb1GVoumSg+DE7oLzijtxp89HR1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218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ENSAYO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Hoja1!$A$2:$A$3</c:f>
              <c:strCache>
                <c:ptCount val="2"/>
                <c:pt idx="0">
                  <c:v>Plagio</c:v>
                </c:pt>
                <c:pt idx="1">
                  <c:v>No Plagio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99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8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9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15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446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89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3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15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842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75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6D75E-070B-4938-85A5-0E7B398A009B}" type="datetimeFigureOut">
              <a:rPr lang="es-MX" smtClean="0"/>
              <a:t>29/06/2017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01AA-A301-41A9-8AB1-36B5D34959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34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50103"/>
            <a:ext cx="7772400" cy="1231370"/>
          </a:xfrm>
        </p:spPr>
        <p:txBody>
          <a:bodyPr>
            <a:normAutofit fontScale="90000"/>
          </a:bodyPr>
          <a:lstStyle/>
          <a:p>
            <a:r>
              <a:rPr lang="es-MX" sz="9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PLAGIO</a:t>
            </a:r>
            <a:endParaRPr lang="es-MX" sz="9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48267" y="1615421"/>
            <a:ext cx="7704666" cy="2650067"/>
          </a:xfrm>
        </p:spPr>
        <p:txBody>
          <a:bodyPr/>
          <a:lstStyle/>
          <a:p>
            <a:r>
              <a:rPr lang="es-MX" sz="4000" dirty="0" smtClean="0"/>
              <a:t>“la </a:t>
            </a:r>
            <a:r>
              <a:rPr lang="es-MX" sz="4000" dirty="0"/>
              <a:t>acción de </a:t>
            </a:r>
            <a:r>
              <a:rPr lang="es-MX" sz="4000" dirty="0" smtClean="0"/>
              <a:t>copiar </a:t>
            </a:r>
            <a:r>
              <a:rPr lang="es-MX" sz="4000" dirty="0"/>
              <a:t>en lo sustancial obras ajenas, dándolas como </a:t>
            </a:r>
            <a:r>
              <a:rPr lang="es-MX" sz="4000" dirty="0" smtClean="0"/>
              <a:t>propias”  (www.rae.es)</a:t>
            </a:r>
            <a:endParaRPr lang="es-MX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843" y="3162485"/>
            <a:ext cx="1938704" cy="3207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" y="4086404"/>
            <a:ext cx="4812646" cy="29133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95" y="5899133"/>
            <a:ext cx="143878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3" y="-905933"/>
            <a:ext cx="11328400" cy="81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4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07532"/>
            <a:ext cx="9837326" cy="80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9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50056" y="-914400"/>
            <a:ext cx="10981268" cy="8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9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Real Academia Española </a:t>
            </a:r>
            <a:r>
              <a:rPr lang="es-MX" sz="2400" dirty="0" smtClean="0"/>
              <a:t>(www.rae.es)</a:t>
            </a:r>
            <a:endParaRPr lang="es-MX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Paráfrasis </a:t>
            </a:r>
            <a:endParaRPr lang="es-MX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>
                <a:solidFill>
                  <a:schemeClr val="accent5">
                    <a:lumMod val="50000"/>
                  </a:schemeClr>
                </a:solidFill>
              </a:rPr>
              <a:t>Explicación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o interpretación amplificativa </a:t>
            </a:r>
            <a:r>
              <a:rPr lang="es-MX" dirty="0"/>
              <a:t>de un texto para ilustrarlo o hacerlo más claro o inteligible.</a:t>
            </a:r>
          </a:p>
          <a:p>
            <a:endParaRPr lang="es-MX" dirty="0"/>
          </a:p>
          <a:p>
            <a:r>
              <a:rPr lang="es-MX" dirty="0" smtClean="0"/>
              <a:t>Traducción </a:t>
            </a:r>
            <a:r>
              <a:rPr lang="es-MX" dirty="0"/>
              <a:t>en verso en la cual se imita el original,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sin verterlo con escrupulosa exactitud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 smtClean="0"/>
              <a:t> </a:t>
            </a:r>
            <a:r>
              <a:rPr lang="es-MX" dirty="0"/>
              <a:t>Frase que, imitando en su estructura otra conocida,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se formula con palabras diferentes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8884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Resumir</a:t>
            </a:r>
          </a:p>
          <a:p>
            <a:pPr marL="0" indent="0">
              <a:buNone/>
            </a:pPr>
            <a:r>
              <a:rPr lang="es-MX" dirty="0" smtClean="0"/>
              <a:t>Reducir </a:t>
            </a:r>
            <a:r>
              <a:rPr lang="es-MX" dirty="0"/>
              <a:t>a términos breves y precisos, o considerar tan solo y repetir abreviadamente lo esencial de un asunto o </a:t>
            </a:r>
            <a:r>
              <a:rPr lang="es-MX" dirty="0" smtClean="0"/>
              <a:t>materia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sz="69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MX" sz="69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sz="6900" dirty="0" smtClean="0">
                <a:solidFill>
                  <a:schemeClr val="accent6">
                    <a:lumMod val="50000"/>
                  </a:schemeClr>
                </a:solidFill>
              </a:rPr>
              <a:t>Comprender</a:t>
            </a:r>
          </a:p>
          <a:p>
            <a:pPr marL="0" indent="0">
              <a:buNone/>
            </a:pPr>
            <a:r>
              <a:rPr lang="es-MX" sz="6900" dirty="0" smtClean="0">
                <a:solidFill>
                  <a:schemeClr val="accent6">
                    <a:lumMod val="50000"/>
                  </a:schemeClr>
                </a:solidFill>
              </a:rPr>
              <a:t>Analizar</a:t>
            </a:r>
            <a:endParaRPr lang="es-MX" sz="69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3429000"/>
            <a:ext cx="4086225" cy="1447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3" y="3503227"/>
            <a:ext cx="1659467" cy="12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7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85800" y="156368"/>
            <a:ext cx="7886700" cy="13255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PLAGIO</a:t>
            </a:r>
            <a:endParaRPr lang="es-MX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629842" y="1184534"/>
            <a:ext cx="3868340" cy="823912"/>
          </a:xfrm>
        </p:spPr>
        <p:txBody>
          <a:bodyPr/>
          <a:lstStyle/>
          <a:p>
            <a:r>
              <a:rPr lang="es-MX" dirty="0" smtClean="0"/>
              <a:t>Documentos escritos: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No se utilizan comillas</a:t>
            </a:r>
          </a:p>
          <a:p>
            <a:r>
              <a:rPr lang="es-MX" dirty="0" smtClean="0"/>
              <a:t>No se indica la fuente de origen</a:t>
            </a:r>
          </a:p>
          <a:p>
            <a:r>
              <a:rPr lang="es-MX" dirty="0" smtClean="0"/>
              <a:t>No se realiza la cita</a:t>
            </a:r>
          </a:p>
          <a:p>
            <a:r>
              <a:rPr lang="es-MX" dirty="0" smtClean="0"/>
              <a:t>Se copia una idea, párrafo, una frase, una fotografía, un cuadro o el total de un documento</a:t>
            </a:r>
            <a:endParaRPr lang="es-MX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"/>
          </p:nvPr>
        </p:nvSpPr>
        <p:spPr>
          <a:xfrm>
            <a:off x="6310032" y="1276538"/>
            <a:ext cx="3887391" cy="823912"/>
          </a:xfrm>
        </p:spPr>
        <p:txBody>
          <a:bodyPr/>
          <a:lstStyle/>
          <a:p>
            <a:r>
              <a:rPr lang="es-MX" dirty="0" smtClean="0"/>
              <a:t> 5 de 10</a:t>
            </a:r>
            <a:endParaRPr lang="es-MX" dirty="0"/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        </a:t>
            </a:r>
            <a:endParaRPr lang="es-MX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296883696"/>
              </p:ext>
            </p:extLst>
          </p:nvPr>
        </p:nvGraphicFramePr>
        <p:xfrm>
          <a:off x="4289612" y="2100450"/>
          <a:ext cx="519952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88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6942" y="-1322363"/>
            <a:ext cx="11338560" cy="88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584" y="-1837695"/>
            <a:ext cx="9629744" cy="92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812" y="-1714500"/>
            <a:ext cx="10078467" cy="94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0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6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5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78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149</Words>
  <Application>Microsoft Office PowerPoint</Application>
  <PresentationFormat>Presentación en pantalla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Tema de Office</vt:lpstr>
      <vt:lpstr>PLAGIO</vt:lpstr>
      <vt:lpstr>PLAGIO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Real Academia Española (www.rae.es)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</dc:creator>
  <cp:lastModifiedBy>Lamsa</cp:lastModifiedBy>
  <cp:revision>20</cp:revision>
  <dcterms:created xsi:type="dcterms:W3CDTF">2017-01-23T22:10:18Z</dcterms:created>
  <dcterms:modified xsi:type="dcterms:W3CDTF">2017-06-29T18:20:12Z</dcterms:modified>
</cp:coreProperties>
</file>