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5" r:id="rId3"/>
    <p:sldId id="284" r:id="rId4"/>
    <p:sldId id="288" r:id="rId5"/>
    <p:sldId id="274" r:id="rId6"/>
    <p:sldId id="275" r:id="rId7"/>
    <p:sldId id="357" r:id="rId8"/>
    <p:sldId id="290" r:id="rId9"/>
    <p:sldId id="277" r:id="rId10"/>
    <p:sldId id="293" r:id="rId11"/>
    <p:sldId id="289" r:id="rId12"/>
    <p:sldId id="359" r:id="rId13"/>
    <p:sldId id="358" r:id="rId14"/>
    <p:sldId id="283" r:id="rId15"/>
    <p:sldId id="279" r:id="rId16"/>
    <p:sldId id="295" r:id="rId17"/>
    <p:sldId id="297" r:id="rId1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9AD"/>
    <a:srgbClr val="FF3300"/>
    <a:srgbClr val="E3E3F1"/>
    <a:srgbClr val="FFFFFF"/>
    <a:srgbClr val="DDDDD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93" autoAdjust="0"/>
    <p:restoredTop sz="94660"/>
  </p:normalViewPr>
  <p:slideViewPr>
    <p:cSldViewPr>
      <p:cViewPr varScale="1">
        <p:scale>
          <a:sx n="54" d="100"/>
          <a:sy n="54" d="100"/>
        </p:scale>
        <p:origin x="8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3A0D28-2857-4859-A427-E20BA8E6A72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0E2209F-F291-4319-8A8F-47DC83572079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Prueba de Medias</a:t>
          </a:r>
        </a:p>
      </dgm:t>
    </dgm:pt>
    <dgm:pt modelId="{DDCEF624-0CFF-487D-B091-608FF15E854C}" type="parTrans" cxnId="{13452423-A196-4A69-9024-162A6538F89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21898ECF-282F-4C8F-98EC-AF273799535A}" type="sibTrans" cxnId="{13452423-A196-4A69-9024-162A6538F89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E2AD9DE-7FEC-41A2-B3A8-0B23DB8A2D76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Comparaciones No planeadas</a:t>
          </a:r>
        </a:p>
      </dgm:t>
    </dgm:pt>
    <dgm:pt modelId="{D848AC6E-76E6-4493-9A7A-6BCA36767A3F}" type="parTrans" cxnId="{71F9EC44-A7FD-4434-9851-2766BFAE72A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37C1349-17D0-4FCB-AAD2-785A1CE3BD2E}" type="sibTrans" cxnId="{71F9EC44-A7FD-4434-9851-2766BFAE72A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A73C225-D649-49C2-9A39-9204C5CC782F}">
      <dgm:prSet phldrT="[Texto]"/>
      <dgm:spPr/>
      <dgm:t>
        <a:bodyPr/>
        <a:lstStyle/>
        <a:p>
          <a:r>
            <a:rPr lang="es-ES" b="1" dirty="0">
              <a:solidFill>
                <a:schemeClr val="tx1"/>
              </a:solidFill>
            </a:rPr>
            <a:t>Diferencia mínima significativa </a:t>
          </a:r>
          <a:endParaRPr lang="es-ES" dirty="0">
            <a:solidFill>
              <a:schemeClr val="tx1"/>
            </a:solidFill>
          </a:endParaRPr>
        </a:p>
      </dgm:t>
    </dgm:pt>
    <dgm:pt modelId="{9CED5575-27DF-48A7-A72C-0D50E1DC5A12}" type="parTrans" cxnId="{829DD381-7AFB-4DD4-9BC6-F11D85C84EF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B3C0475-C23C-4AD6-94A7-778563506025}" type="sibTrans" cxnId="{829DD381-7AFB-4DD4-9BC6-F11D85C84EF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E648438-F725-4987-A273-BDCF00FFE535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  <a:latin typeface="Times New Roman" pitchFamily="18" charset="0"/>
            </a:rPr>
            <a:t>Scheffe</a:t>
          </a:r>
          <a:endParaRPr lang="es-ES" dirty="0">
            <a:solidFill>
              <a:schemeClr val="tx1"/>
            </a:solidFill>
          </a:endParaRPr>
        </a:p>
      </dgm:t>
    </dgm:pt>
    <dgm:pt modelId="{62A3B453-478F-4062-AECA-DAD2228CE42C}" type="parTrans" cxnId="{E88D1AD5-952D-4987-ACFC-F47910159CC2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1FE79DD-96F4-4F2B-A74D-8E5D5BA23D3C}" type="sibTrans" cxnId="{E88D1AD5-952D-4987-ACFC-F47910159CC2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21C35AE-BED1-46A9-8AFF-A35ECFD99CC6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Comparaciones planeadas</a:t>
          </a:r>
        </a:p>
      </dgm:t>
    </dgm:pt>
    <dgm:pt modelId="{4DB0FFC1-EFD6-40E8-8F00-62AE4F94022E}" type="parTrans" cxnId="{A9483EC0-4152-444B-87F1-E6F1304E56C1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6A10A2C-4C3A-44A4-8D6E-580FD43AEE3D}" type="sibTrans" cxnId="{A9483EC0-4152-444B-87F1-E6F1304E56C1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240FD8B-14E3-4F41-8E78-0CBDCDEC9129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Contrastes</a:t>
          </a:r>
        </a:p>
      </dgm:t>
    </dgm:pt>
    <dgm:pt modelId="{3437FD78-2167-4740-89E6-D21AF3AE22A5}" type="parTrans" cxnId="{8D813AD0-DC3D-44F3-ADEA-71B6112B4A7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6E70F05-29A8-4E85-A074-D102D527C9D8}" type="sibTrans" cxnId="{8D813AD0-DC3D-44F3-ADEA-71B6112B4A7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B39FBA1-0321-4C3C-BDBF-B340B67D79C0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</a:rPr>
            <a:t>Tukey</a:t>
          </a:r>
          <a:r>
            <a:rPr lang="es-ES" dirty="0">
              <a:solidFill>
                <a:schemeClr val="tx1"/>
              </a:solidFill>
            </a:rPr>
            <a:t>–</a:t>
          </a:r>
          <a:r>
            <a:rPr lang="es-ES" dirty="0" err="1">
              <a:solidFill>
                <a:schemeClr val="tx1"/>
              </a:solidFill>
            </a:rPr>
            <a:t>Kramer</a:t>
          </a:r>
          <a:r>
            <a:rPr lang="es-ES" dirty="0">
              <a:solidFill>
                <a:schemeClr val="tx1"/>
              </a:solidFill>
            </a:rPr>
            <a:t> </a:t>
          </a:r>
          <a:r>
            <a:rPr lang="es-ES" dirty="0" err="1">
              <a:solidFill>
                <a:schemeClr val="tx1"/>
              </a:solidFill>
            </a:rPr>
            <a:t>Method</a:t>
          </a:r>
          <a:endParaRPr lang="es-ES" dirty="0">
            <a:solidFill>
              <a:schemeClr val="tx1"/>
            </a:solidFill>
          </a:endParaRPr>
        </a:p>
      </dgm:t>
    </dgm:pt>
    <dgm:pt modelId="{4666F406-6A1F-4B8F-B259-B1037D6F493B}" type="parTrans" cxnId="{64C8D93D-AE54-44C0-A9C9-28B112C87C1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2072DC3A-4CC2-4A5A-9620-0895A847A107}" type="sibTrans" cxnId="{64C8D93D-AE54-44C0-A9C9-28B112C87C1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D17CC80-906E-444B-A734-4643BC1AE23F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Duncan</a:t>
          </a:r>
        </a:p>
      </dgm:t>
    </dgm:pt>
    <dgm:pt modelId="{4D7EC2CA-92C1-42BD-A210-D2532CE8389E}" type="parTrans" cxnId="{5E3FAE15-7A3E-49F3-840E-E6AB16F695D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19358FB-806E-4399-90CD-8725F9AF9542}" type="sibTrans" cxnId="{5E3FAE15-7A3E-49F3-840E-E6AB16F695D3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F744DDF-AA26-44DF-A2E4-4C4BC1B4481E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SNK</a:t>
          </a:r>
        </a:p>
      </dgm:t>
    </dgm:pt>
    <dgm:pt modelId="{A99DED86-E89A-4D75-A82A-B1384A286083}" type="parTrans" cxnId="{EB7F10D9-8B14-4057-8D59-9C160D6B112C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6B5B6C9-4D9D-47F3-94C1-36C04151BB40}" type="sibTrans" cxnId="{EB7F10D9-8B14-4057-8D59-9C160D6B112C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6DCCADA-3524-49C5-A577-DD40569BA227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</a:rPr>
            <a:t>Bonferroni</a:t>
          </a:r>
          <a:endParaRPr lang="es-ES" dirty="0">
            <a:solidFill>
              <a:schemeClr val="tx1"/>
            </a:solidFill>
          </a:endParaRPr>
        </a:p>
      </dgm:t>
    </dgm:pt>
    <dgm:pt modelId="{596A0932-85FB-4997-B259-F562A8465213}" type="parTrans" cxnId="{A347EEE4-AAA6-45C4-A294-9945CFA6E79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10E8AB32-6E06-4744-B840-93ADF2A126D3}" type="sibTrans" cxnId="{A347EEE4-AAA6-45C4-A294-9945CFA6E79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DB45E6D-603A-429B-8E65-725B75CBB05D}">
      <dgm:prSet phldrT="[Texto]"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Contrastes ortogonales</a:t>
          </a:r>
        </a:p>
      </dgm:t>
    </dgm:pt>
    <dgm:pt modelId="{D0B0C5C0-D006-436B-936B-C14675FEAF7D}" type="parTrans" cxnId="{B24BCF89-E0B0-453F-97E5-F980F3811E5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C81CBBC-CE83-4A43-90A9-6453130BDF9F}" type="sibTrans" cxnId="{B24BCF89-E0B0-453F-97E5-F980F3811E5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01666D72-5B14-492D-8371-BC03A4297B90}" type="pres">
      <dgm:prSet presAssocID="{933A0D28-2857-4859-A427-E20BA8E6A72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6C8A063-CCA8-4111-A4B0-57FF92370E8A}" type="pres">
      <dgm:prSet presAssocID="{90E2209F-F291-4319-8A8F-47DC83572079}" presName="root1" presStyleCnt="0"/>
      <dgm:spPr/>
    </dgm:pt>
    <dgm:pt modelId="{6C2E5B4C-BCD9-4DB6-86A1-01B0ADE4B0B6}" type="pres">
      <dgm:prSet presAssocID="{90E2209F-F291-4319-8A8F-47DC83572079}" presName="LevelOneTextNode" presStyleLbl="node0" presStyleIdx="0" presStyleCnt="1" custScaleX="143584">
        <dgm:presLayoutVars>
          <dgm:chPref val="3"/>
        </dgm:presLayoutVars>
      </dgm:prSet>
      <dgm:spPr/>
    </dgm:pt>
    <dgm:pt modelId="{E19923DF-7F41-40DC-9D2E-8330F47F21DE}" type="pres">
      <dgm:prSet presAssocID="{90E2209F-F291-4319-8A8F-47DC83572079}" presName="level2hierChild" presStyleCnt="0"/>
      <dgm:spPr/>
    </dgm:pt>
    <dgm:pt modelId="{2DAE2085-6897-4273-BCE6-291C92D6F9D7}" type="pres">
      <dgm:prSet presAssocID="{D848AC6E-76E6-4493-9A7A-6BCA36767A3F}" presName="conn2-1" presStyleLbl="parChTrans1D2" presStyleIdx="0" presStyleCnt="2"/>
      <dgm:spPr/>
    </dgm:pt>
    <dgm:pt modelId="{D5CAA6DD-87B5-4D57-B4EB-5AB9B38A6A41}" type="pres">
      <dgm:prSet presAssocID="{D848AC6E-76E6-4493-9A7A-6BCA36767A3F}" presName="connTx" presStyleLbl="parChTrans1D2" presStyleIdx="0" presStyleCnt="2"/>
      <dgm:spPr/>
    </dgm:pt>
    <dgm:pt modelId="{9F98767B-A402-4A54-9301-9D81E9CAB32F}" type="pres">
      <dgm:prSet presAssocID="{FE2AD9DE-7FEC-41A2-B3A8-0B23DB8A2D76}" presName="root2" presStyleCnt="0"/>
      <dgm:spPr/>
    </dgm:pt>
    <dgm:pt modelId="{4F2A58C9-BAE2-4D3F-9037-28091577F3C8}" type="pres">
      <dgm:prSet presAssocID="{FE2AD9DE-7FEC-41A2-B3A8-0B23DB8A2D76}" presName="LevelTwoTextNode" presStyleLbl="node2" presStyleIdx="0" presStyleCnt="2">
        <dgm:presLayoutVars>
          <dgm:chPref val="3"/>
        </dgm:presLayoutVars>
      </dgm:prSet>
      <dgm:spPr/>
    </dgm:pt>
    <dgm:pt modelId="{9BD7F250-DD3A-4305-BB5F-101A71FD8976}" type="pres">
      <dgm:prSet presAssocID="{FE2AD9DE-7FEC-41A2-B3A8-0B23DB8A2D76}" presName="level3hierChild" presStyleCnt="0"/>
      <dgm:spPr/>
    </dgm:pt>
    <dgm:pt modelId="{58999A96-6EAD-4823-847E-0F659BEC927B}" type="pres">
      <dgm:prSet presAssocID="{9CED5575-27DF-48A7-A72C-0D50E1DC5A12}" presName="conn2-1" presStyleLbl="parChTrans1D3" presStyleIdx="0" presStyleCnt="8"/>
      <dgm:spPr/>
    </dgm:pt>
    <dgm:pt modelId="{B6BF0B91-3297-4865-B15E-D5535AE5E3A3}" type="pres">
      <dgm:prSet presAssocID="{9CED5575-27DF-48A7-A72C-0D50E1DC5A12}" presName="connTx" presStyleLbl="parChTrans1D3" presStyleIdx="0" presStyleCnt="8"/>
      <dgm:spPr/>
    </dgm:pt>
    <dgm:pt modelId="{89200F4E-F3D5-469B-91BE-E0854E25BD90}" type="pres">
      <dgm:prSet presAssocID="{FA73C225-D649-49C2-9A39-9204C5CC782F}" presName="root2" presStyleCnt="0"/>
      <dgm:spPr/>
    </dgm:pt>
    <dgm:pt modelId="{D16CC57B-6D85-4A8D-8AC0-C9F9FBB37B1D}" type="pres">
      <dgm:prSet presAssocID="{FA73C225-D649-49C2-9A39-9204C5CC782F}" presName="LevelTwoTextNode" presStyleLbl="node3" presStyleIdx="0" presStyleCnt="8" custScaleY="99973">
        <dgm:presLayoutVars>
          <dgm:chPref val="3"/>
        </dgm:presLayoutVars>
      </dgm:prSet>
      <dgm:spPr/>
    </dgm:pt>
    <dgm:pt modelId="{6DD01CFC-53E3-4C83-BBF1-2E5BD782B03D}" type="pres">
      <dgm:prSet presAssocID="{FA73C225-D649-49C2-9A39-9204C5CC782F}" presName="level3hierChild" presStyleCnt="0"/>
      <dgm:spPr/>
    </dgm:pt>
    <dgm:pt modelId="{CB420037-4926-44EF-B728-EB6FD16A4963}" type="pres">
      <dgm:prSet presAssocID="{62A3B453-478F-4062-AECA-DAD2228CE42C}" presName="conn2-1" presStyleLbl="parChTrans1D3" presStyleIdx="1" presStyleCnt="8"/>
      <dgm:spPr/>
    </dgm:pt>
    <dgm:pt modelId="{6227433E-95F9-4D5E-8E54-ECE367EBEAFB}" type="pres">
      <dgm:prSet presAssocID="{62A3B453-478F-4062-AECA-DAD2228CE42C}" presName="connTx" presStyleLbl="parChTrans1D3" presStyleIdx="1" presStyleCnt="8"/>
      <dgm:spPr/>
    </dgm:pt>
    <dgm:pt modelId="{9A0267D6-47C6-40F7-B06B-58B916799E7E}" type="pres">
      <dgm:prSet presAssocID="{8E648438-F725-4987-A273-BDCF00FFE535}" presName="root2" presStyleCnt="0"/>
      <dgm:spPr/>
    </dgm:pt>
    <dgm:pt modelId="{81D4B12E-3B52-45FC-89E0-649844637019}" type="pres">
      <dgm:prSet presAssocID="{8E648438-F725-4987-A273-BDCF00FFE535}" presName="LevelTwoTextNode" presStyleLbl="node3" presStyleIdx="1" presStyleCnt="8">
        <dgm:presLayoutVars>
          <dgm:chPref val="3"/>
        </dgm:presLayoutVars>
      </dgm:prSet>
      <dgm:spPr/>
    </dgm:pt>
    <dgm:pt modelId="{CDAECCB7-49EF-4DA5-AF93-E5A6AC0D2A06}" type="pres">
      <dgm:prSet presAssocID="{8E648438-F725-4987-A273-BDCF00FFE535}" presName="level3hierChild" presStyleCnt="0"/>
      <dgm:spPr/>
    </dgm:pt>
    <dgm:pt modelId="{53BD09DA-682E-4BE8-B57F-E3C671A367C0}" type="pres">
      <dgm:prSet presAssocID="{4666F406-6A1F-4B8F-B259-B1037D6F493B}" presName="conn2-1" presStyleLbl="parChTrans1D3" presStyleIdx="2" presStyleCnt="8"/>
      <dgm:spPr/>
    </dgm:pt>
    <dgm:pt modelId="{01B55BA0-5918-4C17-84A0-F22B49167C1F}" type="pres">
      <dgm:prSet presAssocID="{4666F406-6A1F-4B8F-B259-B1037D6F493B}" presName="connTx" presStyleLbl="parChTrans1D3" presStyleIdx="2" presStyleCnt="8"/>
      <dgm:spPr/>
    </dgm:pt>
    <dgm:pt modelId="{2E235F9D-0ACB-4167-BC73-4D0BF7CFD576}" type="pres">
      <dgm:prSet presAssocID="{9B39FBA1-0321-4C3C-BDBF-B340B67D79C0}" presName="root2" presStyleCnt="0"/>
      <dgm:spPr/>
    </dgm:pt>
    <dgm:pt modelId="{797B9965-C069-48EA-AAE4-26C23931E9B1}" type="pres">
      <dgm:prSet presAssocID="{9B39FBA1-0321-4C3C-BDBF-B340B67D79C0}" presName="LevelTwoTextNode" presStyleLbl="node3" presStyleIdx="2" presStyleCnt="8">
        <dgm:presLayoutVars>
          <dgm:chPref val="3"/>
        </dgm:presLayoutVars>
      </dgm:prSet>
      <dgm:spPr/>
    </dgm:pt>
    <dgm:pt modelId="{547AFA47-B478-4BE5-895C-BF730FCF4C0C}" type="pres">
      <dgm:prSet presAssocID="{9B39FBA1-0321-4C3C-BDBF-B340B67D79C0}" presName="level3hierChild" presStyleCnt="0"/>
      <dgm:spPr/>
    </dgm:pt>
    <dgm:pt modelId="{C69F97DB-048E-4234-AF6A-5EFA93EA8275}" type="pres">
      <dgm:prSet presAssocID="{4D7EC2CA-92C1-42BD-A210-D2532CE8389E}" presName="conn2-1" presStyleLbl="parChTrans1D3" presStyleIdx="3" presStyleCnt="8"/>
      <dgm:spPr/>
    </dgm:pt>
    <dgm:pt modelId="{3B3BC735-8889-4C41-9FC2-35A4275E82A8}" type="pres">
      <dgm:prSet presAssocID="{4D7EC2CA-92C1-42BD-A210-D2532CE8389E}" presName="connTx" presStyleLbl="parChTrans1D3" presStyleIdx="3" presStyleCnt="8"/>
      <dgm:spPr/>
    </dgm:pt>
    <dgm:pt modelId="{DCADE4D7-89CA-446C-810D-E148410FC962}" type="pres">
      <dgm:prSet presAssocID="{AD17CC80-906E-444B-A734-4643BC1AE23F}" presName="root2" presStyleCnt="0"/>
      <dgm:spPr/>
    </dgm:pt>
    <dgm:pt modelId="{E6066254-30BB-4154-86ED-B40AEE70238F}" type="pres">
      <dgm:prSet presAssocID="{AD17CC80-906E-444B-A734-4643BC1AE23F}" presName="LevelTwoTextNode" presStyleLbl="node3" presStyleIdx="3" presStyleCnt="8">
        <dgm:presLayoutVars>
          <dgm:chPref val="3"/>
        </dgm:presLayoutVars>
      </dgm:prSet>
      <dgm:spPr/>
    </dgm:pt>
    <dgm:pt modelId="{80ED853E-144D-4142-A126-C7CBCB956053}" type="pres">
      <dgm:prSet presAssocID="{AD17CC80-906E-444B-A734-4643BC1AE23F}" presName="level3hierChild" presStyleCnt="0"/>
      <dgm:spPr/>
    </dgm:pt>
    <dgm:pt modelId="{BF2F4D4A-3D3A-4BE5-9A62-B15FA963FA39}" type="pres">
      <dgm:prSet presAssocID="{A99DED86-E89A-4D75-A82A-B1384A286083}" presName="conn2-1" presStyleLbl="parChTrans1D3" presStyleIdx="4" presStyleCnt="8"/>
      <dgm:spPr/>
    </dgm:pt>
    <dgm:pt modelId="{C57BF0E9-9EE3-4594-AE6F-8D6C6A393AB0}" type="pres">
      <dgm:prSet presAssocID="{A99DED86-E89A-4D75-A82A-B1384A286083}" presName="connTx" presStyleLbl="parChTrans1D3" presStyleIdx="4" presStyleCnt="8"/>
      <dgm:spPr/>
    </dgm:pt>
    <dgm:pt modelId="{E12131E9-DF27-4497-ADCE-44B527FF28E9}" type="pres">
      <dgm:prSet presAssocID="{CF744DDF-AA26-44DF-A2E4-4C4BC1B4481E}" presName="root2" presStyleCnt="0"/>
      <dgm:spPr/>
    </dgm:pt>
    <dgm:pt modelId="{F5C8482A-11E1-4C98-8822-A41E712B0EB2}" type="pres">
      <dgm:prSet presAssocID="{CF744DDF-AA26-44DF-A2E4-4C4BC1B4481E}" presName="LevelTwoTextNode" presStyleLbl="node3" presStyleIdx="4" presStyleCnt="8" custLinFactNeighborX="7523" custLinFactNeighborY="2771">
        <dgm:presLayoutVars>
          <dgm:chPref val="3"/>
        </dgm:presLayoutVars>
      </dgm:prSet>
      <dgm:spPr/>
    </dgm:pt>
    <dgm:pt modelId="{06398B7C-60F6-4112-81EF-8C16A14014B2}" type="pres">
      <dgm:prSet presAssocID="{CF744DDF-AA26-44DF-A2E4-4C4BC1B4481E}" presName="level3hierChild" presStyleCnt="0"/>
      <dgm:spPr/>
    </dgm:pt>
    <dgm:pt modelId="{967BEE05-A9EF-4295-BE98-A3A1EC45E777}" type="pres">
      <dgm:prSet presAssocID="{4DB0FFC1-EFD6-40E8-8F00-62AE4F94022E}" presName="conn2-1" presStyleLbl="parChTrans1D2" presStyleIdx="1" presStyleCnt="2"/>
      <dgm:spPr/>
    </dgm:pt>
    <dgm:pt modelId="{EBA05D56-0791-499A-AEA7-206D34427EC4}" type="pres">
      <dgm:prSet presAssocID="{4DB0FFC1-EFD6-40E8-8F00-62AE4F94022E}" presName="connTx" presStyleLbl="parChTrans1D2" presStyleIdx="1" presStyleCnt="2"/>
      <dgm:spPr/>
    </dgm:pt>
    <dgm:pt modelId="{FB206CB7-9CCF-47A7-AC31-402081AC1EA3}" type="pres">
      <dgm:prSet presAssocID="{D21C35AE-BED1-46A9-8AFF-A35ECFD99CC6}" presName="root2" presStyleCnt="0"/>
      <dgm:spPr/>
    </dgm:pt>
    <dgm:pt modelId="{36BB06AF-4EA3-4595-A3D2-1A7B2BB912F0}" type="pres">
      <dgm:prSet presAssocID="{D21C35AE-BED1-46A9-8AFF-A35ECFD99CC6}" presName="LevelTwoTextNode" presStyleLbl="node2" presStyleIdx="1" presStyleCnt="2">
        <dgm:presLayoutVars>
          <dgm:chPref val="3"/>
        </dgm:presLayoutVars>
      </dgm:prSet>
      <dgm:spPr/>
    </dgm:pt>
    <dgm:pt modelId="{2761BD6E-DCA3-4569-A31B-604A0ABD10EC}" type="pres">
      <dgm:prSet presAssocID="{D21C35AE-BED1-46A9-8AFF-A35ECFD99CC6}" presName="level3hierChild" presStyleCnt="0"/>
      <dgm:spPr/>
    </dgm:pt>
    <dgm:pt modelId="{052D7A59-8FF0-4C98-8903-2CAAA255BB7F}" type="pres">
      <dgm:prSet presAssocID="{3437FD78-2167-4740-89E6-D21AF3AE22A5}" presName="conn2-1" presStyleLbl="parChTrans1D3" presStyleIdx="5" presStyleCnt="8"/>
      <dgm:spPr/>
    </dgm:pt>
    <dgm:pt modelId="{0F2D9F30-AB8C-49C9-ACD7-0AF9393CE20C}" type="pres">
      <dgm:prSet presAssocID="{3437FD78-2167-4740-89E6-D21AF3AE22A5}" presName="connTx" presStyleLbl="parChTrans1D3" presStyleIdx="5" presStyleCnt="8"/>
      <dgm:spPr/>
    </dgm:pt>
    <dgm:pt modelId="{1B064CBF-A8D8-4FAA-A7D8-ECE27EFD445C}" type="pres">
      <dgm:prSet presAssocID="{C240FD8B-14E3-4F41-8E78-0CBDCDEC9129}" presName="root2" presStyleCnt="0"/>
      <dgm:spPr/>
    </dgm:pt>
    <dgm:pt modelId="{9D15419B-71C5-4246-8F07-70D8DA8F27F0}" type="pres">
      <dgm:prSet presAssocID="{C240FD8B-14E3-4F41-8E78-0CBDCDEC9129}" presName="LevelTwoTextNode" presStyleLbl="node3" presStyleIdx="5" presStyleCnt="8">
        <dgm:presLayoutVars>
          <dgm:chPref val="3"/>
        </dgm:presLayoutVars>
      </dgm:prSet>
      <dgm:spPr/>
    </dgm:pt>
    <dgm:pt modelId="{25D1C858-2CE3-497B-9F6E-045377D7BEAE}" type="pres">
      <dgm:prSet presAssocID="{C240FD8B-14E3-4F41-8E78-0CBDCDEC9129}" presName="level3hierChild" presStyleCnt="0"/>
      <dgm:spPr/>
    </dgm:pt>
    <dgm:pt modelId="{5677CDC9-5270-47E6-B694-A4EE5C4CCF44}" type="pres">
      <dgm:prSet presAssocID="{596A0932-85FB-4997-B259-F562A8465213}" presName="conn2-1" presStyleLbl="parChTrans1D3" presStyleIdx="6" presStyleCnt="8"/>
      <dgm:spPr/>
    </dgm:pt>
    <dgm:pt modelId="{A91ABA74-0255-4793-B78F-3F8191880988}" type="pres">
      <dgm:prSet presAssocID="{596A0932-85FB-4997-B259-F562A8465213}" presName="connTx" presStyleLbl="parChTrans1D3" presStyleIdx="6" presStyleCnt="8"/>
      <dgm:spPr/>
    </dgm:pt>
    <dgm:pt modelId="{E4D1C438-4386-493F-B38C-8A7DAA03B556}" type="pres">
      <dgm:prSet presAssocID="{86DCCADA-3524-49C5-A577-DD40569BA227}" presName="root2" presStyleCnt="0"/>
      <dgm:spPr/>
    </dgm:pt>
    <dgm:pt modelId="{1C0E2F78-0864-4362-B769-CC359662B02F}" type="pres">
      <dgm:prSet presAssocID="{86DCCADA-3524-49C5-A577-DD40569BA227}" presName="LevelTwoTextNode" presStyleLbl="node3" presStyleIdx="6" presStyleCnt="8">
        <dgm:presLayoutVars>
          <dgm:chPref val="3"/>
        </dgm:presLayoutVars>
      </dgm:prSet>
      <dgm:spPr/>
    </dgm:pt>
    <dgm:pt modelId="{19D7C7E3-92F0-4965-ADCE-C72C658A10DA}" type="pres">
      <dgm:prSet presAssocID="{86DCCADA-3524-49C5-A577-DD40569BA227}" presName="level3hierChild" presStyleCnt="0"/>
      <dgm:spPr/>
    </dgm:pt>
    <dgm:pt modelId="{D9F648C4-B036-4215-8D33-CEDCF27E8887}" type="pres">
      <dgm:prSet presAssocID="{D0B0C5C0-D006-436B-936B-C14675FEAF7D}" presName="conn2-1" presStyleLbl="parChTrans1D3" presStyleIdx="7" presStyleCnt="8"/>
      <dgm:spPr/>
    </dgm:pt>
    <dgm:pt modelId="{025FA1CB-4C46-4BBC-8ACA-12650D191C98}" type="pres">
      <dgm:prSet presAssocID="{D0B0C5C0-D006-436B-936B-C14675FEAF7D}" presName="connTx" presStyleLbl="parChTrans1D3" presStyleIdx="7" presStyleCnt="8"/>
      <dgm:spPr/>
    </dgm:pt>
    <dgm:pt modelId="{DC182396-3603-4780-865C-D8AA1BC1AB07}" type="pres">
      <dgm:prSet presAssocID="{9DB45E6D-603A-429B-8E65-725B75CBB05D}" presName="root2" presStyleCnt="0"/>
      <dgm:spPr/>
    </dgm:pt>
    <dgm:pt modelId="{8725290E-F573-4FD3-B5BD-5A10B4A98BD2}" type="pres">
      <dgm:prSet presAssocID="{9DB45E6D-603A-429B-8E65-725B75CBB05D}" presName="LevelTwoTextNode" presStyleLbl="node3" presStyleIdx="7" presStyleCnt="8">
        <dgm:presLayoutVars>
          <dgm:chPref val="3"/>
        </dgm:presLayoutVars>
      </dgm:prSet>
      <dgm:spPr/>
    </dgm:pt>
    <dgm:pt modelId="{5432ACBF-F6CF-401E-8EC2-BF80FCAF38B8}" type="pres">
      <dgm:prSet presAssocID="{9DB45E6D-603A-429B-8E65-725B75CBB05D}" presName="level3hierChild" presStyleCnt="0"/>
      <dgm:spPr/>
    </dgm:pt>
  </dgm:ptLst>
  <dgm:cxnLst>
    <dgm:cxn modelId="{A7147B00-F824-4129-B409-E3F62A722D04}" type="presOf" srcId="{62A3B453-478F-4062-AECA-DAD2228CE42C}" destId="{6227433E-95F9-4D5E-8E54-ECE367EBEAFB}" srcOrd="1" destOrd="0" presId="urn:microsoft.com/office/officeart/2005/8/layout/hierarchy2"/>
    <dgm:cxn modelId="{5E3FAE15-7A3E-49F3-840E-E6AB16F695D3}" srcId="{FE2AD9DE-7FEC-41A2-B3A8-0B23DB8A2D76}" destId="{AD17CC80-906E-444B-A734-4643BC1AE23F}" srcOrd="3" destOrd="0" parTransId="{4D7EC2CA-92C1-42BD-A210-D2532CE8389E}" sibTransId="{319358FB-806E-4399-90CD-8725F9AF9542}"/>
    <dgm:cxn modelId="{B4BFAE1D-B8E8-4E9C-8E4C-3FC8CC6E6C29}" type="presOf" srcId="{933A0D28-2857-4859-A427-E20BA8E6A726}" destId="{01666D72-5B14-492D-8371-BC03A4297B90}" srcOrd="0" destOrd="0" presId="urn:microsoft.com/office/officeart/2005/8/layout/hierarchy2"/>
    <dgm:cxn modelId="{7FA9D11E-D0A1-4B97-803D-F19EEF5D16D0}" type="presOf" srcId="{4D7EC2CA-92C1-42BD-A210-D2532CE8389E}" destId="{3B3BC735-8889-4C41-9FC2-35A4275E82A8}" srcOrd="1" destOrd="0" presId="urn:microsoft.com/office/officeart/2005/8/layout/hierarchy2"/>
    <dgm:cxn modelId="{BECC0823-3790-4E45-B2FD-C0B4FFEC84CF}" type="presOf" srcId="{9CED5575-27DF-48A7-A72C-0D50E1DC5A12}" destId="{B6BF0B91-3297-4865-B15E-D5535AE5E3A3}" srcOrd="1" destOrd="0" presId="urn:microsoft.com/office/officeart/2005/8/layout/hierarchy2"/>
    <dgm:cxn modelId="{13452423-A196-4A69-9024-162A6538F894}" srcId="{933A0D28-2857-4859-A427-E20BA8E6A726}" destId="{90E2209F-F291-4319-8A8F-47DC83572079}" srcOrd="0" destOrd="0" parTransId="{DDCEF624-0CFF-487D-B091-608FF15E854C}" sibTransId="{21898ECF-282F-4C8F-98EC-AF273799535A}"/>
    <dgm:cxn modelId="{A1E14625-D047-4948-BEB2-31FCE7A8D4FC}" type="presOf" srcId="{D848AC6E-76E6-4493-9A7A-6BCA36767A3F}" destId="{2DAE2085-6897-4273-BCE6-291C92D6F9D7}" srcOrd="0" destOrd="0" presId="urn:microsoft.com/office/officeart/2005/8/layout/hierarchy2"/>
    <dgm:cxn modelId="{64F8C127-8011-4A32-B5E4-9C2EB2FAB309}" type="presOf" srcId="{8E648438-F725-4987-A273-BDCF00FFE535}" destId="{81D4B12E-3B52-45FC-89E0-649844637019}" srcOrd="0" destOrd="0" presId="urn:microsoft.com/office/officeart/2005/8/layout/hierarchy2"/>
    <dgm:cxn modelId="{84AE7D28-C7C6-498C-935C-B9DC2B8EECFB}" type="presOf" srcId="{4DB0FFC1-EFD6-40E8-8F00-62AE4F94022E}" destId="{967BEE05-A9EF-4295-BE98-A3A1EC45E777}" srcOrd="0" destOrd="0" presId="urn:microsoft.com/office/officeart/2005/8/layout/hierarchy2"/>
    <dgm:cxn modelId="{64C8D93D-AE54-44C0-A9C9-28B112C87C19}" srcId="{FE2AD9DE-7FEC-41A2-B3A8-0B23DB8A2D76}" destId="{9B39FBA1-0321-4C3C-BDBF-B340B67D79C0}" srcOrd="2" destOrd="0" parTransId="{4666F406-6A1F-4B8F-B259-B1037D6F493B}" sibTransId="{2072DC3A-4CC2-4A5A-9620-0895A847A107}"/>
    <dgm:cxn modelId="{71F9EC44-A7FD-4434-9851-2766BFAE72A4}" srcId="{90E2209F-F291-4319-8A8F-47DC83572079}" destId="{FE2AD9DE-7FEC-41A2-B3A8-0B23DB8A2D76}" srcOrd="0" destOrd="0" parTransId="{D848AC6E-76E6-4493-9A7A-6BCA36767A3F}" sibTransId="{837C1349-17D0-4FCB-AAD2-785A1CE3BD2E}"/>
    <dgm:cxn modelId="{C1B57E68-7221-4A7D-B499-E5D912BCA81B}" type="presOf" srcId="{CF744DDF-AA26-44DF-A2E4-4C4BC1B4481E}" destId="{F5C8482A-11E1-4C98-8822-A41E712B0EB2}" srcOrd="0" destOrd="0" presId="urn:microsoft.com/office/officeart/2005/8/layout/hierarchy2"/>
    <dgm:cxn modelId="{A35E186D-48B9-445E-9C16-47B6C78E30C2}" type="presOf" srcId="{90E2209F-F291-4319-8A8F-47DC83572079}" destId="{6C2E5B4C-BCD9-4DB6-86A1-01B0ADE4B0B6}" srcOrd="0" destOrd="0" presId="urn:microsoft.com/office/officeart/2005/8/layout/hierarchy2"/>
    <dgm:cxn modelId="{91F10950-8FCE-4F69-90D4-C22FB073FC31}" type="presOf" srcId="{A99DED86-E89A-4D75-A82A-B1384A286083}" destId="{C57BF0E9-9EE3-4594-AE6F-8D6C6A393AB0}" srcOrd="1" destOrd="0" presId="urn:microsoft.com/office/officeart/2005/8/layout/hierarchy2"/>
    <dgm:cxn modelId="{65A65E76-43A7-4286-B71F-E5315368E449}" type="presOf" srcId="{FA73C225-D649-49C2-9A39-9204C5CC782F}" destId="{D16CC57B-6D85-4A8D-8AC0-C9F9FBB37B1D}" srcOrd="0" destOrd="0" presId="urn:microsoft.com/office/officeart/2005/8/layout/hierarchy2"/>
    <dgm:cxn modelId="{8C9CEA56-FBD2-4A56-8D0D-32894E03EDD9}" type="presOf" srcId="{C240FD8B-14E3-4F41-8E78-0CBDCDEC9129}" destId="{9D15419B-71C5-4246-8F07-70D8DA8F27F0}" srcOrd="0" destOrd="0" presId="urn:microsoft.com/office/officeart/2005/8/layout/hierarchy2"/>
    <dgm:cxn modelId="{A1E3A059-B9C6-4C8F-9B2D-F96801F3EB0E}" type="presOf" srcId="{9CED5575-27DF-48A7-A72C-0D50E1DC5A12}" destId="{58999A96-6EAD-4823-847E-0F659BEC927B}" srcOrd="0" destOrd="0" presId="urn:microsoft.com/office/officeart/2005/8/layout/hierarchy2"/>
    <dgm:cxn modelId="{F21AB75A-C751-43D1-9640-A5346D657CC3}" type="presOf" srcId="{596A0932-85FB-4997-B259-F562A8465213}" destId="{A91ABA74-0255-4793-B78F-3F8191880988}" srcOrd="1" destOrd="0" presId="urn:microsoft.com/office/officeart/2005/8/layout/hierarchy2"/>
    <dgm:cxn modelId="{53F7E97C-2648-413A-A1E2-8D52B75D7932}" type="presOf" srcId="{3437FD78-2167-4740-89E6-D21AF3AE22A5}" destId="{052D7A59-8FF0-4C98-8903-2CAAA255BB7F}" srcOrd="0" destOrd="0" presId="urn:microsoft.com/office/officeart/2005/8/layout/hierarchy2"/>
    <dgm:cxn modelId="{829DD381-7AFB-4DD4-9BC6-F11D85C84EFE}" srcId="{FE2AD9DE-7FEC-41A2-B3A8-0B23DB8A2D76}" destId="{FA73C225-D649-49C2-9A39-9204C5CC782F}" srcOrd="0" destOrd="0" parTransId="{9CED5575-27DF-48A7-A72C-0D50E1DC5A12}" sibTransId="{DB3C0475-C23C-4AD6-94A7-778563506025}"/>
    <dgm:cxn modelId="{32E39E83-83F3-4F82-B08A-99AEFF1F5B89}" type="presOf" srcId="{596A0932-85FB-4997-B259-F562A8465213}" destId="{5677CDC9-5270-47E6-B694-A4EE5C4CCF44}" srcOrd="0" destOrd="0" presId="urn:microsoft.com/office/officeart/2005/8/layout/hierarchy2"/>
    <dgm:cxn modelId="{633D8C87-3D44-46F3-8844-E9B373EDAE20}" type="presOf" srcId="{D848AC6E-76E6-4493-9A7A-6BCA36767A3F}" destId="{D5CAA6DD-87B5-4D57-B4EB-5AB9B38A6A41}" srcOrd="1" destOrd="0" presId="urn:microsoft.com/office/officeart/2005/8/layout/hierarchy2"/>
    <dgm:cxn modelId="{B24BCF89-E0B0-453F-97E5-F980F3811E54}" srcId="{D21C35AE-BED1-46A9-8AFF-A35ECFD99CC6}" destId="{9DB45E6D-603A-429B-8E65-725B75CBB05D}" srcOrd="2" destOrd="0" parTransId="{D0B0C5C0-D006-436B-936B-C14675FEAF7D}" sibTransId="{BC81CBBC-CE83-4A43-90A9-6453130BDF9F}"/>
    <dgm:cxn modelId="{6999D294-E4BB-4AD0-B460-9958A5EC6339}" type="presOf" srcId="{4DB0FFC1-EFD6-40E8-8F00-62AE4F94022E}" destId="{EBA05D56-0791-499A-AEA7-206D34427EC4}" srcOrd="1" destOrd="0" presId="urn:microsoft.com/office/officeart/2005/8/layout/hierarchy2"/>
    <dgm:cxn modelId="{01751F95-3F29-489E-A276-B2CA26AFCBE1}" type="presOf" srcId="{D0B0C5C0-D006-436B-936B-C14675FEAF7D}" destId="{D9F648C4-B036-4215-8D33-CEDCF27E8887}" srcOrd="0" destOrd="0" presId="urn:microsoft.com/office/officeart/2005/8/layout/hierarchy2"/>
    <dgm:cxn modelId="{95A7C79A-AC68-4A48-B68A-A3D5C1931CEE}" type="presOf" srcId="{4D7EC2CA-92C1-42BD-A210-D2532CE8389E}" destId="{C69F97DB-048E-4234-AF6A-5EFA93EA8275}" srcOrd="0" destOrd="0" presId="urn:microsoft.com/office/officeart/2005/8/layout/hierarchy2"/>
    <dgm:cxn modelId="{84A69FA0-E261-4269-82F3-46630C7DD831}" type="presOf" srcId="{4666F406-6A1F-4B8F-B259-B1037D6F493B}" destId="{01B55BA0-5918-4C17-84A0-F22B49167C1F}" srcOrd="1" destOrd="0" presId="urn:microsoft.com/office/officeart/2005/8/layout/hierarchy2"/>
    <dgm:cxn modelId="{2CD80AA7-9428-4738-B76A-0ED0D5F1D915}" type="presOf" srcId="{3437FD78-2167-4740-89E6-D21AF3AE22A5}" destId="{0F2D9F30-AB8C-49C9-ACD7-0AF9393CE20C}" srcOrd="1" destOrd="0" presId="urn:microsoft.com/office/officeart/2005/8/layout/hierarchy2"/>
    <dgm:cxn modelId="{00A7C9B2-3F71-47AD-BC4B-CA6F72331F07}" type="presOf" srcId="{9B39FBA1-0321-4C3C-BDBF-B340B67D79C0}" destId="{797B9965-C069-48EA-AAE4-26C23931E9B1}" srcOrd="0" destOrd="0" presId="urn:microsoft.com/office/officeart/2005/8/layout/hierarchy2"/>
    <dgm:cxn modelId="{30B00BB3-D9FC-45A1-A5F7-D9BFC04F086A}" type="presOf" srcId="{86DCCADA-3524-49C5-A577-DD40569BA227}" destId="{1C0E2F78-0864-4362-B769-CC359662B02F}" srcOrd="0" destOrd="0" presId="urn:microsoft.com/office/officeart/2005/8/layout/hierarchy2"/>
    <dgm:cxn modelId="{41EB0FB7-0ADE-44EE-BB1A-25E8CF6A1839}" type="presOf" srcId="{9DB45E6D-603A-429B-8E65-725B75CBB05D}" destId="{8725290E-F573-4FD3-B5BD-5A10B4A98BD2}" srcOrd="0" destOrd="0" presId="urn:microsoft.com/office/officeart/2005/8/layout/hierarchy2"/>
    <dgm:cxn modelId="{3DE6FEB8-3A49-4807-BF99-43AA7278D0EF}" type="presOf" srcId="{FE2AD9DE-7FEC-41A2-B3A8-0B23DB8A2D76}" destId="{4F2A58C9-BAE2-4D3F-9037-28091577F3C8}" srcOrd="0" destOrd="0" presId="urn:microsoft.com/office/officeart/2005/8/layout/hierarchy2"/>
    <dgm:cxn modelId="{5CA635BF-10C7-4C47-AB1C-38189A26DD01}" type="presOf" srcId="{AD17CC80-906E-444B-A734-4643BC1AE23F}" destId="{E6066254-30BB-4154-86ED-B40AEE70238F}" srcOrd="0" destOrd="0" presId="urn:microsoft.com/office/officeart/2005/8/layout/hierarchy2"/>
    <dgm:cxn modelId="{A9483EC0-4152-444B-87F1-E6F1304E56C1}" srcId="{90E2209F-F291-4319-8A8F-47DC83572079}" destId="{D21C35AE-BED1-46A9-8AFF-A35ECFD99CC6}" srcOrd="1" destOrd="0" parTransId="{4DB0FFC1-EFD6-40E8-8F00-62AE4F94022E}" sibTransId="{96A10A2C-4C3A-44A4-8D6E-580FD43AEE3D}"/>
    <dgm:cxn modelId="{3FF4D5C4-1C7B-4197-AA13-4DC006F5FEA2}" type="presOf" srcId="{4666F406-6A1F-4B8F-B259-B1037D6F493B}" destId="{53BD09DA-682E-4BE8-B57F-E3C671A367C0}" srcOrd="0" destOrd="0" presId="urn:microsoft.com/office/officeart/2005/8/layout/hierarchy2"/>
    <dgm:cxn modelId="{8D813AD0-DC3D-44F3-ADEA-71B6112B4A70}" srcId="{D21C35AE-BED1-46A9-8AFF-A35ECFD99CC6}" destId="{C240FD8B-14E3-4F41-8E78-0CBDCDEC9129}" srcOrd="0" destOrd="0" parTransId="{3437FD78-2167-4740-89E6-D21AF3AE22A5}" sibTransId="{66E70F05-29A8-4E85-A074-D102D527C9D8}"/>
    <dgm:cxn modelId="{B312FCD0-8D07-439A-A381-8BC02FC5986F}" type="presOf" srcId="{D0B0C5C0-D006-436B-936B-C14675FEAF7D}" destId="{025FA1CB-4C46-4BBC-8ACA-12650D191C98}" srcOrd="1" destOrd="0" presId="urn:microsoft.com/office/officeart/2005/8/layout/hierarchy2"/>
    <dgm:cxn modelId="{E88D1AD5-952D-4987-ACFC-F47910159CC2}" srcId="{FE2AD9DE-7FEC-41A2-B3A8-0B23DB8A2D76}" destId="{8E648438-F725-4987-A273-BDCF00FFE535}" srcOrd="1" destOrd="0" parTransId="{62A3B453-478F-4062-AECA-DAD2228CE42C}" sibTransId="{81FE79DD-96F4-4F2B-A74D-8E5D5BA23D3C}"/>
    <dgm:cxn modelId="{EB7F10D9-8B14-4057-8D59-9C160D6B112C}" srcId="{FE2AD9DE-7FEC-41A2-B3A8-0B23DB8A2D76}" destId="{CF744DDF-AA26-44DF-A2E4-4C4BC1B4481E}" srcOrd="4" destOrd="0" parTransId="{A99DED86-E89A-4D75-A82A-B1384A286083}" sibTransId="{86B5B6C9-4D9D-47F3-94C1-36C04151BB40}"/>
    <dgm:cxn modelId="{A347EEE4-AAA6-45C4-A294-9945CFA6E79E}" srcId="{D21C35AE-BED1-46A9-8AFF-A35ECFD99CC6}" destId="{86DCCADA-3524-49C5-A577-DD40569BA227}" srcOrd="1" destOrd="0" parTransId="{596A0932-85FB-4997-B259-F562A8465213}" sibTransId="{10E8AB32-6E06-4744-B840-93ADF2A126D3}"/>
    <dgm:cxn modelId="{8B7A29E6-BDD0-4E15-9966-C27D4EAC912F}" type="presOf" srcId="{A99DED86-E89A-4D75-A82A-B1384A286083}" destId="{BF2F4D4A-3D3A-4BE5-9A62-B15FA963FA39}" srcOrd="0" destOrd="0" presId="urn:microsoft.com/office/officeart/2005/8/layout/hierarchy2"/>
    <dgm:cxn modelId="{27D6FFE7-4509-4328-BAE7-020621A4A0E1}" type="presOf" srcId="{D21C35AE-BED1-46A9-8AFF-A35ECFD99CC6}" destId="{36BB06AF-4EA3-4595-A3D2-1A7B2BB912F0}" srcOrd="0" destOrd="0" presId="urn:microsoft.com/office/officeart/2005/8/layout/hierarchy2"/>
    <dgm:cxn modelId="{99771DF3-98D3-4620-B99E-F65726B1B893}" type="presOf" srcId="{62A3B453-478F-4062-AECA-DAD2228CE42C}" destId="{CB420037-4926-44EF-B728-EB6FD16A4963}" srcOrd="0" destOrd="0" presId="urn:microsoft.com/office/officeart/2005/8/layout/hierarchy2"/>
    <dgm:cxn modelId="{6CCA5DBC-45D3-4783-B11B-B274823EC070}" type="presParOf" srcId="{01666D72-5B14-492D-8371-BC03A4297B90}" destId="{F6C8A063-CCA8-4111-A4B0-57FF92370E8A}" srcOrd="0" destOrd="0" presId="urn:microsoft.com/office/officeart/2005/8/layout/hierarchy2"/>
    <dgm:cxn modelId="{AC254BFA-E696-4D0D-A45B-9C0A4CC1F81B}" type="presParOf" srcId="{F6C8A063-CCA8-4111-A4B0-57FF92370E8A}" destId="{6C2E5B4C-BCD9-4DB6-86A1-01B0ADE4B0B6}" srcOrd="0" destOrd="0" presId="urn:microsoft.com/office/officeart/2005/8/layout/hierarchy2"/>
    <dgm:cxn modelId="{15ECF6CE-D0AB-4B86-AECD-0E63049C2B64}" type="presParOf" srcId="{F6C8A063-CCA8-4111-A4B0-57FF92370E8A}" destId="{E19923DF-7F41-40DC-9D2E-8330F47F21DE}" srcOrd="1" destOrd="0" presId="urn:microsoft.com/office/officeart/2005/8/layout/hierarchy2"/>
    <dgm:cxn modelId="{90057E14-B4F8-4689-AD18-F5AACCC3CBCD}" type="presParOf" srcId="{E19923DF-7F41-40DC-9D2E-8330F47F21DE}" destId="{2DAE2085-6897-4273-BCE6-291C92D6F9D7}" srcOrd="0" destOrd="0" presId="urn:microsoft.com/office/officeart/2005/8/layout/hierarchy2"/>
    <dgm:cxn modelId="{CC08B3E3-8435-46E3-A6E8-7B1864E152CC}" type="presParOf" srcId="{2DAE2085-6897-4273-BCE6-291C92D6F9D7}" destId="{D5CAA6DD-87B5-4D57-B4EB-5AB9B38A6A41}" srcOrd="0" destOrd="0" presId="urn:microsoft.com/office/officeart/2005/8/layout/hierarchy2"/>
    <dgm:cxn modelId="{3E0200ED-0787-403D-8FDF-F57293DC6606}" type="presParOf" srcId="{E19923DF-7F41-40DC-9D2E-8330F47F21DE}" destId="{9F98767B-A402-4A54-9301-9D81E9CAB32F}" srcOrd="1" destOrd="0" presId="urn:microsoft.com/office/officeart/2005/8/layout/hierarchy2"/>
    <dgm:cxn modelId="{454630E9-34E8-40AA-BCC9-CE63827E8C79}" type="presParOf" srcId="{9F98767B-A402-4A54-9301-9D81E9CAB32F}" destId="{4F2A58C9-BAE2-4D3F-9037-28091577F3C8}" srcOrd="0" destOrd="0" presId="urn:microsoft.com/office/officeart/2005/8/layout/hierarchy2"/>
    <dgm:cxn modelId="{FDD94886-EFD6-446A-9800-489A34DC640E}" type="presParOf" srcId="{9F98767B-A402-4A54-9301-9D81E9CAB32F}" destId="{9BD7F250-DD3A-4305-BB5F-101A71FD8976}" srcOrd="1" destOrd="0" presId="urn:microsoft.com/office/officeart/2005/8/layout/hierarchy2"/>
    <dgm:cxn modelId="{FE001FD6-2874-4A3B-A52F-08840C101346}" type="presParOf" srcId="{9BD7F250-DD3A-4305-BB5F-101A71FD8976}" destId="{58999A96-6EAD-4823-847E-0F659BEC927B}" srcOrd="0" destOrd="0" presId="urn:microsoft.com/office/officeart/2005/8/layout/hierarchy2"/>
    <dgm:cxn modelId="{B056AFB6-BAAB-43D4-B51E-50C0D8BC6ACF}" type="presParOf" srcId="{58999A96-6EAD-4823-847E-0F659BEC927B}" destId="{B6BF0B91-3297-4865-B15E-D5535AE5E3A3}" srcOrd="0" destOrd="0" presId="urn:microsoft.com/office/officeart/2005/8/layout/hierarchy2"/>
    <dgm:cxn modelId="{849E4A0F-7A81-451B-90EC-CB4719E4A232}" type="presParOf" srcId="{9BD7F250-DD3A-4305-BB5F-101A71FD8976}" destId="{89200F4E-F3D5-469B-91BE-E0854E25BD90}" srcOrd="1" destOrd="0" presId="urn:microsoft.com/office/officeart/2005/8/layout/hierarchy2"/>
    <dgm:cxn modelId="{02B53F93-8F30-45A1-9730-8F758DFC0622}" type="presParOf" srcId="{89200F4E-F3D5-469B-91BE-E0854E25BD90}" destId="{D16CC57B-6D85-4A8D-8AC0-C9F9FBB37B1D}" srcOrd="0" destOrd="0" presId="urn:microsoft.com/office/officeart/2005/8/layout/hierarchy2"/>
    <dgm:cxn modelId="{B88B528C-D321-4B86-BF5D-C1A07DF38E37}" type="presParOf" srcId="{89200F4E-F3D5-469B-91BE-E0854E25BD90}" destId="{6DD01CFC-53E3-4C83-BBF1-2E5BD782B03D}" srcOrd="1" destOrd="0" presId="urn:microsoft.com/office/officeart/2005/8/layout/hierarchy2"/>
    <dgm:cxn modelId="{D204B552-73B1-4D71-9D71-828E1C1A0163}" type="presParOf" srcId="{9BD7F250-DD3A-4305-BB5F-101A71FD8976}" destId="{CB420037-4926-44EF-B728-EB6FD16A4963}" srcOrd="2" destOrd="0" presId="urn:microsoft.com/office/officeart/2005/8/layout/hierarchy2"/>
    <dgm:cxn modelId="{E87C9979-743C-4A3B-9C4B-685F5B8FF68B}" type="presParOf" srcId="{CB420037-4926-44EF-B728-EB6FD16A4963}" destId="{6227433E-95F9-4D5E-8E54-ECE367EBEAFB}" srcOrd="0" destOrd="0" presId="urn:microsoft.com/office/officeart/2005/8/layout/hierarchy2"/>
    <dgm:cxn modelId="{29B0482C-BBE6-4C50-A0B4-57ADF0EC7E02}" type="presParOf" srcId="{9BD7F250-DD3A-4305-BB5F-101A71FD8976}" destId="{9A0267D6-47C6-40F7-B06B-58B916799E7E}" srcOrd="3" destOrd="0" presId="urn:microsoft.com/office/officeart/2005/8/layout/hierarchy2"/>
    <dgm:cxn modelId="{25DBFED6-AD95-4DA8-8C56-565167275E18}" type="presParOf" srcId="{9A0267D6-47C6-40F7-B06B-58B916799E7E}" destId="{81D4B12E-3B52-45FC-89E0-649844637019}" srcOrd="0" destOrd="0" presId="urn:microsoft.com/office/officeart/2005/8/layout/hierarchy2"/>
    <dgm:cxn modelId="{BB07FC60-2C4C-4FFE-9C55-46629558E924}" type="presParOf" srcId="{9A0267D6-47C6-40F7-B06B-58B916799E7E}" destId="{CDAECCB7-49EF-4DA5-AF93-E5A6AC0D2A06}" srcOrd="1" destOrd="0" presId="urn:microsoft.com/office/officeart/2005/8/layout/hierarchy2"/>
    <dgm:cxn modelId="{14B6E7AF-F09F-4A1E-BFA4-0F2011662C28}" type="presParOf" srcId="{9BD7F250-DD3A-4305-BB5F-101A71FD8976}" destId="{53BD09DA-682E-4BE8-B57F-E3C671A367C0}" srcOrd="4" destOrd="0" presId="urn:microsoft.com/office/officeart/2005/8/layout/hierarchy2"/>
    <dgm:cxn modelId="{AD8D501D-DD08-463B-9F9F-629007A427F8}" type="presParOf" srcId="{53BD09DA-682E-4BE8-B57F-E3C671A367C0}" destId="{01B55BA0-5918-4C17-84A0-F22B49167C1F}" srcOrd="0" destOrd="0" presId="urn:microsoft.com/office/officeart/2005/8/layout/hierarchy2"/>
    <dgm:cxn modelId="{C2330A9A-90CC-4706-9843-0C1DD4403C2F}" type="presParOf" srcId="{9BD7F250-DD3A-4305-BB5F-101A71FD8976}" destId="{2E235F9D-0ACB-4167-BC73-4D0BF7CFD576}" srcOrd="5" destOrd="0" presId="urn:microsoft.com/office/officeart/2005/8/layout/hierarchy2"/>
    <dgm:cxn modelId="{57DF07EA-8F51-454B-BAC3-6207D346B3A5}" type="presParOf" srcId="{2E235F9D-0ACB-4167-BC73-4D0BF7CFD576}" destId="{797B9965-C069-48EA-AAE4-26C23931E9B1}" srcOrd="0" destOrd="0" presId="urn:microsoft.com/office/officeart/2005/8/layout/hierarchy2"/>
    <dgm:cxn modelId="{819EF9AA-87A0-43F6-82FD-B5B237A28872}" type="presParOf" srcId="{2E235F9D-0ACB-4167-BC73-4D0BF7CFD576}" destId="{547AFA47-B478-4BE5-895C-BF730FCF4C0C}" srcOrd="1" destOrd="0" presId="urn:microsoft.com/office/officeart/2005/8/layout/hierarchy2"/>
    <dgm:cxn modelId="{F971B97C-7B2B-4A14-86F2-4BEE8D29DFB3}" type="presParOf" srcId="{9BD7F250-DD3A-4305-BB5F-101A71FD8976}" destId="{C69F97DB-048E-4234-AF6A-5EFA93EA8275}" srcOrd="6" destOrd="0" presId="urn:microsoft.com/office/officeart/2005/8/layout/hierarchy2"/>
    <dgm:cxn modelId="{35D9FBD2-AE91-48D7-B6B7-045A2C890CB2}" type="presParOf" srcId="{C69F97DB-048E-4234-AF6A-5EFA93EA8275}" destId="{3B3BC735-8889-4C41-9FC2-35A4275E82A8}" srcOrd="0" destOrd="0" presId="urn:microsoft.com/office/officeart/2005/8/layout/hierarchy2"/>
    <dgm:cxn modelId="{334E163E-8A0C-4217-B7F9-2B3A16D4A5C1}" type="presParOf" srcId="{9BD7F250-DD3A-4305-BB5F-101A71FD8976}" destId="{DCADE4D7-89CA-446C-810D-E148410FC962}" srcOrd="7" destOrd="0" presId="urn:microsoft.com/office/officeart/2005/8/layout/hierarchy2"/>
    <dgm:cxn modelId="{D63F0944-7F5B-46CE-ABB6-CF2D8B0A08BF}" type="presParOf" srcId="{DCADE4D7-89CA-446C-810D-E148410FC962}" destId="{E6066254-30BB-4154-86ED-B40AEE70238F}" srcOrd="0" destOrd="0" presId="urn:microsoft.com/office/officeart/2005/8/layout/hierarchy2"/>
    <dgm:cxn modelId="{69B81CBC-AFC9-4F93-9E7D-50D0E70C5FD0}" type="presParOf" srcId="{DCADE4D7-89CA-446C-810D-E148410FC962}" destId="{80ED853E-144D-4142-A126-C7CBCB956053}" srcOrd="1" destOrd="0" presId="urn:microsoft.com/office/officeart/2005/8/layout/hierarchy2"/>
    <dgm:cxn modelId="{3AEEFF8C-1E43-40C0-B93B-7D9EB4E83A82}" type="presParOf" srcId="{9BD7F250-DD3A-4305-BB5F-101A71FD8976}" destId="{BF2F4D4A-3D3A-4BE5-9A62-B15FA963FA39}" srcOrd="8" destOrd="0" presId="urn:microsoft.com/office/officeart/2005/8/layout/hierarchy2"/>
    <dgm:cxn modelId="{56A72CBC-7279-4D1E-A311-B64B8E59FB30}" type="presParOf" srcId="{BF2F4D4A-3D3A-4BE5-9A62-B15FA963FA39}" destId="{C57BF0E9-9EE3-4594-AE6F-8D6C6A393AB0}" srcOrd="0" destOrd="0" presId="urn:microsoft.com/office/officeart/2005/8/layout/hierarchy2"/>
    <dgm:cxn modelId="{6415526C-4220-444E-8906-9FC9557E0359}" type="presParOf" srcId="{9BD7F250-DD3A-4305-BB5F-101A71FD8976}" destId="{E12131E9-DF27-4497-ADCE-44B527FF28E9}" srcOrd="9" destOrd="0" presId="urn:microsoft.com/office/officeart/2005/8/layout/hierarchy2"/>
    <dgm:cxn modelId="{9DF3D11E-DC08-4634-9E09-C189FEB65C69}" type="presParOf" srcId="{E12131E9-DF27-4497-ADCE-44B527FF28E9}" destId="{F5C8482A-11E1-4C98-8822-A41E712B0EB2}" srcOrd="0" destOrd="0" presId="urn:microsoft.com/office/officeart/2005/8/layout/hierarchy2"/>
    <dgm:cxn modelId="{D6530FE1-5351-4CF3-AE1C-C6A1DF0D1467}" type="presParOf" srcId="{E12131E9-DF27-4497-ADCE-44B527FF28E9}" destId="{06398B7C-60F6-4112-81EF-8C16A14014B2}" srcOrd="1" destOrd="0" presId="urn:microsoft.com/office/officeart/2005/8/layout/hierarchy2"/>
    <dgm:cxn modelId="{04236C13-C590-41EE-AFF4-EEC7A47D22CD}" type="presParOf" srcId="{E19923DF-7F41-40DC-9D2E-8330F47F21DE}" destId="{967BEE05-A9EF-4295-BE98-A3A1EC45E777}" srcOrd="2" destOrd="0" presId="urn:microsoft.com/office/officeart/2005/8/layout/hierarchy2"/>
    <dgm:cxn modelId="{5161E3CB-9C3F-4A31-B2A0-7ED4F8C850F3}" type="presParOf" srcId="{967BEE05-A9EF-4295-BE98-A3A1EC45E777}" destId="{EBA05D56-0791-499A-AEA7-206D34427EC4}" srcOrd="0" destOrd="0" presId="urn:microsoft.com/office/officeart/2005/8/layout/hierarchy2"/>
    <dgm:cxn modelId="{08B7779B-117E-4A8E-8840-D70093862F06}" type="presParOf" srcId="{E19923DF-7F41-40DC-9D2E-8330F47F21DE}" destId="{FB206CB7-9CCF-47A7-AC31-402081AC1EA3}" srcOrd="3" destOrd="0" presId="urn:microsoft.com/office/officeart/2005/8/layout/hierarchy2"/>
    <dgm:cxn modelId="{8A0A9F2D-DE8B-47B4-A38C-B7F03D0C3DCE}" type="presParOf" srcId="{FB206CB7-9CCF-47A7-AC31-402081AC1EA3}" destId="{36BB06AF-4EA3-4595-A3D2-1A7B2BB912F0}" srcOrd="0" destOrd="0" presId="urn:microsoft.com/office/officeart/2005/8/layout/hierarchy2"/>
    <dgm:cxn modelId="{2B31A5FB-0912-4871-BF73-D84091E2AD0C}" type="presParOf" srcId="{FB206CB7-9CCF-47A7-AC31-402081AC1EA3}" destId="{2761BD6E-DCA3-4569-A31B-604A0ABD10EC}" srcOrd="1" destOrd="0" presId="urn:microsoft.com/office/officeart/2005/8/layout/hierarchy2"/>
    <dgm:cxn modelId="{89E6D6CD-6B6B-4A2B-B6D1-97ACA9318E93}" type="presParOf" srcId="{2761BD6E-DCA3-4569-A31B-604A0ABD10EC}" destId="{052D7A59-8FF0-4C98-8903-2CAAA255BB7F}" srcOrd="0" destOrd="0" presId="urn:microsoft.com/office/officeart/2005/8/layout/hierarchy2"/>
    <dgm:cxn modelId="{5D6B353F-4339-4D6A-AA39-665B1DE7B1B0}" type="presParOf" srcId="{052D7A59-8FF0-4C98-8903-2CAAA255BB7F}" destId="{0F2D9F30-AB8C-49C9-ACD7-0AF9393CE20C}" srcOrd="0" destOrd="0" presId="urn:microsoft.com/office/officeart/2005/8/layout/hierarchy2"/>
    <dgm:cxn modelId="{9B600E4A-9A50-4F8B-A467-43389A41A729}" type="presParOf" srcId="{2761BD6E-DCA3-4569-A31B-604A0ABD10EC}" destId="{1B064CBF-A8D8-4FAA-A7D8-ECE27EFD445C}" srcOrd="1" destOrd="0" presId="urn:microsoft.com/office/officeart/2005/8/layout/hierarchy2"/>
    <dgm:cxn modelId="{96EB1C33-1805-4AB4-979D-AD9CCC3A89B0}" type="presParOf" srcId="{1B064CBF-A8D8-4FAA-A7D8-ECE27EFD445C}" destId="{9D15419B-71C5-4246-8F07-70D8DA8F27F0}" srcOrd="0" destOrd="0" presId="urn:microsoft.com/office/officeart/2005/8/layout/hierarchy2"/>
    <dgm:cxn modelId="{3B5ECF82-9952-4A93-91DF-DD933C6ECA27}" type="presParOf" srcId="{1B064CBF-A8D8-4FAA-A7D8-ECE27EFD445C}" destId="{25D1C858-2CE3-497B-9F6E-045377D7BEAE}" srcOrd="1" destOrd="0" presId="urn:microsoft.com/office/officeart/2005/8/layout/hierarchy2"/>
    <dgm:cxn modelId="{69DE2F8E-5D9B-4F3F-84A6-A3377CAAF4FE}" type="presParOf" srcId="{2761BD6E-DCA3-4569-A31B-604A0ABD10EC}" destId="{5677CDC9-5270-47E6-B694-A4EE5C4CCF44}" srcOrd="2" destOrd="0" presId="urn:microsoft.com/office/officeart/2005/8/layout/hierarchy2"/>
    <dgm:cxn modelId="{F53530A7-5695-409F-A29D-B61BD799EA01}" type="presParOf" srcId="{5677CDC9-5270-47E6-B694-A4EE5C4CCF44}" destId="{A91ABA74-0255-4793-B78F-3F8191880988}" srcOrd="0" destOrd="0" presId="urn:microsoft.com/office/officeart/2005/8/layout/hierarchy2"/>
    <dgm:cxn modelId="{4BFA3003-2EA9-4273-82CD-3EC91AC43D95}" type="presParOf" srcId="{2761BD6E-DCA3-4569-A31B-604A0ABD10EC}" destId="{E4D1C438-4386-493F-B38C-8A7DAA03B556}" srcOrd="3" destOrd="0" presId="urn:microsoft.com/office/officeart/2005/8/layout/hierarchy2"/>
    <dgm:cxn modelId="{673F0C3F-A0C0-4DD0-883B-9DD396EEAF4B}" type="presParOf" srcId="{E4D1C438-4386-493F-B38C-8A7DAA03B556}" destId="{1C0E2F78-0864-4362-B769-CC359662B02F}" srcOrd="0" destOrd="0" presId="urn:microsoft.com/office/officeart/2005/8/layout/hierarchy2"/>
    <dgm:cxn modelId="{0D1FF66A-5459-450F-A240-B3F049ACB061}" type="presParOf" srcId="{E4D1C438-4386-493F-B38C-8A7DAA03B556}" destId="{19D7C7E3-92F0-4965-ADCE-C72C658A10DA}" srcOrd="1" destOrd="0" presId="urn:microsoft.com/office/officeart/2005/8/layout/hierarchy2"/>
    <dgm:cxn modelId="{AEE6478A-26C1-413E-BE82-EB9C7D06840C}" type="presParOf" srcId="{2761BD6E-DCA3-4569-A31B-604A0ABD10EC}" destId="{D9F648C4-B036-4215-8D33-CEDCF27E8887}" srcOrd="4" destOrd="0" presId="urn:microsoft.com/office/officeart/2005/8/layout/hierarchy2"/>
    <dgm:cxn modelId="{629DA080-8244-4740-B289-31EFB8893783}" type="presParOf" srcId="{D9F648C4-B036-4215-8D33-CEDCF27E8887}" destId="{025FA1CB-4C46-4BBC-8ACA-12650D191C98}" srcOrd="0" destOrd="0" presId="urn:microsoft.com/office/officeart/2005/8/layout/hierarchy2"/>
    <dgm:cxn modelId="{73BF1024-7E09-4F55-9AF1-CFAA477FD901}" type="presParOf" srcId="{2761BD6E-DCA3-4569-A31B-604A0ABD10EC}" destId="{DC182396-3603-4780-865C-D8AA1BC1AB07}" srcOrd="5" destOrd="0" presId="urn:microsoft.com/office/officeart/2005/8/layout/hierarchy2"/>
    <dgm:cxn modelId="{CFE12281-EDD0-47CB-9FEA-396153EF7C94}" type="presParOf" srcId="{DC182396-3603-4780-865C-D8AA1BC1AB07}" destId="{8725290E-F573-4FD3-B5BD-5A10B4A98BD2}" srcOrd="0" destOrd="0" presId="urn:microsoft.com/office/officeart/2005/8/layout/hierarchy2"/>
    <dgm:cxn modelId="{AACBE66E-AE6C-46AC-8AD4-232DF56AC4AD}" type="presParOf" srcId="{DC182396-3603-4780-865C-D8AA1BC1AB07}" destId="{5432ACBF-F6CF-401E-8EC2-BF80FCAF38B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2E5B4C-BCD9-4DB6-86A1-01B0ADE4B0B6}">
      <dsp:nvSpPr>
        <dsp:cNvPr id="0" name=""/>
        <dsp:cNvSpPr/>
      </dsp:nvSpPr>
      <dsp:spPr>
        <a:xfrm>
          <a:off x="1736200" y="2846109"/>
          <a:ext cx="177641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Prueba de Medias</a:t>
          </a:r>
        </a:p>
      </dsp:txBody>
      <dsp:txXfrm>
        <a:off x="1754318" y="2864227"/>
        <a:ext cx="1740180" cy="582362"/>
      </dsp:txXfrm>
    </dsp:sp>
    <dsp:sp modelId="{2DAE2085-6897-4273-BCE6-291C92D6F9D7}">
      <dsp:nvSpPr>
        <dsp:cNvPr id="0" name=""/>
        <dsp:cNvSpPr/>
      </dsp:nvSpPr>
      <dsp:spPr>
        <a:xfrm rot="17350772">
          <a:off x="3006883" y="2434098"/>
          <a:ext cx="1506346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06346" y="9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3722397" y="2406382"/>
        <a:ext cx="75317" cy="75317"/>
      </dsp:txXfrm>
    </dsp:sp>
    <dsp:sp modelId="{4F2A58C9-BAE2-4D3F-9037-28091577F3C8}">
      <dsp:nvSpPr>
        <dsp:cNvPr id="0" name=""/>
        <dsp:cNvSpPr/>
      </dsp:nvSpPr>
      <dsp:spPr>
        <a:xfrm>
          <a:off x="4007495" y="1423374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Comparaciones No planeadas</a:t>
          </a:r>
        </a:p>
      </dsp:txBody>
      <dsp:txXfrm>
        <a:off x="4025613" y="1441492"/>
        <a:ext cx="1200960" cy="582362"/>
      </dsp:txXfrm>
    </dsp:sp>
    <dsp:sp modelId="{58999A96-6EAD-4823-847E-0F659BEC927B}">
      <dsp:nvSpPr>
        <dsp:cNvPr id="0" name=""/>
        <dsp:cNvSpPr/>
      </dsp:nvSpPr>
      <dsp:spPr>
        <a:xfrm rot="17350740">
          <a:off x="4738938" y="1011342"/>
          <a:ext cx="1506385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06385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54472" y="983625"/>
        <a:ext cx="75319" cy="75319"/>
      </dsp:txXfrm>
    </dsp:sp>
    <dsp:sp modelId="{D16CC57B-6D85-4A8D-8AC0-C9F9FBB37B1D}">
      <dsp:nvSpPr>
        <dsp:cNvPr id="0" name=""/>
        <dsp:cNvSpPr/>
      </dsp:nvSpPr>
      <dsp:spPr>
        <a:xfrm>
          <a:off x="5739571" y="681"/>
          <a:ext cx="1237196" cy="6184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b="1" kern="1200" dirty="0">
              <a:solidFill>
                <a:schemeClr val="tx1"/>
              </a:solidFill>
            </a:rPr>
            <a:t>Diferencia mínima significativa </a:t>
          </a:r>
          <a:endParaRPr lang="es-ES" sz="1300" kern="1200" dirty="0">
            <a:solidFill>
              <a:schemeClr val="tx1"/>
            </a:solidFill>
          </a:endParaRPr>
        </a:p>
      </dsp:txBody>
      <dsp:txXfrm>
        <a:off x="5757684" y="18794"/>
        <a:ext cx="1200970" cy="582205"/>
      </dsp:txXfrm>
    </dsp:sp>
    <dsp:sp modelId="{CB420037-4926-44EF-B728-EB6FD16A4963}">
      <dsp:nvSpPr>
        <dsp:cNvPr id="0" name=""/>
        <dsp:cNvSpPr/>
      </dsp:nvSpPr>
      <dsp:spPr>
        <a:xfrm rot="18289280">
          <a:off x="5058802" y="1366995"/>
          <a:ext cx="8666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866658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70465" y="1355271"/>
        <a:ext cx="43332" cy="43332"/>
      </dsp:txXfrm>
    </dsp:sp>
    <dsp:sp modelId="{81D4B12E-3B52-45FC-89E0-649844637019}">
      <dsp:nvSpPr>
        <dsp:cNvPr id="0" name=""/>
        <dsp:cNvSpPr/>
      </dsp:nvSpPr>
      <dsp:spPr>
        <a:xfrm>
          <a:off x="5739571" y="711902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 err="1">
              <a:solidFill>
                <a:schemeClr val="tx1"/>
              </a:solidFill>
              <a:latin typeface="Times New Roman" pitchFamily="18" charset="0"/>
            </a:rPr>
            <a:t>Scheffe</a:t>
          </a:r>
          <a:endParaRPr lang="es-ES" sz="1300" kern="1200" dirty="0">
            <a:solidFill>
              <a:schemeClr val="tx1"/>
            </a:solidFill>
          </a:endParaRPr>
        </a:p>
      </dsp:txBody>
      <dsp:txXfrm>
        <a:off x="5757689" y="730020"/>
        <a:ext cx="1200960" cy="582362"/>
      </dsp:txXfrm>
    </dsp:sp>
    <dsp:sp modelId="{53BD09DA-682E-4BE8-B57F-E3C671A367C0}">
      <dsp:nvSpPr>
        <dsp:cNvPr id="0" name=""/>
        <dsp:cNvSpPr/>
      </dsp:nvSpPr>
      <dsp:spPr>
        <a:xfrm rot="21599420">
          <a:off x="5244692" y="1722689"/>
          <a:ext cx="49487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494878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79759" y="1720259"/>
        <a:ext cx="24743" cy="24743"/>
      </dsp:txXfrm>
    </dsp:sp>
    <dsp:sp modelId="{797B9965-C069-48EA-AAE4-26C23931E9B1}">
      <dsp:nvSpPr>
        <dsp:cNvPr id="0" name=""/>
        <dsp:cNvSpPr/>
      </dsp:nvSpPr>
      <dsp:spPr>
        <a:xfrm>
          <a:off x="5739571" y="1423290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 err="1">
              <a:solidFill>
                <a:schemeClr val="tx1"/>
              </a:solidFill>
            </a:rPr>
            <a:t>Tukey</a:t>
          </a:r>
          <a:r>
            <a:rPr lang="es-ES" sz="1300" kern="1200" dirty="0">
              <a:solidFill>
                <a:schemeClr val="tx1"/>
              </a:solidFill>
            </a:rPr>
            <a:t>–</a:t>
          </a:r>
          <a:r>
            <a:rPr lang="es-ES" sz="1300" kern="1200" dirty="0" err="1">
              <a:solidFill>
                <a:schemeClr val="tx1"/>
              </a:solidFill>
            </a:rPr>
            <a:t>Kramer</a:t>
          </a:r>
          <a:r>
            <a:rPr lang="es-ES" sz="1300" kern="1200" dirty="0">
              <a:solidFill>
                <a:schemeClr val="tx1"/>
              </a:solidFill>
            </a:rPr>
            <a:t> </a:t>
          </a:r>
          <a:r>
            <a:rPr lang="es-ES" sz="1300" kern="1200" dirty="0" err="1">
              <a:solidFill>
                <a:schemeClr val="tx1"/>
              </a:solidFill>
            </a:rPr>
            <a:t>Method</a:t>
          </a:r>
          <a:endParaRPr lang="es-ES" sz="1300" kern="1200" dirty="0">
            <a:solidFill>
              <a:schemeClr val="tx1"/>
            </a:solidFill>
          </a:endParaRPr>
        </a:p>
      </dsp:txBody>
      <dsp:txXfrm>
        <a:off x="5757689" y="1441408"/>
        <a:ext cx="1200960" cy="582362"/>
      </dsp:txXfrm>
    </dsp:sp>
    <dsp:sp modelId="{C69F97DB-048E-4234-AF6A-5EFA93EA8275}">
      <dsp:nvSpPr>
        <dsp:cNvPr id="0" name=""/>
        <dsp:cNvSpPr/>
      </dsp:nvSpPr>
      <dsp:spPr>
        <a:xfrm rot="3310341">
          <a:off x="5058871" y="2078383"/>
          <a:ext cx="86652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866521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70468" y="2066663"/>
        <a:ext cx="43326" cy="43326"/>
      </dsp:txXfrm>
    </dsp:sp>
    <dsp:sp modelId="{E6066254-30BB-4154-86ED-B40AEE70238F}">
      <dsp:nvSpPr>
        <dsp:cNvPr id="0" name=""/>
        <dsp:cNvSpPr/>
      </dsp:nvSpPr>
      <dsp:spPr>
        <a:xfrm>
          <a:off x="5739571" y="2134679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Duncan</a:t>
          </a:r>
        </a:p>
      </dsp:txBody>
      <dsp:txXfrm>
        <a:off x="5757689" y="2152797"/>
        <a:ext cx="1200960" cy="582362"/>
      </dsp:txXfrm>
    </dsp:sp>
    <dsp:sp modelId="{BF2F4D4A-3D3A-4BE5-9A62-B15FA963FA39}">
      <dsp:nvSpPr>
        <dsp:cNvPr id="0" name=""/>
        <dsp:cNvSpPr/>
      </dsp:nvSpPr>
      <dsp:spPr>
        <a:xfrm rot="4067248">
          <a:off x="4761042" y="2442648"/>
          <a:ext cx="1555252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55252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99787" y="2413709"/>
        <a:ext cx="77762" cy="77762"/>
      </dsp:txXfrm>
    </dsp:sp>
    <dsp:sp modelId="{F5C8482A-11E1-4C98-8822-A41E712B0EB2}">
      <dsp:nvSpPr>
        <dsp:cNvPr id="0" name=""/>
        <dsp:cNvSpPr/>
      </dsp:nvSpPr>
      <dsp:spPr>
        <a:xfrm>
          <a:off x="5832645" y="2863208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SNK</a:t>
          </a:r>
        </a:p>
      </dsp:txBody>
      <dsp:txXfrm>
        <a:off x="5850763" y="2881326"/>
        <a:ext cx="1200960" cy="582362"/>
      </dsp:txXfrm>
    </dsp:sp>
    <dsp:sp modelId="{967BEE05-A9EF-4295-BE98-A3A1EC45E777}">
      <dsp:nvSpPr>
        <dsp:cNvPr id="0" name=""/>
        <dsp:cNvSpPr/>
      </dsp:nvSpPr>
      <dsp:spPr>
        <a:xfrm rot="4249228">
          <a:off x="3006883" y="3856833"/>
          <a:ext cx="1506346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06346" y="9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3722397" y="3829117"/>
        <a:ext cx="75317" cy="75317"/>
      </dsp:txXfrm>
    </dsp:sp>
    <dsp:sp modelId="{36BB06AF-4EA3-4595-A3D2-1A7B2BB912F0}">
      <dsp:nvSpPr>
        <dsp:cNvPr id="0" name=""/>
        <dsp:cNvSpPr/>
      </dsp:nvSpPr>
      <dsp:spPr>
        <a:xfrm>
          <a:off x="4007495" y="4268843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Comparaciones planeadas</a:t>
          </a:r>
        </a:p>
      </dsp:txBody>
      <dsp:txXfrm>
        <a:off x="4025613" y="4286961"/>
        <a:ext cx="1200960" cy="582362"/>
      </dsp:txXfrm>
    </dsp:sp>
    <dsp:sp modelId="{052D7A59-8FF0-4C98-8903-2CAAA255BB7F}">
      <dsp:nvSpPr>
        <dsp:cNvPr id="0" name=""/>
        <dsp:cNvSpPr/>
      </dsp:nvSpPr>
      <dsp:spPr>
        <a:xfrm rot="18289469">
          <a:off x="5058836" y="4212506"/>
          <a:ext cx="86658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866589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70466" y="4200784"/>
        <a:ext cx="43329" cy="43329"/>
      </dsp:txXfrm>
    </dsp:sp>
    <dsp:sp modelId="{9D15419B-71C5-4246-8F07-70D8DA8F27F0}">
      <dsp:nvSpPr>
        <dsp:cNvPr id="0" name=""/>
        <dsp:cNvSpPr/>
      </dsp:nvSpPr>
      <dsp:spPr>
        <a:xfrm>
          <a:off x="5739571" y="3557455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Contrastes</a:t>
          </a:r>
        </a:p>
      </dsp:txBody>
      <dsp:txXfrm>
        <a:off x="5757689" y="3575573"/>
        <a:ext cx="1200960" cy="582362"/>
      </dsp:txXfrm>
    </dsp:sp>
    <dsp:sp modelId="{5677CDC9-5270-47E6-B694-A4EE5C4CCF44}">
      <dsp:nvSpPr>
        <dsp:cNvPr id="0" name=""/>
        <dsp:cNvSpPr/>
      </dsp:nvSpPr>
      <dsp:spPr>
        <a:xfrm>
          <a:off x="5244692" y="4568200"/>
          <a:ext cx="49487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494878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79759" y="4565771"/>
        <a:ext cx="24743" cy="24743"/>
      </dsp:txXfrm>
    </dsp:sp>
    <dsp:sp modelId="{1C0E2F78-0864-4362-B769-CC359662B02F}">
      <dsp:nvSpPr>
        <dsp:cNvPr id="0" name=""/>
        <dsp:cNvSpPr/>
      </dsp:nvSpPr>
      <dsp:spPr>
        <a:xfrm>
          <a:off x="5739571" y="4268843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 err="1">
              <a:solidFill>
                <a:schemeClr val="tx1"/>
              </a:solidFill>
            </a:rPr>
            <a:t>Bonferroni</a:t>
          </a:r>
          <a:endParaRPr lang="es-ES" sz="1300" kern="1200" dirty="0">
            <a:solidFill>
              <a:schemeClr val="tx1"/>
            </a:solidFill>
          </a:endParaRPr>
        </a:p>
      </dsp:txBody>
      <dsp:txXfrm>
        <a:off x="5757689" y="4286961"/>
        <a:ext cx="1200960" cy="582362"/>
      </dsp:txXfrm>
    </dsp:sp>
    <dsp:sp modelId="{D9F648C4-B036-4215-8D33-CEDCF27E8887}">
      <dsp:nvSpPr>
        <dsp:cNvPr id="0" name=""/>
        <dsp:cNvSpPr/>
      </dsp:nvSpPr>
      <dsp:spPr>
        <a:xfrm rot="3310531">
          <a:off x="5058836" y="4923894"/>
          <a:ext cx="86658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866589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>
            <a:solidFill>
              <a:schemeClr val="tx1"/>
            </a:solidFill>
          </a:endParaRPr>
        </a:p>
      </dsp:txBody>
      <dsp:txXfrm>
        <a:off x="5470466" y="4912172"/>
        <a:ext cx="43329" cy="43329"/>
      </dsp:txXfrm>
    </dsp:sp>
    <dsp:sp modelId="{8725290E-F573-4FD3-B5BD-5A10B4A98BD2}">
      <dsp:nvSpPr>
        <dsp:cNvPr id="0" name=""/>
        <dsp:cNvSpPr/>
      </dsp:nvSpPr>
      <dsp:spPr>
        <a:xfrm>
          <a:off x="5739571" y="4980231"/>
          <a:ext cx="1237196" cy="6185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chemeClr val="tx1"/>
              </a:solidFill>
            </a:rPr>
            <a:t>Contrastes ortogonales</a:t>
          </a:r>
        </a:p>
      </dsp:txBody>
      <dsp:txXfrm>
        <a:off x="5757689" y="4998349"/>
        <a:ext cx="1200960" cy="582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PE" sz="2400"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 sz="2400">
                <a:latin typeface="Times New Roman" pitchFamily="18" charset="0"/>
              </a:endParaRPr>
            </a:p>
          </p:txBody>
        </p:sp>
        <p:grpSp>
          <p:nvGrpSpPr>
            <p:cNvPr id="512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12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2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2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3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3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3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3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3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  <p:sp>
            <p:nvSpPr>
              <p:cNvPr id="513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PE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E92C2BF-9F6A-4677-A38F-3B526505468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52416F-FC10-4F83-BB9F-6FA9726E2137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EFC898-98D3-44E1-BA54-76F82FE48C9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EC3410-393E-47C8-80FF-E7651CCB796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15E521-615F-4ACB-97BD-95F74E71E66C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749E54-964B-45A4-A8EC-D867E7367D70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610D63-9990-45A7-8E72-786203830989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D99F64-EEDC-432A-BF21-54F86B73475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A4466-6735-4406-9616-4C28717BAF9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EF0D54-2F8E-4188-935E-A432F00FC9F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DC03E1-6271-4062-8CCD-1BA249B2791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DDDDDD"/>
            </a:gs>
            <a:gs pos="100000">
              <a:srgbClr val="E3E3F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D540FF56-3345-4FBE-956F-255132CCB8AB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PE" sz="2400">
                <a:latin typeface="Times New Roman" pitchFamily="18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 sz="2400">
                <a:latin typeface="Times New Roman" pitchFamily="18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 sz="2400"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>
                <a:solidFill>
                  <a:schemeClr val="accent2"/>
                </a:solidFill>
              </a:endParaRPr>
            </a:p>
          </p:txBody>
        </p:sp>
      </p:grpSp>
      <p:sp>
        <p:nvSpPr>
          <p:cNvPr id="411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0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/>
              <a:t>Diseño de Experimentos</a:t>
            </a:r>
            <a:endParaRPr lang="es-E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/>
              <a:t>Gustavo Ramírez Valverde</a:t>
            </a:r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270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3568" y="1129605"/>
                <a:ext cx="8010128" cy="5611763"/>
              </a:xfrm>
              <a:solidFill>
                <a:schemeClr val="bg1"/>
              </a:solidFill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s-ES_tradnl" sz="3600" b="1" dirty="0">
                    <a:solidFill>
                      <a:srgbClr val="FF0000"/>
                    </a:solidFill>
                    <a:latin typeface="Symbol" pitchFamily="18" charset="2"/>
                  </a:rPr>
                  <a:t>     </a:t>
                </a:r>
                <a:r>
                  <a:rPr lang="es-ES_tradnl" sz="3600" b="1" dirty="0">
                    <a:solidFill>
                      <a:srgbClr val="FF0000"/>
                    </a:solidFill>
                    <a:cs typeface="Arial" pitchFamily="34" charset="0"/>
                  </a:rPr>
                  <a:t>Alternativamente</a:t>
                </a:r>
              </a:p>
              <a:p>
                <a:pPr eaLnBrk="1" hangingPunct="1">
                  <a:defRPr/>
                </a:pPr>
                <a:endParaRPr lang="es-ES_tradnl" sz="3600" b="1" dirty="0">
                  <a:solidFill>
                    <a:srgbClr val="FF0000"/>
                  </a:solidFill>
                  <a:cs typeface="Arial" pitchFamily="34" charset="0"/>
                </a:endParaRPr>
              </a:p>
              <a:p>
                <a:pPr eaLnBrk="1" hangingPunct="1">
                  <a:defRPr/>
                </a:pPr>
                <a:endParaRPr lang="es-ES_tradnl" sz="3600" b="1" dirty="0">
                  <a:solidFill>
                    <a:srgbClr val="FF0000"/>
                  </a:solidFill>
                  <a:cs typeface="Arial" pitchFamily="34" charset="0"/>
                </a:endParaRPr>
              </a:p>
              <a:p>
                <a:pPr eaLnBrk="1" hangingPunct="1">
                  <a:defRPr/>
                </a:pPr>
                <a:endParaRPr lang="es-ES_tradnl" sz="2400" b="1" dirty="0">
                  <a:cs typeface="Arial" pitchFamily="34" charset="0"/>
                </a:endParaRPr>
              </a:p>
              <a:p>
                <a:pPr eaLnBrk="1" hangingPunct="1">
                  <a:defRPr/>
                </a:pPr>
                <a:r>
                  <a:rPr lang="es-ES_tradnl" sz="2400" b="1" dirty="0">
                    <a:cs typeface="Arial" pitchFamily="34" charset="0"/>
                  </a:rPr>
                  <a:t>Cada contraste tiene un grado de libertad</a:t>
                </a:r>
              </a:p>
              <a:p>
                <a:pPr eaLnBrk="1" hangingPunct="1">
                  <a:defRPr/>
                </a:pPr>
                <a:endParaRPr lang="es-ES_tradnl" sz="2400" b="1" dirty="0">
                  <a:cs typeface="Arial" pitchFamily="34" charset="0"/>
                </a:endParaRPr>
              </a:p>
              <a:p>
                <a:pPr eaLnBrk="1" hangingPunct="1">
                  <a:defRPr/>
                </a:pPr>
                <a:endParaRPr lang="es-ES_tradnl" sz="2400" b="1" dirty="0">
                  <a:cs typeface="Arial" pitchFamily="34" charset="0"/>
                </a:endParaRPr>
              </a:p>
              <a:p>
                <a:pPr eaLnBrk="1" hangingPunct="1">
                  <a:defRPr/>
                </a:pPr>
                <a:endParaRPr lang="es-ES_tradnl" sz="2400" b="1" dirty="0">
                  <a:cs typeface="Arial" pitchFamily="34" charset="0"/>
                </a:endParaRPr>
              </a:p>
              <a:p>
                <a:pPr eaLnBrk="1" hangingPunct="1">
                  <a:defRPr/>
                </a:pPr>
                <a:r>
                  <a:rPr lang="es-ES_tradnl" sz="2400" b="1" dirty="0">
                    <a:cs typeface="Arial" pitchFamily="34" charset="0"/>
                  </a:rPr>
                  <a:t>Rechazo Ho con nivel de significancia </a:t>
                </a:r>
                <a:r>
                  <a:rPr lang="el-GR" sz="2400" b="1" dirty="0">
                    <a:cs typeface="Arial" pitchFamily="34" charset="0"/>
                  </a:rPr>
                  <a:t>α</a:t>
                </a:r>
                <a:r>
                  <a:rPr lang="es-MX" sz="2400" b="1" dirty="0">
                    <a:cs typeface="Arial" pitchFamily="34" charset="0"/>
                  </a:rPr>
                  <a:t> si</a:t>
                </a:r>
              </a:p>
              <a:p>
                <a:pPr eaLnBrk="1" hangingPunct="1">
                  <a:defRPr/>
                </a:pPr>
                <a:r>
                  <a:rPr lang="es-MX" sz="3600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s-MX" sz="3600" i="1">
                        <a:latin typeface="Cambria Math" panose="02040503050406030204" pitchFamily="18" charset="0"/>
                      </a:rPr>
                      <m:t>&gt;</m:t>
                    </m:r>
                    <m:sSubSup>
                      <m:sSubSupPr>
                        <m:ctrlPr>
                          <a:rPr lang="es-MX" sz="3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𝑔𝑙</m:t>
                        </m:r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𝑒𝑟𝑟𝑜𝑟</m:t>
                        </m:r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MX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s-MX" sz="36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</m:oMath>
                </a14:m>
                <a:endParaRPr lang="es-ES_tradnl" sz="2400" b="1" dirty="0">
                  <a:cs typeface="Arial" pitchFamily="34" charset="0"/>
                </a:endParaRPr>
              </a:p>
              <a:p>
                <a:pPr eaLnBrk="1" hangingPunct="1">
                  <a:defRPr/>
                </a:pPr>
                <a:endParaRPr lang="es-ES_tradnl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270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3568" y="1129605"/>
                <a:ext cx="8010128" cy="5611763"/>
              </a:xfrm>
              <a:blipFill>
                <a:blip r:embed="rId2"/>
                <a:stretch>
                  <a:fillRect l="-1218" t="-16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7143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s-ES" b="1" dirty="0">
                <a:solidFill>
                  <a:schemeClr val="bg1"/>
                </a:solidFill>
              </a:rPr>
              <a:t>Prueba de contrastes</a:t>
            </a:r>
            <a:endParaRPr lang="es-E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1331640" y="3992512"/>
                <a:ext cx="2245999" cy="1020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𝑆𝐶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Ψ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Ψ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s-MX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s-MX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𝑐</m:t>
                                              </m:r>
                                            </m:e>
                                            <m:sub>
                                              <m: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992512"/>
                <a:ext cx="2245999" cy="1020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899592" y="1916832"/>
                <a:ext cx="457889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Ψ</m:t>
                      </m:r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…+</m:t>
                          </m:r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s-MX" sz="2800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916832"/>
                <a:ext cx="4578896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001216" y="2635751"/>
                <a:ext cx="4578896" cy="4424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l-G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Ψ</m:t>
                          </m:r>
                        </m:e>
                      </m:acc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</m:t>
                          </m:r>
                        </m:sub>
                      </m:sSub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</m:t>
                          </m:r>
                        </m:sub>
                      </m:sSub>
                      <m:r>
                        <a:rPr lang="es-MX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…+</m:t>
                          </m:r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</m:oMath>
                  </m:oMathPara>
                </a14:m>
                <a:endParaRPr lang="es-MX" sz="2800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216" y="2635751"/>
                <a:ext cx="4578896" cy="4424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3851920" y="3992512"/>
                <a:ext cx="4536504" cy="1020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𝐶𝑀</m:t>
                      </m:r>
                      <m:d>
                        <m:d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Ψ</m:t>
                          </m:r>
                        </m:e>
                      </m:d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s-MX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Ψ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s-MX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s-MX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𝑐</m:t>
                                              </m:r>
                                            </m:e>
                                            <m:sub>
                                              <m: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nary>
                        </m:den>
                      </m:f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sSub>
                        <m:sSub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𝐶𝑀</m:t>
                          </m:r>
                          <m:d>
                            <m:d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Ψ</m:t>
                              </m:r>
                            </m:e>
                          </m:d>
                        </m:num>
                        <m:den>
                          <m:r>
                            <a:rPr lang="es-MX" sz="2000" b="0" i="1" smtClean="0">
                              <a:latin typeface="Cambria Math" panose="02040503050406030204" pitchFamily="18" charset="0"/>
                            </a:rPr>
                            <m:t>𝐶𝑀𝐸</m:t>
                          </m:r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3992512"/>
                <a:ext cx="4536504" cy="10206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632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Comparaciones entre medias</a:t>
            </a:r>
            <a:endParaRPr lang="es-E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9763"/>
            <a:ext cx="8229600" cy="94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b="1" dirty="0"/>
              <a:t>Comparaciones planeadas.</a:t>
            </a:r>
          </a:p>
          <a:p>
            <a:pPr lvl="1">
              <a:lnSpc>
                <a:spcPct val="90000"/>
              </a:lnSpc>
            </a:pPr>
            <a:r>
              <a:rPr lang="es-ES" b="1" dirty="0"/>
              <a:t>Método de </a:t>
            </a:r>
            <a:r>
              <a:rPr lang="es-ES" b="1" dirty="0" err="1"/>
              <a:t>Bonferroni</a:t>
            </a:r>
            <a:endParaRPr lang="es-ES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s-ES" sz="2400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s-ES" sz="2400" dirty="0"/>
          </a:p>
          <a:p>
            <a:pPr>
              <a:lnSpc>
                <a:spcPct val="90000"/>
              </a:lnSpc>
            </a:pPr>
            <a:endParaRPr lang="es-ES" dirty="0"/>
          </a:p>
          <a:p>
            <a:pPr>
              <a:lnSpc>
                <a:spcPct val="90000"/>
              </a:lnSpc>
            </a:pPr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0" y="3304125"/>
                <a:ext cx="8892480" cy="3095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Entonces concluimos 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Ψ</m:t>
                    </m:r>
                    <m: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s-ES" sz="2400" dirty="0"/>
                  <a:t> 0 si: </a:t>
                </a:r>
              </a:p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E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s-ES" sz="24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Ψ</m:t>
                            </m:r>
                          </m:e>
                        </m:acc>
                      </m:e>
                    </m:d>
                    <m:r>
                      <a:rPr lang="es-MX" sz="2400" i="1" dirty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s-MX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𝑔𝑙</m:t>
                        </m:r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𝐸𝑟𝑟𝑜𝑟</m:t>
                        </m:r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type m:val="lin"/>
                            <m:ctrlPr>
                              <a:rPr lang="es-MX" sz="240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MX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s-MX" sz="24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MX" sz="2400" b="0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sub>
                    </m:sSub>
                    <m:rad>
                      <m:radPr>
                        <m:degHide m:val="on"/>
                        <m:ctrlPr>
                          <a:rPr lang="es-MX" sz="24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𝐶𝑀𝐸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es-MX" sz="24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s-MX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s-MX" sz="2400" i="1" dirty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s-MX" sz="24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f>
                              <m:fPr>
                                <m:ctrlPr>
                                  <a:rPr lang="es-MX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s-MX" sz="2400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MX" sz="2400" i="1" dirty="0"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e>
                                      <m:sub>
                                        <m:r>
                                          <a:rPr lang="es-MX" sz="2400" i="1" dirty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b>
                                  <m:sSubPr>
                                    <m:ctrlP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e>
                    </m:rad>
                  </m:oMath>
                </a14:m>
                <a:r>
                  <a:rPr lang="es-ES" sz="2400" dirty="0"/>
                  <a:t> </a:t>
                </a:r>
              </a:p>
              <a:p>
                <a:pPr lvl="1">
                  <a:lnSpc>
                    <a:spcPct val="90000"/>
                  </a:lnSpc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Donde p es igual al numero de contrastes a probar.</a:t>
                </a:r>
              </a:p>
              <a:p>
                <a:pPr lvl="1">
                  <a:lnSpc>
                    <a:spcPct val="90000"/>
                  </a:lnSpc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Nota: si los contrastes son todas las comparaciones por pares y se llama prueba de </a:t>
                </a:r>
                <a:r>
                  <a:rPr lang="es-ES" sz="2400" dirty="0" err="1"/>
                  <a:t>Bonferroni</a:t>
                </a:r>
                <a:r>
                  <a:rPr lang="es-ES" sz="2400" dirty="0"/>
                  <a:t> </a:t>
                </a:r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04125"/>
                <a:ext cx="8892480" cy="3095527"/>
              </a:xfrm>
              <a:prstGeom prst="rect">
                <a:avLst/>
              </a:prstGeom>
              <a:blipFill>
                <a:blip r:embed="rId2"/>
                <a:stretch>
                  <a:fillRect t="-2559" b="-374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30C8C-3ED6-4442-89B2-D37E9D463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MX" dirty="0"/>
            </a:br>
            <a:r>
              <a:rPr lang="es-MX" dirty="0"/>
              <a:t>Prueba de medias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D1CF02-877D-4B42-9522-4A318F365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1800" dirty="0" err="1"/>
              <a:t>library</a:t>
            </a:r>
            <a:r>
              <a:rPr lang="es-MX" sz="1800" dirty="0"/>
              <a:t> (</a:t>
            </a:r>
            <a:r>
              <a:rPr lang="es-MX" sz="1800" dirty="0" err="1"/>
              <a:t>agricolae</a:t>
            </a:r>
            <a:r>
              <a:rPr lang="es-MX" sz="1800" dirty="0"/>
              <a:t>)</a:t>
            </a:r>
          </a:p>
          <a:p>
            <a:r>
              <a:rPr lang="es-MX" sz="1800" dirty="0"/>
              <a:t>##Prueba DMS de Fisher</a:t>
            </a:r>
          </a:p>
          <a:p>
            <a:r>
              <a:rPr lang="es-MX" sz="1800" dirty="0"/>
              <a:t>DMS=</a:t>
            </a:r>
            <a:r>
              <a:rPr lang="es-MX" sz="1800" dirty="0" err="1"/>
              <a:t>LSD.test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alpha</a:t>
            </a:r>
            <a:r>
              <a:rPr lang="es-MX" sz="1800" dirty="0"/>
              <a:t>=0.01,group=T)</a:t>
            </a:r>
          </a:p>
          <a:p>
            <a:r>
              <a:rPr lang="es-MX" sz="1800" dirty="0"/>
              <a:t>DMS</a:t>
            </a:r>
          </a:p>
          <a:p>
            <a:r>
              <a:rPr lang="es-MX" sz="1800" dirty="0" err="1"/>
              <a:t>bar.err</a:t>
            </a:r>
            <a:r>
              <a:rPr lang="es-MX" sz="1800" dirty="0"/>
              <a:t>(</a:t>
            </a:r>
            <a:r>
              <a:rPr lang="es-MX" sz="1800" dirty="0" err="1"/>
              <a:t>DMS$means,horiz</a:t>
            </a:r>
            <a:r>
              <a:rPr lang="es-MX" sz="1800" dirty="0"/>
              <a:t>=</a:t>
            </a:r>
            <a:r>
              <a:rPr lang="es-MX" sz="1800" dirty="0" err="1"/>
              <a:t>F,ylim</a:t>
            </a:r>
            <a:r>
              <a:rPr lang="es-MX" sz="1800" dirty="0"/>
              <a:t>=c(0,25))</a:t>
            </a:r>
          </a:p>
          <a:p>
            <a:r>
              <a:rPr lang="es-MX" sz="1800" dirty="0" err="1"/>
              <a:t>bar.group</a:t>
            </a:r>
            <a:r>
              <a:rPr lang="es-MX" sz="1800" dirty="0"/>
              <a:t>(</a:t>
            </a:r>
            <a:r>
              <a:rPr lang="es-MX" sz="1800" dirty="0" err="1"/>
              <a:t>DMS$groups,horiz</a:t>
            </a:r>
            <a:r>
              <a:rPr lang="es-MX" sz="1800" dirty="0"/>
              <a:t>=</a:t>
            </a:r>
            <a:r>
              <a:rPr lang="es-MX" sz="1800" dirty="0" err="1"/>
              <a:t>T,xlim</a:t>
            </a:r>
            <a:r>
              <a:rPr lang="es-MX" sz="1800" dirty="0"/>
              <a:t>=c(0,25),</a:t>
            </a:r>
            <a:r>
              <a:rPr lang="es-MX" sz="1800" dirty="0" err="1"/>
              <a:t>border</a:t>
            </a:r>
            <a:r>
              <a:rPr lang="es-MX" sz="1800" dirty="0"/>
              <a:t>="</a:t>
            </a:r>
            <a:r>
              <a:rPr lang="es-MX" sz="1800" dirty="0" err="1"/>
              <a:t>brown</a:t>
            </a:r>
            <a:r>
              <a:rPr lang="es-MX" sz="1800" dirty="0"/>
              <a:t>",col="</a:t>
            </a:r>
            <a:r>
              <a:rPr lang="es-MX" sz="1800" dirty="0" err="1"/>
              <a:t>yellow</a:t>
            </a:r>
            <a:r>
              <a:rPr lang="es-MX" sz="1800" dirty="0"/>
              <a:t>")</a:t>
            </a:r>
          </a:p>
          <a:p>
            <a:endParaRPr lang="es-MX" sz="1800" dirty="0"/>
          </a:p>
          <a:p>
            <a:r>
              <a:rPr lang="es-MX" sz="1800" dirty="0"/>
              <a:t>##Prueba de Bonferroni</a:t>
            </a:r>
          </a:p>
          <a:p>
            <a:r>
              <a:rPr lang="es-MX" sz="1800" dirty="0"/>
              <a:t>Bonferroni=</a:t>
            </a:r>
            <a:r>
              <a:rPr lang="es-MX" sz="1800" dirty="0" err="1"/>
              <a:t>LSD.test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 </a:t>
            </a:r>
            <a:r>
              <a:rPr lang="es-MX" sz="1800" dirty="0" err="1"/>
              <a:t>p.adj</a:t>
            </a:r>
            <a:r>
              <a:rPr lang="es-MX" sz="1800" dirty="0"/>
              <a:t>="</a:t>
            </a:r>
            <a:r>
              <a:rPr lang="es-MX" sz="1800" dirty="0" err="1"/>
              <a:t>bonferroni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/>
              <a:t>Bonferroni</a:t>
            </a:r>
          </a:p>
          <a:p>
            <a:endParaRPr lang="es-MX" sz="1800" dirty="0"/>
          </a:p>
          <a:p>
            <a:r>
              <a:rPr lang="es-MX" sz="1800" dirty="0"/>
              <a:t>##Prueba de Duncan</a:t>
            </a:r>
          </a:p>
          <a:p>
            <a:r>
              <a:rPr lang="es-MX" sz="1800" dirty="0"/>
              <a:t>Duncan=</a:t>
            </a:r>
            <a:r>
              <a:rPr lang="es-MX" sz="1800" dirty="0" err="1"/>
              <a:t>duncan.test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/>
              <a:t>Duncan</a:t>
            </a:r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291088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30C8C-3ED6-4442-89B2-D37E9D463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560"/>
          </a:xfrm>
        </p:spPr>
        <p:txBody>
          <a:bodyPr/>
          <a:lstStyle/>
          <a:p>
            <a:br>
              <a:rPr lang="es-MX" dirty="0"/>
            </a:br>
            <a:r>
              <a:rPr lang="es-MX" dirty="0"/>
              <a:t>Prueba de medias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D1CF02-877D-4B42-9522-4A318F365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310608"/>
          </a:xfrm>
        </p:spPr>
        <p:txBody>
          <a:bodyPr/>
          <a:lstStyle/>
          <a:p>
            <a:r>
              <a:rPr lang="es-MX" sz="1800" dirty="0"/>
              <a:t>##Prueba de SNK</a:t>
            </a:r>
          </a:p>
          <a:p>
            <a:r>
              <a:rPr lang="es-MX" sz="1800" dirty="0"/>
              <a:t>SNK=</a:t>
            </a:r>
            <a:r>
              <a:rPr lang="es-MX" sz="1800" dirty="0" err="1"/>
              <a:t>SNK.test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/>
              <a:t>SNK</a:t>
            </a:r>
          </a:p>
          <a:p>
            <a:endParaRPr lang="es-MX" sz="800" dirty="0"/>
          </a:p>
          <a:p>
            <a:r>
              <a:rPr lang="es-MX" sz="1800" dirty="0"/>
              <a:t>##Prueba  Ryan, </a:t>
            </a:r>
            <a:r>
              <a:rPr lang="es-MX" sz="1800" dirty="0" err="1"/>
              <a:t>Einot</a:t>
            </a:r>
            <a:r>
              <a:rPr lang="es-MX" sz="1800" dirty="0"/>
              <a:t>, Gabriel y Welsch</a:t>
            </a:r>
          </a:p>
          <a:p>
            <a:r>
              <a:rPr lang="es-MX" sz="1800" dirty="0"/>
              <a:t>REGW=</a:t>
            </a:r>
            <a:r>
              <a:rPr lang="es-MX" sz="1800" dirty="0" err="1"/>
              <a:t>REGW.test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/>
              <a:t>REGW</a:t>
            </a:r>
          </a:p>
          <a:p>
            <a:endParaRPr lang="es-MX" sz="800" dirty="0"/>
          </a:p>
          <a:p>
            <a:r>
              <a:rPr lang="es-MX" sz="1800" dirty="0"/>
              <a:t>##Prueba de Tukey</a:t>
            </a:r>
          </a:p>
          <a:p>
            <a:r>
              <a:rPr lang="es-MX" sz="1800" dirty="0"/>
              <a:t>Tukey=</a:t>
            </a:r>
            <a:r>
              <a:rPr lang="es-MX" sz="1800" dirty="0" err="1"/>
              <a:t>HSD.test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/>
              <a:t>Tukey</a:t>
            </a:r>
          </a:p>
          <a:p>
            <a:endParaRPr lang="es-MX" sz="800" dirty="0"/>
          </a:p>
          <a:p>
            <a:r>
              <a:rPr lang="es-MX" sz="1800" dirty="0"/>
              <a:t>## Prueba Waller-Duncan</a:t>
            </a:r>
          </a:p>
          <a:p>
            <a:r>
              <a:rPr lang="es-MX" sz="1800" dirty="0"/>
              <a:t>Waller=</a:t>
            </a:r>
            <a:r>
              <a:rPr lang="es-MX" sz="1800" dirty="0" err="1"/>
              <a:t>waller.test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/>
              <a:t>Waller</a:t>
            </a:r>
          </a:p>
          <a:p>
            <a:endParaRPr lang="es-MX" sz="800" dirty="0"/>
          </a:p>
          <a:p>
            <a:r>
              <a:rPr lang="es-MX" sz="1800" dirty="0"/>
              <a:t>## Prueba de </a:t>
            </a:r>
            <a:r>
              <a:rPr lang="es-MX" sz="1800" dirty="0" err="1"/>
              <a:t>Scheffe</a:t>
            </a:r>
            <a:endParaRPr lang="es-MX" sz="1800" dirty="0"/>
          </a:p>
          <a:p>
            <a:r>
              <a:rPr lang="es-MX" sz="1800" dirty="0" err="1"/>
              <a:t>Scheffe</a:t>
            </a:r>
            <a:r>
              <a:rPr lang="es-MX" sz="1800" dirty="0"/>
              <a:t>=</a:t>
            </a:r>
            <a:r>
              <a:rPr lang="es-MX" sz="1800" dirty="0" err="1"/>
              <a:t>scheffe.test</a:t>
            </a:r>
            <a:r>
              <a:rPr lang="es-MX" sz="1800" dirty="0"/>
              <a:t>(modelo,"</a:t>
            </a:r>
            <a:r>
              <a:rPr lang="es-MX" sz="1800" dirty="0" err="1"/>
              <a:t>algodon</a:t>
            </a:r>
            <a:r>
              <a:rPr lang="es-MX" sz="1800" dirty="0"/>
              <a:t>",</a:t>
            </a:r>
            <a:r>
              <a:rPr lang="es-MX" sz="1800" dirty="0" err="1"/>
              <a:t>group</a:t>
            </a:r>
            <a:r>
              <a:rPr lang="es-MX" sz="1800" dirty="0"/>
              <a:t>=T)</a:t>
            </a:r>
          </a:p>
          <a:p>
            <a:r>
              <a:rPr lang="es-MX" sz="1800" dirty="0" err="1"/>
              <a:t>Scheffe</a:t>
            </a: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2733009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29605"/>
            <a:ext cx="8010128" cy="787227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sz="3600" b="1" dirty="0">
                <a:solidFill>
                  <a:srgbClr val="FF0000"/>
                </a:solidFill>
                <a:latin typeface="Symbol" pitchFamily="18" charset="2"/>
              </a:rPr>
              <a:t>     </a:t>
            </a:r>
            <a:r>
              <a:rPr lang="es-ES_tradnl" sz="3600" b="1" dirty="0">
                <a:solidFill>
                  <a:srgbClr val="FF0000"/>
                </a:solidFill>
                <a:cs typeface="Arial" pitchFamily="34" charset="0"/>
              </a:rPr>
              <a:t>son ortogonales si </a:t>
            </a:r>
            <a:r>
              <a:rPr lang="es-ES_tradnl" sz="3600" b="1" dirty="0">
                <a:solidFill>
                  <a:srgbClr val="FF0000"/>
                </a:solidFill>
                <a:latin typeface="Symbol" pitchFamily="18" charset="2"/>
              </a:rPr>
              <a:t>å</a:t>
            </a:r>
            <a:r>
              <a:rPr lang="es-ES_tradnl" sz="3600" b="1" dirty="0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s-ES_tradnl" sz="3600" b="1" baseline="-25000" dirty="0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s-ES_tradnl" sz="3600" b="1" dirty="0">
                <a:solidFill>
                  <a:srgbClr val="FF0000"/>
                </a:solidFill>
                <a:cs typeface="Arial" pitchFamily="34" charset="0"/>
              </a:rPr>
              <a:t>d</a:t>
            </a:r>
            <a:r>
              <a:rPr lang="es-ES_tradnl" sz="3600" b="1" baseline="-25000" dirty="0">
                <a:solidFill>
                  <a:srgbClr val="FF0000"/>
                </a:solidFill>
                <a:cs typeface="Arial" pitchFamily="34" charset="0"/>
              </a:rPr>
              <a:t>j</a:t>
            </a:r>
            <a:r>
              <a:rPr lang="es-ES_tradnl" sz="3600" b="1" dirty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s-ES_tradnl" sz="3600" b="1" dirty="0">
                <a:solidFill>
                  <a:srgbClr val="FF0000"/>
                </a:solidFill>
                <a:latin typeface="Times New Roman" pitchFamily="18" charset="0"/>
              </a:rPr>
              <a:t>= 0</a:t>
            </a:r>
            <a:endParaRPr lang="es-ES_tradnl" sz="3600" b="1" dirty="0">
              <a:solidFill>
                <a:srgbClr val="FF0000"/>
              </a:solidFill>
            </a:endParaRPr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7143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s-ES_tradnl" b="1" dirty="0">
                <a:solidFill>
                  <a:schemeClr val="bg1"/>
                </a:solidFill>
              </a:rPr>
              <a:t>Contrastes ortogonales</a:t>
            </a:r>
            <a:endParaRPr lang="es-ES_tradnl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6286441" y="2060848"/>
                <a:ext cx="2320507" cy="1042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𝑆𝐶</m:t>
                      </m:r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l-GR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000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s-MX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MX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s-MX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l-GR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Ψ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s-MX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ctrl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s-MX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s-MX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s-MX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𝑐</m:t>
                                              </m:r>
                                            </m:e>
                                            <m:sub>
                                              <m:r>
                                                <a:rPr lang="es-MX" sz="20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s-MX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s-MX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441" y="2060848"/>
                <a:ext cx="2320507" cy="104252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611560" y="2134017"/>
                <a:ext cx="457889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Ψ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MX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…+</m:t>
                          </m:r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s-MX" sz="2800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134017"/>
                <a:ext cx="4578896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713184" y="2708920"/>
                <a:ext cx="4578896" cy="4424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l-GR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Ψ</m:t>
                              </m:r>
                            </m:e>
                          </m:acc>
                        </m:e>
                        <m:sub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</m:t>
                          </m:r>
                        </m:sub>
                      </m:sSub>
                      <m:r>
                        <a:rPr lang="es-MX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</m:t>
                          </m:r>
                        </m:sub>
                      </m:sSub>
                      <m:r>
                        <a:rPr lang="es-MX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…+</m:t>
                          </m:r>
                          <m: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sSub>
                        <m:sSubPr>
                          <m:ctrlPr>
                            <a:rPr lang="es-MX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s-MX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</m:oMath>
                  </m:oMathPara>
                </a14:m>
                <a:endParaRPr lang="es-MX" sz="2800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184" y="2708920"/>
                <a:ext cx="4578896" cy="4424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7129023"/>
                  </p:ext>
                </p:extLst>
              </p:nvPr>
            </p:nvGraphicFramePr>
            <p:xfrm>
              <a:off x="179512" y="3284984"/>
              <a:ext cx="8712968" cy="3235960"/>
            </p:xfrm>
            <a:graphic>
              <a:graphicData uri="http://schemas.openxmlformats.org/drawingml/2006/table">
                <a:tbl>
                  <a:tblPr firstRow="1" bandRow="1">
                    <a:tableStyleId>{7E9639D4-E3E2-4D34-9284-5A2195B3D0D7}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108709679"/>
                        </a:ext>
                      </a:extLst>
                    </a:gridCol>
                    <a:gridCol w="1512168">
                      <a:extLst>
                        <a:ext uri="{9D8B030D-6E8A-4147-A177-3AD203B41FA5}">
                          <a16:colId xmlns:a16="http://schemas.microsoft.com/office/drawing/2014/main" val="684087339"/>
                        </a:ext>
                      </a:extLst>
                    </a:gridCol>
                    <a:gridCol w="1728192">
                      <a:extLst>
                        <a:ext uri="{9D8B030D-6E8A-4147-A177-3AD203B41FA5}">
                          <a16:colId xmlns:a16="http://schemas.microsoft.com/office/drawing/2014/main" val="450377246"/>
                        </a:ext>
                      </a:extLst>
                    </a:gridCol>
                    <a:gridCol w="1512168">
                      <a:extLst>
                        <a:ext uri="{9D8B030D-6E8A-4147-A177-3AD203B41FA5}">
                          <a16:colId xmlns:a16="http://schemas.microsoft.com/office/drawing/2014/main" val="2140256522"/>
                        </a:ext>
                      </a:extLst>
                    </a:gridCol>
                    <a:gridCol w="2304256">
                      <a:extLst>
                        <a:ext uri="{9D8B030D-6E8A-4147-A177-3AD203B41FA5}">
                          <a16:colId xmlns:a16="http://schemas.microsoft.com/office/drawing/2014/main" val="230836489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/>
                            <a:t>Fuente de Variación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/>
                            <a:t>Grados de libertad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/>
                            <a:t>Suma de cuadrados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/>
                            <a:t>Cuadrados medios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s-MX" dirty="0"/>
                        </a:p>
                        <a:p>
                          <a:pPr algn="ctr"/>
                          <a:r>
                            <a:rPr lang="es-MX" dirty="0" err="1"/>
                            <a:t>Fc</a:t>
                          </a:r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168438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MX" sz="1400" dirty="0"/>
                            <a:t>TRATAMIENTOS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baseline="0" dirty="0"/>
                            <a:t> t</a:t>
                          </a:r>
                          <a:r>
                            <a:rPr lang="es-MX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/>
                            <a:t>SCTrat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err="1"/>
                            <a:t>CMTrat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s-MX" dirty="0" err="1"/>
                            <a:t>SCTrat</a:t>
                          </a:r>
                          <a:r>
                            <a:rPr lang="es-MX" dirty="0"/>
                            <a:t> / </a:t>
                          </a:r>
                          <a:r>
                            <a:rPr lang="es-MX" dirty="0" err="1"/>
                            <a:t>CMError</a:t>
                          </a:r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898270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1800" smtClean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s-MX" sz="180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s-MX" dirty="0"/>
                            <a:t>1</a:t>
                          </a:r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𝑆𝐶</m:t>
                                </m:r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l-G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180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s-MX"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/>
                            <a:t>SCTrat</a:t>
                          </a:r>
                          <a:r>
                            <a:rPr lang="es-MX" dirty="0"/>
                            <a:t> / </a:t>
                          </a:r>
                          <a:r>
                            <a:rPr lang="es-MX" dirty="0" err="1"/>
                            <a:t>CMError</a:t>
                          </a:r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58122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1800" smtClean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s-MX" sz="180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s-MX" dirty="0"/>
                            <a:t>1</a:t>
                          </a:r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𝑆𝐶</m:t>
                                </m:r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l-G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180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s-MX" sz="180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/>
                            <a:t>SCTrat</a:t>
                          </a:r>
                          <a:r>
                            <a:rPr lang="es-MX" dirty="0"/>
                            <a:t> / </a:t>
                          </a:r>
                          <a:r>
                            <a:rPr lang="es-MX" dirty="0" err="1"/>
                            <a:t>CMError</a:t>
                          </a:r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125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609110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1800" smtClean="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s-MX" sz="1800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s-MX" dirty="0"/>
                            <a:t>1</a:t>
                          </a:r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𝑆𝐶</m:t>
                                </m:r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l-G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1800">
                                        <a:latin typeface="Cambria Math" panose="02040503050406030204" pitchFamily="18" charset="0"/>
                                      </a:rPr>
                                      <m:t>Ψ</m:t>
                                    </m:r>
                                  </m:e>
                                  <m:sub>
                                    <m:r>
                                      <a:rPr lang="es-MX" sz="1800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s-MX" sz="180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/>
                            <a:t>SCTrat</a:t>
                          </a:r>
                          <a:r>
                            <a:rPr lang="es-MX" dirty="0"/>
                            <a:t> / </a:t>
                          </a:r>
                          <a:r>
                            <a:rPr lang="es-MX" dirty="0" err="1"/>
                            <a:t>CMError</a:t>
                          </a:r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115449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MX" dirty="0"/>
                            <a:t>Error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/>
                            <a:t> t(r-1)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s-MX" dirty="0" err="1"/>
                            <a:t>SCError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/>
                            <a:t>CMError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6180449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MX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s-MX" dirty="0" err="1"/>
                            <a:t>SCTotal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409882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a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47129023"/>
                  </p:ext>
                </p:extLst>
              </p:nvPr>
            </p:nvGraphicFramePr>
            <p:xfrm>
              <a:off x="179512" y="3284984"/>
              <a:ext cx="8712968" cy="3235960"/>
            </p:xfrm>
            <a:graphic>
              <a:graphicData uri="http://schemas.openxmlformats.org/drawingml/2006/table">
                <a:tbl>
                  <a:tblPr firstRow="1" bandRow="1">
                    <a:tableStyleId>{7E9639D4-E3E2-4D34-9284-5A2195B3D0D7}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108709679"/>
                        </a:ext>
                      </a:extLst>
                    </a:gridCol>
                    <a:gridCol w="1512168">
                      <a:extLst>
                        <a:ext uri="{9D8B030D-6E8A-4147-A177-3AD203B41FA5}">
                          <a16:colId xmlns:a16="http://schemas.microsoft.com/office/drawing/2014/main" val="684087339"/>
                        </a:ext>
                      </a:extLst>
                    </a:gridCol>
                    <a:gridCol w="1728192">
                      <a:extLst>
                        <a:ext uri="{9D8B030D-6E8A-4147-A177-3AD203B41FA5}">
                          <a16:colId xmlns:a16="http://schemas.microsoft.com/office/drawing/2014/main" val="450377246"/>
                        </a:ext>
                      </a:extLst>
                    </a:gridCol>
                    <a:gridCol w="1512168">
                      <a:extLst>
                        <a:ext uri="{9D8B030D-6E8A-4147-A177-3AD203B41FA5}">
                          <a16:colId xmlns:a16="http://schemas.microsoft.com/office/drawing/2014/main" val="2140256522"/>
                        </a:ext>
                      </a:extLst>
                    </a:gridCol>
                    <a:gridCol w="2304256">
                      <a:extLst>
                        <a:ext uri="{9D8B030D-6E8A-4147-A177-3AD203B41FA5}">
                          <a16:colId xmlns:a16="http://schemas.microsoft.com/office/drawing/2014/main" val="2308364898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Fuente de Variación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Grados de libertad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Suma de cuadrados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Cuadrados medios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s-MX" dirty="0" smtClean="0"/>
                        </a:p>
                        <a:p>
                          <a:pPr algn="ctr"/>
                          <a:r>
                            <a:rPr lang="es-MX" dirty="0" err="1" smtClean="0"/>
                            <a:t>Fc</a:t>
                          </a:r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168438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MX" sz="1400" dirty="0" smtClean="0"/>
                            <a:t>TRATAMIENTOS</a:t>
                          </a:r>
                          <a:endParaRPr lang="es-MX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baseline="0" dirty="0" smtClean="0"/>
                            <a:t> t</a:t>
                          </a:r>
                          <a:r>
                            <a:rPr lang="es-MX" dirty="0" smtClean="0"/>
                            <a:t>-1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 smtClean="0"/>
                            <a:t>SCTrat</a:t>
                          </a:r>
                          <a:endParaRPr lang="es-MX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err="1" smtClean="0"/>
                            <a:t>CMTrat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s-MX" dirty="0" err="1" smtClean="0"/>
                            <a:t>SCTrat</a:t>
                          </a:r>
                          <a:r>
                            <a:rPr lang="es-MX" dirty="0" smtClean="0"/>
                            <a:t> / </a:t>
                          </a:r>
                          <a:r>
                            <a:rPr lang="es-MX" dirty="0" err="1" smtClean="0"/>
                            <a:t>CMError</a:t>
                          </a:r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898270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blipFill>
                          <a:blip r:embed="rId5"/>
                          <a:stretch>
                            <a:fillRect l="-368" t="-280328" r="-426471" b="-5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s-MX" dirty="0" smtClean="0"/>
                            <a:t>1</a:t>
                          </a:r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blipFill>
                          <a:blip r:embed="rId5"/>
                          <a:stretch>
                            <a:fillRect l="-183451" t="-280328" r="-221127" b="-5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 smtClean="0"/>
                            <a:t>SCTrat</a:t>
                          </a:r>
                          <a:r>
                            <a:rPr lang="es-MX" dirty="0" smtClean="0"/>
                            <a:t> / </a:t>
                          </a:r>
                          <a:r>
                            <a:rPr lang="es-MX" dirty="0" err="1" smtClean="0"/>
                            <a:t>CMError</a:t>
                          </a:r>
                          <a:endParaRPr lang="es-MX" dirty="0" smtClean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58122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blipFill>
                          <a:blip r:embed="rId5"/>
                          <a:stretch>
                            <a:fillRect l="-368" t="-380328" r="-426471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s-MX" dirty="0" smtClean="0"/>
                            <a:t>1</a:t>
                          </a:r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blipFill>
                          <a:blip r:embed="rId5"/>
                          <a:stretch>
                            <a:fillRect l="-183451" t="-380328" r="-221127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 smtClean="0"/>
                            <a:t>SCTrat</a:t>
                          </a:r>
                          <a:r>
                            <a:rPr lang="es-MX" dirty="0" smtClean="0"/>
                            <a:t> / </a:t>
                          </a:r>
                          <a:r>
                            <a:rPr lang="es-MX" dirty="0" err="1" smtClean="0"/>
                            <a:t>CMError</a:t>
                          </a:r>
                          <a:endParaRPr lang="es-MX" dirty="0" smtClean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125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609110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blipFill>
                          <a:blip r:embed="rId5"/>
                          <a:stretch>
                            <a:fillRect l="-368" t="-580328" r="-426471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s-MX" dirty="0" smtClean="0"/>
                            <a:t>1</a:t>
                          </a:r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/>
                        </a:p>
                      </a:txBody>
                      <a:tcPr>
                        <a:blipFill>
                          <a:blip r:embed="rId5"/>
                          <a:stretch>
                            <a:fillRect l="-183451" t="-580328" r="-221127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 smtClean="0"/>
                            <a:t>SCTrat</a:t>
                          </a:r>
                          <a:r>
                            <a:rPr lang="es-MX" dirty="0" smtClean="0"/>
                            <a:t> / </a:t>
                          </a:r>
                          <a:r>
                            <a:rPr lang="es-MX" dirty="0" err="1" smtClean="0"/>
                            <a:t>CMError</a:t>
                          </a:r>
                          <a:endParaRPr lang="es-MX" dirty="0" smtClean="0"/>
                        </a:p>
                      </a:txBody>
                      <a:tcPr>
                        <a:solidFill>
                          <a:srgbClr val="CCE9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115449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MX" dirty="0" smtClean="0"/>
                            <a:t>Error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MX" dirty="0" smtClean="0"/>
                            <a:t> t(r-1)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s-MX" dirty="0" err="1" smtClean="0"/>
                            <a:t>SCError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s-MX" dirty="0" err="1" smtClean="0"/>
                            <a:t>CMError</a:t>
                          </a:r>
                          <a:endParaRPr lang="es-MX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6180449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MX" dirty="0" smtClean="0"/>
                            <a:t>Total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s-MX" dirty="0" err="1" smtClean="0"/>
                            <a:t>SCTotal</a:t>
                          </a:r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MX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409882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Comparaciones entre medias</a:t>
            </a:r>
            <a:endParaRPr lang="es-E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9763"/>
            <a:ext cx="8229600" cy="94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b="1" dirty="0"/>
              <a:t>Comparaciones planeadas.</a:t>
            </a:r>
          </a:p>
          <a:p>
            <a:pPr lvl="1">
              <a:lnSpc>
                <a:spcPct val="90000"/>
              </a:lnSpc>
            </a:pPr>
            <a:r>
              <a:rPr lang="es-ES" b="1" dirty="0"/>
              <a:t>Contrastes de </a:t>
            </a:r>
            <a:r>
              <a:rPr lang="es-ES" b="1" dirty="0" err="1"/>
              <a:t>Scheffe</a:t>
            </a:r>
            <a:endParaRPr lang="es-ES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s-ES" sz="2400" dirty="0"/>
          </a:p>
          <a:p>
            <a:pPr>
              <a:lnSpc>
                <a:spcPct val="90000"/>
              </a:lnSpc>
            </a:pPr>
            <a:endParaRPr lang="es-ES" dirty="0"/>
          </a:p>
          <a:p>
            <a:pPr>
              <a:lnSpc>
                <a:spcPct val="90000"/>
              </a:lnSpc>
            </a:pPr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2852738"/>
            <a:ext cx="7721668" cy="9179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323528" y="4096213"/>
                <a:ext cx="7920880" cy="1463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Entonces concluimos 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Ψ</m:t>
                    </m:r>
                    <m: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s-ES" sz="2400" dirty="0"/>
                  <a:t> 0 si: </a:t>
                </a:r>
              </a:p>
              <a:p>
                <a:pPr lvl="1">
                  <a:lnSpc>
                    <a:spcPct val="90000"/>
                  </a:lnSpc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E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s-ES" sz="24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Ψ</m:t>
                            </m:r>
                          </m:e>
                        </m:acc>
                      </m:e>
                    </m:d>
                    <m:r>
                      <a:rPr lang="es-MX" sz="2400" i="1" dirty="0">
                        <a:latin typeface="Cambria Math" panose="02040503050406030204" pitchFamily="18" charset="0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es-MX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ctrlPr>
                              <a:rPr lang="es-MX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sSubSup>
                          <m:sSubSupPr>
                            <m:ctrlPr>
                              <a:rPr lang="es-MX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𝑔𝑙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𝐸𝑟𝑟𝑜𝑟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sub>
                          <m:sup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bSup>
                      </m:e>
                    </m:rad>
                    <m:rad>
                      <m:radPr>
                        <m:degHide m:val="on"/>
                        <m:ctrlPr>
                          <a:rPr lang="es-MX" sz="2400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i="1" dirty="0">
                            <a:latin typeface="Cambria Math" panose="02040503050406030204" pitchFamily="18" charset="0"/>
                          </a:rPr>
                          <m:t>𝐶𝑀𝐸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es-MX" sz="24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s-MX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s-MX" sz="2400" i="1" dirty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s-MX" sz="24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f>
                              <m:fPr>
                                <m:ctrlPr>
                                  <a:rPr lang="es-MX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s-MX" sz="2400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MX" sz="2400" i="1" dirty="0"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e>
                                      <m:sub>
                                        <m:r>
                                          <a:rPr lang="es-MX" sz="2400" i="1" dirty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b>
                                  <m:sSubPr>
                                    <m:ctrlP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s-MX" sz="2400" i="1" dirty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e>
                    </m:rad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96213"/>
                <a:ext cx="7920880" cy="1463414"/>
              </a:xfrm>
              <a:prstGeom prst="rect">
                <a:avLst/>
              </a:prstGeom>
              <a:blipFill>
                <a:blip r:embed="rId3"/>
                <a:stretch>
                  <a:fillRect t="-541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5EAFC-66FF-4B23-81CA-77B36A0B4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Otras Pruebas: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9CB390-9A19-4E72-9EB2-330478162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Prueba de Rango Múltiple de </a:t>
            </a:r>
            <a:r>
              <a:rPr lang="es-MX" dirty="0" err="1"/>
              <a:t>Student</a:t>
            </a:r>
            <a:r>
              <a:rPr lang="es-MX" dirty="0"/>
              <a:t> Newman </a:t>
            </a:r>
            <a:r>
              <a:rPr lang="es-MX" dirty="0" err="1"/>
              <a:t>Keuls</a:t>
            </a:r>
            <a:r>
              <a:rPr lang="es-MX" dirty="0"/>
              <a:t> (SNK)</a:t>
            </a:r>
          </a:p>
          <a:p>
            <a:pPr lvl="1"/>
            <a:r>
              <a:rPr lang="es-ES" sz="2400" dirty="0"/>
              <a:t>Esta prueba de medias toma en cuenta la distancia en rango que existe entre cada par de tratamientos, por lo que se requiere calcular t-1 valores críticos, en forma secuencial usan el DMSH de Tukey</a:t>
            </a:r>
          </a:p>
          <a:p>
            <a:pPr lvl="1"/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D5FA53B-B112-47CA-B925-25A33834A695}"/>
                  </a:ext>
                </a:extLst>
              </p:cNvPr>
              <p:cNvSpPr txBox="1"/>
              <p:nvPr/>
            </p:nvSpPr>
            <p:spPr>
              <a:xfrm>
                <a:off x="1715078" y="4869160"/>
                <a:ext cx="5089170" cy="12730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</a:rPr>
                            <m:t>𝑫𝑴𝑺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sub>
                      </m:sSub>
                      <m:r>
                        <a:rPr lang="es-MX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𝒈𝒍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𝑬𝒓𝒓𝒐𝒓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800" b="1" i="1">
                                  <a:latin typeface="Cambria Math" panose="02040503050406030204" pitchFamily="18" charset="0"/>
                                </a:rPr>
                                <m:t>𝑪𝑴𝑬</m:t>
                              </m:r>
                            </m:num>
                            <m:den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MX" sz="2400" b="1" dirty="0"/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D5FA53B-B112-47CA-B925-25A33834A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078" y="4869160"/>
                <a:ext cx="5089170" cy="12730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6567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5EAFC-66FF-4B23-81CA-77B36A0B4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Otras Pruebas: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E9CB390-9A19-4E72-9EB2-3304781620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28800"/>
                <a:ext cx="8229600" cy="3886200"/>
              </a:xfrm>
            </p:spPr>
            <p:txBody>
              <a:bodyPr/>
              <a:lstStyle/>
              <a:p>
                <a:r>
                  <a:rPr lang="es-ES" dirty="0"/>
                  <a:t>Prueba de Rango Múltiple de Duncan</a:t>
                </a:r>
              </a:p>
              <a:p>
                <a:r>
                  <a:rPr lang="es-ES" sz="2400" dirty="0"/>
                  <a:t>Esta prueba de medias toma en cuenta la distancia en rango que existe entre cada par de tratamientos, por lo que se requiere calcular t-1 valores críticos usando la tabla de rangos de Duncan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b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𝒈𝒍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𝑬𝒓𝒓𝒐𝒓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  <m:r>
                          <a:rPr lang="es-MX" sz="2400" b="1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s-ES" sz="2400" dirty="0"/>
                  <a:t>)</a:t>
                </a:r>
              </a:p>
              <a:p>
                <a:endParaRPr lang="es-ES" sz="2400" dirty="0"/>
              </a:p>
              <a:p>
                <a:endParaRPr lang="es-ES" sz="2400" dirty="0"/>
              </a:p>
              <a:p>
                <a:r>
                  <a:rPr lang="es-ES" sz="2400" dirty="0"/>
                  <a:t>C es el numero de comparaciones</a:t>
                </a:r>
              </a:p>
              <a:p>
                <a:pPr lvl="1"/>
                <a:endParaRPr lang="es-MX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E9CB390-9A19-4E72-9EB2-3304781620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28800"/>
                <a:ext cx="8229600" cy="3886200"/>
              </a:xfrm>
              <a:blipFill>
                <a:blip r:embed="rId2"/>
                <a:stretch>
                  <a:fillRect l="-963" t="-203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45F3C0C-9CB8-4E28-986D-A66C4E967200}"/>
                  </a:ext>
                </a:extLst>
              </p:cNvPr>
              <p:cNvSpPr txBox="1"/>
              <p:nvPr/>
            </p:nvSpPr>
            <p:spPr>
              <a:xfrm>
                <a:off x="1715078" y="5468327"/>
                <a:ext cx="5089170" cy="12730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</a:rPr>
                            <m:t>𝑫𝑴𝑺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sub>
                      </m:sSub>
                      <m:r>
                        <a:rPr lang="es-MX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𝒈𝒍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𝑬𝒓𝒓𝒐𝒓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800" b="1" i="1">
                                  <a:latin typeface="Cambria Math" panose="02040503050406030204" pitchFamily="18" charset="0"/>
                                </a:rPr>
                                <m:t>𝑪𝑴𝑬</m:t>
                              </m:r>
                            </m:num>
                            <m:den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MX" sz="2400" b="1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F45F3C0C-9CB8-4E28-986D-A66C4E967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078" y="5468327"/>
                <a:ext cx="5089170" cy="12730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1246BD13-6561-494F-9BB0-9D28008661B1}"/>
                  </a:ext>
                </a:extLst>
              </p:cNvPr>
              <p:cNvSpPr txBox="1"/>
              <p:nvPr/>
            </p:nvSpPr>
            <p:spPr>
              <a:xfrm>
                <a:off x="1691680" y="3933056"/>
                <a:ext cx="2664296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s-MX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es-MX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s-MX" sz="3200" dirty="0"/>
                  <a:t>=1-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s-MX" sz="3200" dirty="0"/>
                          <m:t>(1−</m:t>
                        </m:r>
                        <m:r>
                          <m:rPr>
                            <m:nor/>
                          </m:rPr>
                          <a:rPr lang="el-GR" sz="3200" dirty="0"/>
                          <m:t>α</m:t>
                        </m:r>
                        <m:r>
                          <m:rPr>
                            <m:nor/>
                          </m:rPr>
                          <a:rPr lang="es-MX" sz="3200" dirty="0"/>
                          <m:t>)</m:t>
                        </m:r>
                      </m:e>
                      <m:sup>
                        <m:r>
                          <a:rPr lang="es-MX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endParaRPr lang="es-MX" sz="3200" dirty="0"/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1246BD13-6561-494F-9BB0-9D2800866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3933056"/>
                <a:ext cx="2664296" cy="492443"/>
              </a:xfrm>
              <a:prstGeom prst="rect">
                <a:avLst/>
              </a:prstGeom>
              <a:blipFill>
                <a:blip r:embed="rId4"/>
                <a:stretch>
                  <a:fillRect t="-24691" b="-493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022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dirty="0"/>
              <a:t>Comparación de Medias</a:t>
            </a:r>
          </a:p>
          <a:p>
            <a:endParaRPr lang="es-MX" dirty="0"/>
          </a:p>
          <a:p>
            <a:r>
              <a:rPr lang="es-MX" dirty="0"/>
              <a:t>Comparaciones múltiples</a:t>
            </a:r>
          </a:p>
          <a:p>
            <a:endParaRPr lang="es-MX" dirty="0"/>
          </a:p>
          <a:p>
            <a:r>
              <a:rPr lang="es-MX" dirty="0"/>
              <a:t>Prueba de Medias</a:t>
            </a:r>
          </a:p>
        </p:txBody>
      </p:sp>
    </p:spTree>
    <p:extLst>
      <p:ext uri="{BB962C8B-B14F-4D97-AF65-F5344CB8AC3E}">
        <p14:creationId xmlns:p14="http://schemas.microsoft.com/office/powerpoint/2010/main" val="2150317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23528"/>
          </a:xfrm>
        </p:spPr>
        <p:txBody>
          <a:bodyPr/>
          <a:lstStyle/>
          <a:p>
            <a:r>
              <a:rPr lang="es-MX" dirty="0"/>
              <a:t>Comparaciones de Medias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56690262"/>
              </p:ext>
            </p:extLst>
          </p:nvPr>
        </p:nvGraphicFramePr>
        <p:xfrm>
          <a:off x="323528" y="1069848"/>
          <a:ext cx="8712968" cy="5599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8728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512" y="620688"/>
            <a:ext cx="8928992" cy="667544"/>
          </a:xfrm>
        </p:spPr>
        <p:txBody>
          <a:bodyPr/>
          <a:lstStyle/>
          <a:p>
            <a:r>
              <a:rPr lang="es-ES" altLang="es-MX" sz="3200" dirty="0">
                <a:solidFill>
                  <a:schemeClr val="bg2">
                    <a:lumMod val="60000"/>
                    <a:lumOff val="40000"/>
                  </a:schemeClr>
                </a:solidFill>
                <a:latin typeface="inherit"/>
              </a:rPr>
              <a:t>TASA DE ERROR EN LAS COMPARACIONES</a:t>
            </a:r>
            <a:endParaRPr lang="es-MX" sz="3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57200" y="1206624"/>
            <a:ext cx="8229600" cy="4598640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s-ES" altLang="es-MX" sz="2400" dirty="0">
                <a:solidFill>
                  <a:srgbClr val="FF0000"/>
                </a:solidFill>
                <a:latin typeface="inherit"/>
              </a:rPr>
              <a:t>La tasa de error de comparación (CER) </a:t>
            </a:r>
            <a:r>
              <a:rPr lang="es-ES" altLang="es-MX" sz="2400" dirty="0">
                <a:solidFill>
                  <a:srgbClr val="222222"/>
                </a:solidFill>
                <a:latin typeface="inherit"/>
              </a:rPr>
              <a:t>es igual a la proporción del número de inferencias  incorrectas. inferencias hechas al número total de inferencias hechas en todos los experimentos analizados. 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s-ES" altLang="es-MX" sz="2400" dirty="0">
              <a:solidFill>
                <a:srgbClr val="222222"/>
              </a:solidFill>
              <a:latin typeface="inherit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s-ES" altLang="es-MX" sz="2400" dirty="0">
                <a:solidFill>
                  <a:srgbClr val="FF0000"/>
                </a:solidFill>
                <a:latin typeface="inherit"/>
              </a:rPr>
              <a:t>La tasa de error de la familia (FWER) </a:t>
            </a:r>
            <a:r>
              <a:rPr lang="es-ES" altLang="es-MX" sz="2400" dirty="0">
                <a:solidFill>
                  <a:srgbClr val="222222"/>
                </a:solidFill>
                <a:latin typeface="inherit"/>
              </a:rPr>
              <a:t>(</a:t>
            </a:r>
            <a:r>
              <a:rPr lang="es-ES" altLang="es-MX" sz="2400" dirty="0" err="1">
                <a:solidFill>
                  <a:srgbClr val="222222"/>
                </a:solidFill>
                <a:latin typeface="inherit"/>
              </a:rPr>
              <a:t>Westfall</a:t>
            </a:r>
            <a:r>
              <a:rPr lang="es-ES" altLang="es-MX" sz="2400" dirty="0">
                <a:solidFill>
                  <a:srgbClr val="222222"/>
                </a:solidFill>
                <a:latin typeface="inherit"/>
              </a:rPr>
              <a:t> et al., 1999) es la probabilidad de hacer al menos una inferencia errónea para un conjunto predefinido de k comparaciones o intervalos de confianza. </a:t>
            </a:r>
            <a:r>
              <a:rPr lang="es-ES" altLang="es-MX" sz="2400" u="sng" dirty="0">
                <a:solidFill>
                  <a:srgbClr val="222222"/>
                </a:solidFill>
                <a:latin typeface="inherit"/>
              </a:rPr>
              <a:t>El conjunto de k comparaciones o intervalos de confianza se llama familia de inferencias 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s-ES" altLang="es-MX" sz="2400" dirty="0">
              <a:solidFill>
                <a:srgbClr val="222222"/>
              </a:solidFill>
              <a:latin typeface="inherit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s-ES" altLang="es-MX" sz="2400" dirty="0">
                <a:solidFill>
                  <a:srgbClr val="FF0000"/>
                </a:solidFill>
                <a:latin typeface="inherit"/>
              </a:rPr>
              <a:t>La tasa de falsos descubrimientos (FDR) </a:t>
            </a:r>
            <a:r>
              <a:rPr lang="es-ES" altLang="es-MX" sz="2400" dirty="0">
                <a:solidFill>
                  <a:srgbClr val="222222"/>
                </a:solidFill>
                <a:latin typeface="inherit"/>
              </a:rPr>
              <a:t>(</a:t>
            </a:r>
            <a:r>
              <a:rPr lang="es-ES" altLang="es-MX" sz="2400" dirty="0" err="1">
                <a:solidFill>
                  <a:srgbClr val="222222"/>
                </a:solidFill>
                <a:latin typeface="inherit"/>
              </a:rPr>
              <a:t>Benjamini</a:t>
            </a:r>
            <a:r>
              <a:rPr lang="es-ES" altLang="es-MX" sz="2400" dirty="0">
                <a:solidFill>
                  <a:srgbClr val="222222"/>
                </a:solidFill>
                <a:latin typeface="inherit"/>
              </a:rPr>
              <a:t> y </a:t>
            </a:r>
            <a:r>
              <a:rPr lang="es-ES" altLang="es-MX" sz="2400" dirty="0" err="1">
                <a:solidFill>
                  <a:srgbClr val="222222"/>
                </a:solidFill>
                <a:latin typeface="inherit"/>
              </a:rPr>
              <a:t>Hochberg</a:t>
            </a:r>
            <a:r>
              <a:rPr lang="es-ES" altLang="es-MX" sz="2400" dirty="0">
                <a:solidFill>
                  <a:srgbClr val="222222"/>
                </a:solidFill>
                <a:latin typeface="inherit"/>
              </a:rPr>
              <a:t>, 1995) es la proporción esperada de hipótesis falsamente rechazadas entre las que fueron rechazadas.</a:t>
            </a:r>
            <a:r>
              <a:rPr lang="es-ES" altLang="es-MX" sz="2400" dirty="0"/>
              <a:t> </a:t>
            </a:r>
            <a:endParaRPr lang="es-ES" altLang="es-MX" sz="2400" dirty="0">
              <a:latin typeface="Arial" panose="020B0604020202020204" pitchFamily="34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s-ES" altLang="es-MX" sz="2400" dirty="0">
              <a:solidFill>
                <a:srgbClr val="222222"/>
              </a:solidFill>
              <a:latin typeface="inherit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s-ES" altLang="es-MX" sz="2400" dirty="0">
              <a:solidFill>
                <a:srgbClr val="FF0000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57229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Comparaciones entre medias</a:t>
            </a:r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93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981200"/>
                <a:ext cx="8229600" cy="3752056"/>
              </a:xfrm>
            </p:spPr>
            <p:txBody>
              <a:bodyPr/>
              <a:lstStyle/>
              <a:p>
                <a:r>
                  <a:rPr lang="es-ES" sz="2400" b="1" dirty="0"/>
                  <a:t>Comparaciones no planeadas.</a:t>
                </a:r>
              </a:p>
              <a:p>
                <a:pPr lvl="1"/>
                <a:r>
                  <a:rPr lang="es-ES" sz="2000" b="1" dirty="0"/>
                  <a:t>Prueba de la diferencia mínima significativa (DMS)</a:t>
                </a:r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s-MX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𝑫𝑴𝑺</m:t>
                        </m:r>
                      </m:e>
                      <m:sub>
                        <m:r>
                          <a:rPr lang="es-MX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sub>
                    </m:sSub>
                  </m:oMath>
                </a14:m>
                <a:r>
                  <a:rPr lang="es-ES" sz="2000" b="1" dirty="0"/>
                  <a:t>   es lo que se conoce como Diferencia mínima significativa</a:t>
                </a:r>
              </a:p>
              <a:p>
                <a:pPr lvl="1"/>
                <a:endParaRPr lang="es-ES" sz="2000" dirty="0"/>
              </a:p>
              <a:p>
                <a:endParaRPr lang="es-ES" dirty="0"/>
              </a:p>
              <a:p>
                <a:endParaRPr lang="es-ES" dirty="0"/>
              </a:p>
            </p:txBody>
          </p:sp>
        </mc:Choice>
        <mc:Fallback xmlns="">
          <p:sp>
            <p:nvSpPr>
              <p:cNvPr id="399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981200"/>
                <a:ext cx="8229600" cy="3752056"/>
              </a:xfrm>
              <a:blipFill>
                <a:blip r:embed="rId2" cstate="print"/>
                <a:stretch>
                  <a:fillRect l="-444" t="-1138" b="-3073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8525" y="2847975"/>
            <a:ext cx="7921625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1715078" y="5013176"/>
                <a:ext cx="4297082" cy="9093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𝑫𝑴𝑺</m:t>
                          </m:r>
                        </m:e>
                        <m:sub>
                          <m:r>
                            <a:rPr lang="es-MX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sub>
                      </m:sSub>
                      <m:r>
                        <a:rPr lang="es-MX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𝒈𝒍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𝑬𝒓𝒓𝒐𝒓</m:t>
                          </m:r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f>
                            <m:fPr>
                              <m:type m:val="lin"/>
                              <m:ctrlPr>
                                <a:rPr lang="es-MX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es-MX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ad>
                        <m:radPr>
                          <m:degHide m:val="on"/>
                          <m:ctrlPr>
                            <a:rPr lang="es-MX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MX" sz="2000" b="1" i="1" smtClean="0">
                              <a:latin typeface="Cambria Math" panose="02040503050406030204" pitchFamily="18" charset="0"/>
                            </a:rPr>
                            <m:t>𝑪𝑴𝑬</m:t>
                          </m:r>
                          <m:d>
                            <m:dPr>
                              <m:ctrlPr>
                                <a:rPr lang="es-MX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MX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0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lang="es-MX" sz="2000" b="1" i="1" smtClean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MX" sz="2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MX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0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lang="es-MX" sz="2000" b="1" i="1" smtClean="0"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lang="es-MX" b="1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078" y="5013176"/>
                <a:ext cx="4297082" cy="909352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Comparaciones entre medias</a:t>
            </a:r>
            <a:endParaRPr lang="es-E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942975"/>
          </a:xfrm>
        </p:spPr>
        <p:txBody>
          <a:bodyPr/>
          <a:lstStyle/>
          <a:p>
            <a:r>
              <a:rPr lang="es-ES" sz="2400" b="1" dirty="0"/>
              <a:t>Comparaciones no planeadas.</a:t>
            </a:r>
          </a:p>
          <a:p>
            <a:pPr lvl="1"/>
            <a:r>
              <a:rPr lang="es-ES" sz="2400" b="1" dirty="0"/>
              <a:t>Prueba de </a:t>
            </a:r>
            <a:r>
              <a:rPr lang="es-ES" sz="2400" b="1" dirty="0" err="1"/>
              <a:t>Tukey</a:t>
            </a:r>
            <a:endParaRPr lang="es-ES" sz="2400" dirty="0"/>
          </a:p>
          <a:p>
            <a:pPr lvl="1">
              <a:buFont typeface="Wingdings" pitchFamily="2" charset="2"/>
              <a:buNone/>
            </a:pPr>
            <a:endParaRPr lang="es-ES" sz="2400" dirty="0"/>
          </a:p>
          <a:p>
            <a:endParaRPr lang="es-ES" dirty="0"/>
          </a:p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1715078" y="3429000"/>
                <a:ext cx="6529330" cy="22064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MX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s-MX" sz="2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MX" sz="2800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e>
                          </m:d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sSub>
                            <m:sSubPr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𝑫𝑴𝑺𝑯</m:t>
                              </m:r>
                            </m:e>
                            <m:sub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MX" sz="2800" b="1" i="1" dirty="0">
                  <a:latin typeface="Cambria Math" panose="02040503050406030204" pitchFamily="18" charset="0"/>
                </a:endParaRPr>
              </a:p>
              <a:p>
                <a:endParaRPr lang="es-MX" sz="2800" b="1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</a:rPr>
                            <m:t>𝑫𝑴𝑺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sub>
                      </m:sSub>
                      <m:r>
                        <a:rPr lang="es-MX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𝒈𝒍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𝑬𝒓𝒓𝒐𝒓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s-MX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800" b="1" i="1">
                                  <a:latin typeface="Cambria Math" panose="02040503050406030204" pitchFamily="18" charset="0"/>
                                </a:rPr>
                                <m:t>𝑪𝑴𝑬</m:t>
                              </m:r>
                            </m:num>
                            <m:den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d>
                            <m:dPr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lang="es-MX" sz="2800" b="1" i="1" smtClean="0"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lang="es-MX" sz="2400" b="1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078" y="3429000"/>
                <a:ext cx="6529330" cy="22064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3">
                <a:extLst>
                  <a:ext uri="{FF2B5EF4-FFF2-40B4-BE49-F238E27FC236}">
                    <a16:creationId xmlns:a16="http://schemas.microsoft.com/office/drawing/2014/main" id="{CC4E250D-37C3-450C-A2B4-F91F66021B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7544" y="1196752"/>
                <a:ext cx="7990656" cy="2495887"/>
              </a:xfrm>
            </p:spPr>
            <p:txBody>
              <a:bodyPr/>
              <a:lstStyle/>
              <a:p>
                <a:r>
                  <a:rPr lang="es-MX" sz="2000" dirty="0"/>
                  <a:t>  </a:t>
                </a:r>
                <a:r>
                  <a:rPr lang="es-MX" sz="2000" dirty="0" err="1"/>
                  <a:t>gl</a:t>
                </a:r>
                <a:r>
                  <a:rPr lang="es-MX" sz="2000" dirty="0"/>
                  <a:t> error=  20   </a:t>
                </a:r>
                <a:r>
                  <a:rPr lang="es-MX" sz="2000" dirty="0" err="1"/>
                  <a:t>CMError</a:t>
                </a:r>
                <a:r>
                  <a:rPr lang="es-MX" sz="2000" dirty="0"/>
                  <a:t> =8.06 </a:t>
                </a:r>
                <a:r>
                  <a:rPr lang="el-GR" sz="2000" dirty="0"/>
                  <a:t>α</a:t>
                </a:r>
                <a:r>
                  <a:rPr lang="es-MX" sz="2000" dirty="0"/>
                  <a:t>=0.05</a:t>
                </a:r>
              </a:p>
              <a:p>
                <a:r>
                  <a:rPr lang="es-MX" sz="2000" dirty="0"/>
                  <a:t>  r= 5  </a:t>
                </a:r>
                <a:r>
                  <a:rPr lang="es-MX" sz="2000" dirty="0" err="1"/>
                  <a:t>q</a:t>
                </a:r>
                <a:r>
                  <a:rPr lang="es-MX" sz="2000" baseline="-25000" dirty="0" err="1"/>
                  <a:t>t,glerror</a:t>
                </a:r>
                <a:r>
                  <a:rPr lang="es-MX" sz="2000" baseline="-25000" dirty="0"/>
                  <a:t>,α</a:t>
                </a:r>
                <a:r>
                  <a:rPr lang="es-MX" sz="2000" dirty="0"/>
                  <a:t>  =q</a:t>
                </a:r>
                <a:r>
                  <a:rPr lang="es-MX" sz="2000" baseline="-25000" dirty="0"/>
                  <a:t>5,20,.05</a:t>
                </a:r>
                <a:r>
                  <a:rPr lang="es-MX" sz="2000" dirty="0"/>
                  <a:t>= 4.24 </a:t>
                </a:r>
              </a:p>
              <a:p>
                <a:endParaRPr lang="es-MX" sz="2000" dirty="0"/>
              </a:p>
              <a:p>
                <a14:m>
                  <m:oMath xmlns:m="http://schemas.openxmlformats.org/officeDocument/2006/math"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𝐷𝑀𝑆𝐻</m:t>
                    </m:r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s-MX" sz="2000"/>
                      <m:t>4.24</m:t>
                    </m:r>
                    <m:rad>
                      <m:radPr>
                        <m:degHide m:val="on"/>
                        <m:ctrlPr>
                          <a:rPr lang="es-MX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  <m:t>(8.06)</m:t>
                            </m:r>
                          </m:num>
                          <m:den>
                            <m:r>
                              <a:rPr lang="es-MX" sz="20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rad>
                  </m:oMath>
                </a14:m>
                <a:r>
                  <a:rPr lang="es-MX" sz="2000" dirty="0"/>
                  <a:t>  =5.383</a:t>
                </a:r>
              </a:p>
            </p:txBody>
          </p:sp>
        </mc:Choice>
        <mc:Fallback xmlns="">
          <p:sp>
            <p:nvSpPr>
              <p:cNvPr id="4" name="Marcador de contenido 3">
                <a:extLst>
                  <a:ext uri="{FF2B5EF4-FFF2-40B4-BE49-F238E27FC236}">
                    <a16:creationId xmlns:a16="http://schemas.microsoft.com/office/drawing/2014/main" id="{CC4E250D-37C3-450C-A2B4-F91F66021B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196752"/>
                <a:ext cx="7990656" cy="2495887"/>
              </a:xfrm>
              <a:blipFill>
                <a:blip r:embed="rId2"/>
                <a:stretch>
                  <a:fillRect l="-305" t="-122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200761B-A664-4D7B-8D1B-3C5A93F7ED70}"/>
              </a:ext>
            </a:extLst>
          </p:cNvPr>
          <p:cNvGraphicFramePr>
            <a:graphicFrameLocks noGrp="1"/>
          </p:cNvGraphicFramePr>
          <p:nvPr/>
        </p:nvGraphicFramePr>
        <p:xfrm>
          <a:off x="179512" y="3868256"/>
          <a:ext cx="6031833" cy="2961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0611">
                  <a:extLst>
                    <a:ext uri="{9D8B030D-6E8A-4147-A177-3AD203B41FA5}">
                      <a16:colId xmlns:a16="http://schemas.microsoft.com/office/drawing/2014/main" val="2059505265"/>
                    </a:ext>
                  </a:extLst>
                </a:gridCol>
                <a:gridCol w="2010611">
                  <a:extLst>
                    <a:ext uri="{9D8B030D-6E8A-4147-A177-3AD203B41FA5}">
                      <a16:colId xmlns:a16="http://schemas.microsoft.com/office/drawing/2014/main" val="2274158155"/>
                    </a:ext>
                  </a:extLst>
                </a:gridCol>
                <a:gridCol w="2010611">
                  <a:extLst>
                    <a:ext uri="{9D8B030D-6E8A-4147-A177-3AD203B41FA5}">
                      <a16:colId xmlns:a16="http://schemas.microsoft.com/office/drawing/2014/main" val="576526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Tratamientos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DMSH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596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21.6 5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87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17.6 5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 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07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15.4 5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     B  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416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10.8 5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          C    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513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/>
                        <a:t>9.8 5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                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681182"/>
                  </a:ext>
                </a:extLst>
              </a:tr>
            </a:tbl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8BFBCE0F-1AB6-41BA-BCEA-14AA9526A779}"/>
              </a:ext>
            </a:extLst>
          </p:cNvPr>
          <p:cNvSpPr/>
          <p:nvPr/>
        </p:nvSpPr>
        <p:spPr>
          <a:xfrm>
            <a:off x="5328592" y="1556792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/>
              <a:t>mean n</a:t>
            </a:r>
          </a:p>
          <a:p>
            <a:r>
              <a:rPr lang="es-MX" sz="2400" dirty="0"/>
              <a:t>21.65-17.65= 4</a:t>
            </a:r>
          </a:p>
          <a:p>
            <a:r>
              <a:rPr lang="es-MX" sz="2400" dirty="0"/>
              <a:t>21.65-15,45=6.2</a:t>
            </a:r>
          </a:p>
          <a:p>
            <a:r>
              <a:rPr lang="es-MX" dirty="0"/>
              <a:t>17.65-15.45 =2.2</a:t>
            </a:r>
          </a:p>
          <a:p>
            <a:r>
              <a:rPr lang="es-MX" dirty="0"/>
              <a:t>17.65-10.85 = 6.8</a:t>
            </a:r>
          </a:p>
          <a:p>
            <a:r>
              <a:rPr lang="es-MX" dirty="0"/>
              <a:t>15.45-10.85 =4.6</a:t>
            </a:r>
          </a:p>
          <a:p>
            <a:r>
              <a:rPr lang="es-MX" dirty="0"/>
              <a:t>15.45-9.85 = 5.6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DB5AA7-0E6F-4758-9672-E0DE3F8A65BE}"/>
              </a:ext>
            </a:extLst>
          </p:cNvPr>
          <p:cNvSpPr txBox="1"/>
          <p:nvPr/>
        </p:nvSpPr>
        <p:spPr>
          <a:xfrm>
            <a:off x="6681618" y="4293096"/>
            <a:ext cx="23134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De acuerdo a DMSH</a:t>
            </a:r>
          </a:p>
          <a:p>
            <a:r>
              <a:rPr lang="es-MX" dirty="0"/>
              <a:t>de Tukey  con </a:t>
            </a:r>
            <a:r>
              <a:rPr lang="el-GR" dirty="0"/>
              <a:t>α</a:t>
            </a:r>
            <a:r>
              <a:rPr lang="es-MX" dirty="0"/>
              <a:t>=.05</a:t>
            </a:r>
          </a:p>
          <a:p>
            <a:r>
              <a:rPr lang="es-MX" dirty="0"/>
              <a:t>Los mejores </a:t>
            </a:r>
          </a:p>
          <a:p>
            <a:r>
              <a:rPr lang="es-MX" dirty="0"/>
              <a:t>Tratamientos son </a:t>
            </a:r>
          </a:p>
          <a:p>
            <a:r>
              <a:rPr lang="es-MX" dirty="0"/>
              <a:t>30 y 25% 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8DD08F2-FF7B-4E22-B879-4257159A6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49907"/>
            <a:ext cx="3149762" cy="98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2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Comparaciones entre medias</a:t>
            </a:r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93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981200"/>
                <a:ext cx="8229600" cy="3752056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s-ES" sz="2400" b="1" dirty="0"/>
                  <a:t>Comparaciones planeadas.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s-ES" b="1" dirty="0"/>
                  <a:t>Método de </a:t>
                </a:r>
                <a:r>
                  <a:rPr lang="es-ES" b="1" dirty="0" err="1"/>
                  <a:t>Bonferroni</a:t>
                </a:r>
                <a:endParaRPr lang="es-ES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endParaRPr lang="es-ES" sz="2000" b="1" dirty="0"/>
              </a:p>
              <a:p>
                <a:pPr lvl="1"/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𝒑 𝒆𝒔 𝒆𝒍 𝒏ú𝒎𝒆𝒓𝒐 𝒅𝒆 𝒄𝒐𝒎𝒑𝒂𝒓𝒂𝒄𝒊𝒐𝒏𝒆𝒔. S𝒊 𝒔𝒐𝒏 𝒕𝒐𝒅𝒂𝒔 𝒍𝒂𝒔 𝒄𝒐𝒎𝒑𝒂𝒓𝒂𝒄𝒊𝒐𝒏𝒆𝒔 𝒑𝒐𝒓 𝒑𝒂𝒓𝒆𝒔 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s-MX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MX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eqArr>
                      </m:e>
                    </m:d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2!</m:t>
                        </m:r>
                        <m:d>
                          <m:dPr>
                            <m:ctrlPr>
                              <a:rPr lang="es-MX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s-ES" dirty="0"/>
              </a:p>
              <a:p>
                <a:endParaRPr lang="es-ES" dirty="0"/>
              </a:p>
            </p:txBody>
          </p:sp>
        </mc:Choice>
        <mc:Fallback xmlns="">
          <p:sp>
            <p:nvSpPr>
              <p:cNvPr id="399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981200"/>
                <a:ext cx="8229600" cy="3752056"/>
              </a:xfrm>
              <a:blipFill>
                <a:blip r:embed="rId2"/>
                <a:stretch>
                  <a:fillRect l="-444" t="-2114" b="-11220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1715078" y="3284984"/>
                <a:ext cx="5017162" cy="9093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s-MX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𝑫𝑴𝑺</m:t>
                          </m:r>
                        </m:e>
                        <m:sub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𝑩</m:t>
                          </m:r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𝜶</m:t>
                          </m:r>
                        </m:sub>
                      </m:sSub>
                      <m:r>
                        <a:rPr kumimoji="0" lang="es-MX" sz="20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𝒕</m:t>
                          </m:r>
                        </m:e>
                        <m:sub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𝒈𝒍</m:t>
                          </m:r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𝑬𝒓𝒓𝒐𝒓</m:t>
                          </m:r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,</m:t>
                          </m:r>
                          <m:f>
                            <m:fPr>
                              <m:type m:val="lin"/>
                              <m:ctrlPr>
                                <a:rPr kumimoji="0" lang="es-MX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s-MX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𝜶</m:t>
                              </m:r>
                            </m:num>
                            <m:den>
                              <m:r>
                                <a:rPr kumimoji="0" lang="es-MX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𝟐</m:t>
                              </m:r>
                              <m:r>
                                <a:rPr kumimoji="0" lang="es-MX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𝒑</m:t>
                              </m:r>
                            </m:den>
                          </m:f>
                        </m:sub>
                      </m:sSub>
                      <m:rad>
                        <m:radPr>
                          <m:degHide m:val="on"/>
                          <m:ctrlP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radPr>
                        <m:deg/>
                        <m:e>
                          <m:r>
                            <a:rPr kumimoji="0" lang="es-MX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𝑪𝑴𝑬</m:t>
                          </m:r>
                          <m:d>
                            <m:dPr>
                              <m:ctrlPr>
                                <a:rPr kumimoji="0" lang="es-MX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0" lang="es-MX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s-MX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kumimoji="0" lang="es-MX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s-MX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kumimoji="0" lang="es-MX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𝒊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kumimoji="0" lang="es-MX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kumimoji="0" lang="es-MX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s-MX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kumimoji="0" lang="es-MX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s-MX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𝒏</m:t>
                                      </m:r>
                                    </m:e>
                                    <m:sub>
                                      <m:r>
                                        <a:rPr kumimoji="0" lang="es-MX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𝒋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kumimoji="0" lang="es-MX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078" y="3284984"/>
                <a:ext cx="5017162" cy="9093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7305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1"/>
              <a:t>Comparaciones entre medias</a:t>
            </a:r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01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557338"/>
                <a:ext cx="8229600" cy="942975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s-ES" sz="2400" b="1" dirty="0"/>
                  <a:t>Comparaciones  planeadas.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s-ES" b="1" dirty="0"/>
                  <a:t>Pruebas de contrastes</a:t>
                </a:r>
                <a:endParaRPr lang="es-ES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Entonces concluimos que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Ψ</m:t>
                    </m:r>
                    <m: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s-ES" sz="2400" dirty="0"/>
                  <a:t> 0 si: </a:t>
                </a:r>
              </a:p>
              <a:p>
                <a:pPr lvl="1">
                  <a:lnSpc>
                    <a:spcPct val="90000"/>
                  </a:lnSpc>
                  <a:buNone/>
                </a:pPr>
                <a:r>
                  <a:rPr lang="es-ES" sz="2400" dirty="0"/>
                  <a:t>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s-E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s-ES" sz="240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sz="2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Ψ</m:t>
                            </m:r>
                          </m:e>
                        </m:acc>
                      </m:e>
                    </m:d>
                    <m:r>
                      <a:rPr lang="es-MX" sz="2400" b="0" i="1" dirty="0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s-MX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4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s-MX" sz="2400" b="0" i="1" dirty="0" smtClean="0">
                            <a:latin typeface="Cambria Math" panose="02040503050406030204" pitchFamily="18" charset="0"/>
                          </a:rPr>
                          <m:t>𝑔𝑙</m:t>
                        </m:r>
                        <m:r>
                          <a:rPr lang="es-MX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2400" b="0" i="1" dirty="0" smtClean="0">
                            <a:latin typeface="Cambria Math" panose="02040503050406030204" pitchFamily="18" charset="0"/>
                          </a:rPr>
                          <m:t>𝐸𝑟𝑟𝑜𝑟</m:t>
                        </m:r>
                        <m:r>
                          <a:rPr lang="es-MX" sz="2400" b="0" i="1" dirty="0" smtClean="0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type m:val="lin"/>
                            <m:ctrlP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  <m:rad>
                      <m:radPr>
                        <m:degHide m:val="on"/>
                        <m:ctrlPr>
                          <a:rPr lang="es-MX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MX" sz="2400" b="0" i="1" dirty="0" smtClean="0">
                            <a:latin typeface="Cambria Math" panose="02040503050406030204" pitchFamily="18" charset="0"/>
                          </a:rPr>
                          <m:t>𝐶𝑀𝐸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s-MX" sz="24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f>
                              <m:fPr>
                                <m:ctrlPr>
                                  <a:rPr lang="es-MX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s-MX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s-MX" sz="2400" b="0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MX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𝑐</m:t>
                                        </m:r>
                                      </m:e>
                                      <m:sub>
                                        <m:r>
                                          <a:rPr lang="es-MX" sz="2400" b="0" i="1" dirty="0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  <m:sup>
                                    <m:r>
                                      <a:rPr lang="es-MX" sz="2400" b="0" i="1" dirty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b>
                                  <m:sSubPr>
                                    <m:ctrlPr>
                                      <a:rPr lang="es-MX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400" b="0" i="1" dirty="0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s-MX" sz="2400" b="0" i="1" dirty="0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</m:e>
                        </m:nary>
                      </m:e>
                    </m:rad>
                  </m:oMath>
                </a14:m>
                <a:r>
                  <a:rPr lang="es-ES" sz="2400" dirty="0"/>
                  <a:t> </a:t>
                </a:r>
              </a:p>
              <a:p>
                <a:pPr lvl="1">
                  <a:lnSpc>
                    <a:spcPct val="90000"/>
                  </a:lnSpc>
                  <a:buFont typeface="Wingdings" pitchFamily="2" charset="2"/>
                  <a:buNone/>
                </a:pPr>
                <a:endParaRPr lang="es-ES" sz="2400" dirty="0"/>
              </a:p>
              <a:p>
                <a:pPr>
                  <a:lnSpc>
                    <a:spcPct val="90000"/>
                  </a:lnSpc>
                </a:pPr>
                <a:endParaRPr lang="es-ES" dirty="0"/>
              </a:p>
              <a:p>
                <a:pPr>
                  <a:lnSpc>
                    <a:spcPct val="90000"/>
                  </a:lnSpc>
                </a:pPr>
                <a:endParaRPr lang="es-ES" dirty="0"/>
              </a:p>
            </p:txBody>
          </p:sp>
        </mc:Choice>
        <mc:Fallback xmlns="">
          <p:sp>
            <p:nvSpPr>
              <p:cNvPr id="430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557338"/>
                <a:ext cx="8229600" cy="942975"/>
              </a:xfrm>
              <a:blipFill>
                <a:blip r:embed="rId2"/>
                <a:stretch>
                  <a:fillRect l="-444" t="-8387" b="-41935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/>
              <p:cNvSpPr txBox="1"/>
              <p:nvPr/>
            </p:nvSpPr>
            <p:spPr>
              <a:xfrm>
                <a:off x="569168" y="2708920"/>
                <a:ext cx="457889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𝜳</m:t>
                      </m:r>
                      <m:r>
                        <a:rPr lang="es-MX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s-MX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s-MX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…+</m:t>
                          </m:r>
                          <m: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8" name="Cuadro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168" y="2708920"/>
                <a:ext cx="4578896" cy="430887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/>
              <p:cNvSpPr txBox="1"/>
              <p:nvPr/>
            </p:nvSpPr>
            <p:spPr>
              <a:xfrm>
                <a:off x="457200" y="3463843"/>
                <a:ext cx="5010944" cy="4424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𝜳</m:t>
                          </m:r>
                        </m:e>
                      </m:acc>
                      <m:r>
                        <a:rPr lang="es-MX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s-MX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s-MX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…+</m:t>
                          </m:r>
                          <m: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sSub>
                        <m:sSubPr>
                          <m:ctrlPr>
                            <a:rPr lang="es-MX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s-MX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</m:oMath>
                  </m:oMathPara>
                </a14:m>
                <a:endParaRPr lang="es-MX" sz="2800" b="1" dirty="0"/>
              </a:p>
            </p:txBody>
          </p:sp>
        </mc:Choice>
        <mc:Fallback xmlns="">
          <p:sp>
            <p:nvSpPr>
              <p:cNvPr id="9" name="CuadroTexto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463843"/>
                <a:ext cx="5010944" cy="4424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79512" y="4324908"/>
                <a:ext cx="8861480" cy="5442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MX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̂"/>
                                <m:ctrlP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𝝈</m:t>
                                </m:r>
                              </m:e>
                            </m:acc>
                          </m:e>
                          <m:sup>
                            <m: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  <m:sub>
                        <m:acc>
                          <m:accPr>
                            <m:chr m:val="̂"/>
                            <m:ctrlP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𝜳</m:t>
                            </m:r>
                          </m:e>
                        </m:acc>
                      </m:sub>
                    </m:sSub>
                    <m:r>
                      <a:rPr lang="es-MX" sz="2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sz="2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s-MX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</m:e>
                        </m:acc>
                      </m:e>
                      <m:sup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d>
                      <m:dPr>
                        <m:ctrlPr>
                          <a:rPr lang="es-MX" sz="2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s-MX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000" b="1" i="1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es-MX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s-MX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000" b="1" i="1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es-MX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s-MX" sz="2000" b="1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f>
                          <m:f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s-MX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sz="2000" b="1" i="1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es-MX" sz="2000" b="1" i="1" smtClean="0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s-MX" sz="20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s-MX" b="1" dirty="0"/>
                  <a:t> =</a:t>
                </a:r>
                <a14:m>
                  <m:oMath xmlns:m="http://schemas.openxmlformats.org/officeDocument/2006/math">
                    <m:r>
                      <a:rPr lang="es-MX" b="1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i="1" dirty="0">
                        <a:latin typeface="Cambria Math" panose="02040503050406030204" pitchFamily="18" charset="0"/>
                      </a:rPr>
                      <m:t>𝐶𝑀𝐸</m:t>
                    </m:r>
                    <m:nary>
                      <m:naryPr>
                        <m:chr m:val="∑"/>
                        <m:limLoc m:val="subSup"/>
                        <m:ctrlPr>
                          <a:rPr lang="es-MX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s-MX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s-MX" i="1" dirty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f>
                          <m:fPr>
                            <m:ctrlPr>
                              <a:rPr lang="es-MX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MX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s-MX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MX" i="1" dirty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s-MX" i="1" dirty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s-MX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es-MX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MX" i="1" dirty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s-MX" i="1" dirty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r>
                  <a:rPr lang="es-MX" b="1" dirty="0"/>
                  <a:t>  es la varianza del contraste</a:t>
                </a:r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324908"/>
                <a:ext cx="8861480" cy="544252"/>
              </a:xfrm>
              <a:prstGeom prst="rect">
                <a:avLst/>
              </a:prstGeom>
              <a:blipFill>
                <a:blip r:embed="rId5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6764329" y="2628662"/>
                <a:ext cx="1840119" cy="13764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s-MX" sz="32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  <m:e>
                          <m:sSub>
                            <m:sSubPr>
                              <m:ctrlP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s-MX" sz="3200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nary>
                    </m:oMath>
                  </m:oMathPara>
                </a14:m>
                <a:endParaRPr lang="es-MX" sz="3200" b="1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329" y="2628662"/>
                <a:ext cx="1840119" cy="1376402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Píxel">
  <a:themeElements>
    <a:clrScheme name="Pí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í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í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5492</TotalTime>
  <Words>955</Words>
  <Application>Microsoft Office PowerPoint</Application>
  <PresentationFormat>Presentación en pantalla (4:3)</PresentationFormat>
  <Paragraphs>225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Cambria Math</vt:lpstr>
      <vt:lpstr>inherit</vt:lpstr>
      <vt:lpstr>Symbol</vt:lpstr>
      <vt:lpstr>Times New Roman</vt:lpstr>
      <vt:lpstr>Wingdings</vt:lpstr>
      <vt:lpstr>Píxel</vt:lpstr>
      <vt:lpstr>Diseño de Experimentos</vt:lpstr>
      <vt:lpstr>Presentación de PowerPoint</vt:lpstr>
      <vt:lpstr>Comparaciones de Medias</vt:lpstr>
      <vt:lpstr>TASA DE ERROR EN LAS COMPARACIONES</vt:lpstr>
      <vt:lpstr>Comparaciones entre medias</vt:lpstr>
      <vt:lpstr>Comparaciones entre medias</vt:lpstr>
      <vt:lpstr>Presentación de PowerPoint</vt:lpstr>
      <vt:lpstr>Comparaciones entre medias</vt:lpstr>
      <vt:lpstr>Comparaciones entre medias</vt:lpstr>
      <vt:lpstr>Prueba de contrastes</vt:lpstr>
      <vt:lpstr>Comparaciones entre medias</vt:lpstr>
      <vt:lpstr> Prueba de medias </vt:lpstr>
      <vt:lpstr> Prueba de medias </vt:lpstr>
      <vt:lpstr>Contrastes ortogonales</vt:lpstr>
      <vt:lpstr>Comparaciones entre medias</vt:lpstr>
      <vt:lpstr>Otras Pruebas:</vt:lpstr>
      <vt:lpstr>Otras Pruebas:</vt:lpstr>
    </vt:vector>
  </TitlesOfParts>
  <Company>Colpos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 Experimentos</dc:title>
  <dc:creator>Personal</dc:creator>
  <cp:lastModifiedBy>Revisor</cp:lastModifiedBy>
  <cp:revision>69</cp:revision>
  <dcterms:created xsi:type="dcterms:W3CDTF">2007-06-15T02:14:09Z</dcterms:created>
  <dcterms:modified xsi:type="dcterms:W3CDTF">2022-02-17T17:01:57Z</dcterms:modified>
</cp:coreProperties>
</file>