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71" r:id="rId5"/>
    <p:sldId id="272" r:id="rId6"/>
    <p:sldId id="260" r:id="rId7"/>
    <p:sldId id="262" r:id="rId8"/>
    <p:sldId id="270" r:id="rId9"/>
    <p:sldId id="261" r:id="rId10"/>
    <p:sldId id="266" r:id="rId11"/>
    <p:sldId id="267" r:id="rId12"/>
    <p:sldId id="268" r:id="rId13"/>
    <p:sldId id="263" r:id="rId14"/>
    <p:sldId id="269" r:id="rId15"/>
    <p:sldId id="273" r:id="rId16"/>
    <p:sldId id="274" r:id="rId17"/>
    <p:sldId id="275" r:id="rId18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938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53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13 Título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22" name="21 Subtítulo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56987A5-7102-45E0-B197-D79F0A25A85E}" type="datetimeFigureOut">
              <a:rPr lang="es-MX" smtClean="0"/>
              <a:t>07/07/2013</a:t>
            </a:fld>
            <a:endParaRPr lang="es-MX"/>
          </a:p>
        </p:txBody>
      </p:sp>
      <p:sp>
        <p:nvSpPr>
          <p:cNvPr id="20" name="19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10" name="9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279C48A-C200-4DD7-B2ED-E27910853774}" type="slidenum">
              <a:rPr lang="es-MX" smtClean="0"/>
              <a:t>‹Nº›</a:t>
            </a:fld>
            <a:endParaRPr lang="es-MX"/>
          </a:p>
        </p:txBody>
      </p:sp>
      <p:sp>
        <p:nvSpPr>
          <p:cNvPr id="8" name="7 Elipse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Elipse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56987A5-7102-45E0-B197-D79F0A25A85E}" type="datetimeFigureOut">
              <a:rPr lang="es-MX" smtClean="0"/>
              <a:t>07/07/2013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279C48A-C200-4DD7-B2ED-E27910853774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56987A5-7102-45E0-B197-D79F0A25A85E}" type="datetimeFigureOut">
              <a:rPr lang="es-MX" smtClean="0"/>
              <a:t>07/07/2013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279C48A-C200-4DD7-B2ED-E27910853774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56987A5-7102-45E0-B197-D79F0A25A85E}" type="datetimeFigureOut">
              <a:rPr lang="es-MX" smtClean="0"/>
              <a:t>07/07/2013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279C48A-C200-4DD7-B2ED-E27910853774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56987A5-7102-45E0-B197-D79F0A25A85E}" type="datetimeFigureOut">
              <a:rPr lang="es-MX" smtClean="0"/>
              <a:t>07/07/2013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279C48A-C200-4DD7-B2ED-E27910853774}" type="slidenum">
              <a:rPr lang="es-MX" smtClean="0"/>
              <a:t>‹Nº›</a:t>
            </a:fld>
            <a:endParaRPr lang="es-MX"/>
          </a:p>
        </p:txBody>
      </p:sp>
      <p:sp>
        <p:nvSpPr>
          <p:cNvPr id="10" name="9 Rectángulo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Elipse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Elipse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56987A5-7102-45E0-B197-D79F0A25A85E}" type="datetimeFigureOut">
              <a:rPr lang="es-MX" smtClean="0"/>
              <a:t>07/07/2013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279C48A-C200-4DD7-B2ED-E27910853774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56987A5-7102-45E0-B197-D79F0A25A85E}" type="datetimeFigureOut">
              <a:rPr lang="es-MX" smtClean="0"/>
              <a:t>07/07/2013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279C48A-C200-4DD7-B2ED-E27910853774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56987A5-7102-45E0-B197-D79F0A25A85E}" type="datetimeFigureOut">
              <a:rPr lang="es-MX" smtClean="0"/>
              <a:t>07/07/2013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279C48A-C200-4DD7-B2ED-E27910853774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Rectángulo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56987A5-7102-45E0-B197-D79F0A25A85E}" type="datetimeFigureOut">
              <a:rPr lang="es-MX" smtClean="0"/>
              <a:t>07/07/2013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279C48A-C200-4DD7-B2ED-E27910853774}" type="slidenum">
              <a:rPr lang="es-MX" smtClean="0"/>
              <a:t>‹Nº›</a:t>
            </a:fld>
            <a:endParaRPr lang="es-MX"/>
          </a:p>
        </p:txBody>
      </p:sp>
      <p:sp>
        <p:nvSpPr>
          <p:cNvPr id="6" name="5 Rectángulo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56987A5-7102-45E0-B197-D79F0A25A85E}" type="datetimeFigureOut">
              <a:rPr lang="es-MX" smtClean="0"/>
              <a:t>07/07/2013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279C48A-C200-4DD7-B2ED-E27910853774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56987A5-7102-45E0-B197-D79F0A25A85E}" type="datetimeFigureOut">
              <a:rPr lang="es-MX" smtClean="0"/>
              <a:t>07/07/2013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279C48A-C200-4DD7-B2ED-E27910853774}" type="slidenum">
              <a:rPr lang="es-MX" smtClean="0"/>
              <a:t>‹Nº›</a:t>
            </a:fld>
            <a:endParaRPr lang="es-MX"/>
          </a:p>
        </p:txBody>
      </p:sp>
      <p:sp>
        <p:nvSpPr>
          <p:cNvPr id="8" name="7 Rectángulo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9" name="8 Proceso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9 Proceso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Circular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Elipse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Anillo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11 Rectángulo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4 Marcador de título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Marcador de texto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24" name="23 Marcador de fecha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B56987A5-7102-45E0-B197-D79F0A25A85E}" type="datetimeFigureOut">
              <a:rPr lang="es-MX" smtClean="0"/>
              <a:t>07/07/2013</a:t>
            </a:fld>
            <a:endParaRPr lang="es-MX"/>
          </a:p>
        </p:txBody>
      </p:sp>
      <p:sp>
        <p:nvSpPr>
          <p:cNvPr id="10" name="9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s-MX"/>
          </a:p>
        </p:txBody>
      </p:sp>
      <p:sp>
        <p:nvSpPr>
          <p:cNvPr id="22" name="21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0279C48A-C200-4DD7-B2ED-E27910853774}" type="slidenum">
              <a:rPr lang="es-MX" smtClean="0"/>
              <a:t>‹Nº›</a:t>
            </a:fld>
            <a:endParaRPr lang="es-MX"/>
          </a:p>
        </p:txBody>
      </p:sp>
      <p:sp>
        <p:nvSpPr>
          <p:cNvPr id="15" name="14 Rectángulo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concho@colpos.mx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TERRIBLE.wmv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1403648" y="764704"/>
            <a:ext cx="7406640" cy="1472184"/>
          </a:xfrm>
        </p:spPr>
        <p:txBody>
          <a:bodyPr>
            <a:normAutofit fontScale="90000"/>
          </a:bodyPr>
          <a:lstStyle/>
          <a:p>
            <a:r>
              <a:rPr lang="es-MX" dirty="0" smtClean="0"/>
              <a:t>Los plaguicidas desde la perspectiva de la administración de riesgos</a:t>
            </a:r>
            <a:endParaRPr lang="es-MX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403648" y="3429000"/>
            <a:ext cx="7406640" cy="1752600"/>
          </a:xfrm>
        </p:spPr>
        <p:txBody>
          <a:bodyPr>
            <a:normAutofit lnSpcReduction="10000"/>
          </a:bodyPr>
          <a:lstStyle/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es-MX" dirty="0" smtClean="0"/>
              <a:t>J. Concepción Rodríguez Maciel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es-MX" dirty="0" smtClean="0"/>
              <a:t>Colegio de Postgraduados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es-MX" dirty="0" smtClean="0">
                <a:hlinkClick r:id="rId2"/>
              </a:rPr>
              <a:t>concho@colpos.mx</a:t>
            </a:r>
            <a:endParaRPr lang="es-MX" dirty="0" smtClean="0"/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es-MX" dirty="0" smtClean="0"/>
              <a:t>www.cm.colpos.mx/moodle</a:t>
            </a:r>
          </a:p>
        </p:txBody>
      </p:sp>
    </p:spTree>
    <p:extLst>
      <p:ext uri="{BB962C8B-B14F-4D97-AF65-F5344CB8AC3E}">
        <p14:creationId xmlns:p14="http://schemas.microsoft.com/office/powerpoint/2010/main" val="261158384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s-MX" dirty="0" smtClean="0"/>
              <a:t>DEFINICIONES</a:t>
            </a:r>
            <a:br>
              <a:rPr lang="es-MX" dirty="0" smtClean="0"/>
            </a:br>
            <a:r>
              <a:rPr lang="es-MX" dirty="0" smtClean="0"/>
              <a:t>EVALUACIÓN DE RIESGO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 smtClean="0"/>
              <a:t>Proceso científico para estimar niveles de riesgo, incluyendo posibles consecuencias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1595671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s-MX" dirty="0" smtClean="0"/>
              <a:t>DEFINICIONES</a:t>
            </a:r>
            <a:br>
              <a:rPr lang="es-MX" dirty="0" smtClean="0"/>
            </a:br>
            <a:r>
              <a:rPr lang="es-MX" dirty="0" smtClean="0"/>
              <a:t>GESTIÓN O MANEJO DE RIESGO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 smtClean="0"/>
              <a:t>Proceso para definir o proponer estrategias para prevenir, reducir o controlar los riesgos a niveles aceptables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4173456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s-MX" dirty="0" smtClean="0"/>
              <a:t>DEFINICIONES</a:t>
            </a:r>
            <a:br>
              <a:rPr lang="es-MX" dirty="0" smtClean="0"/>
            </a:br>
            <a:r>
              <a:rPr lang="es-MX" dirty="0" smtClean="0"/>
              <a:t>COMUNICACIÓN DE RIESGO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 smtClean="0"/>
              <a:t>Intercambio interactivo de información entre los diferentes actores sobre los posibles riesgos y su manejo, así como de los beneficios y alcances de tal manera que se tomen decisiones informadas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0626312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s-MX" dirty="0" smtClean="0"/>
              <a:t>DEFINICIONES</a:t>
            </a:r>
            <a:br>
              <a:rPr lang="es-MX" dirty="0" smtClean="0"/>
            </a:br>
            <a:r>
              <a:rPr lang="es-MX" dirty="0" smtClean="0"/>
              <a:t>ANÁLISIS DE RIESGOS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 smtClean="0"/>
              <a:t>Uso sistemático de la información disponible para guiar la toma de decisiones con base a riesgos y beneficios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9256742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7800" y="1042987"/>
            <a:ext cx="7696200" cy="4772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5 CuadroTexto"/>
          <p:cNvSpPr txBox="1"/>
          <p:nvPr/>
        </p:nvSpPr>
        <p:spPr>
          <a:xfrm rot="16200000">
            <a:off x="-698052" y="3244333"/>
            <a:ext cx="41406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b="1" dirty="0" smtClean="0">
                <a:solidFill>
                  <a:srgbClr val="FF0000"/>
                </a:solidFill>
              </a:rPr>
              <a:t>PROBABILIDAD DE OCURRENCIA</a:t>
            </a:r>
            <a:endParaRPr lang="es-MX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62934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s-MX" dirty="0" smtClean="0"/>
              <a:t>DEFINICIONES</a:t>
            </a:r>
            <a:br>
              <a:rPr lang="es-MX" dirty="0" smtClean="0"/>
            </a:br>
            <a:r>
              <a:rPr lang="es-MX" dirty="0" smtClean="0"/>
              <a:t>RUTA AL DAÑO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 smtClean="0"/>
              <a:t>Serie de eventos que deben ocurrir para que el punto final de evaluación indique probabilidad o posibilidad de que el peligro se materialice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6641337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s-MX" dirty="0" smtClean="0"/>
              <a:t>DEFINICIONES</a:t>
            </a:r>
            <a:br>
              <a:rPr lang="es-MX" dirty="0" smtClean="0"/>
            </a:br>
            <a:r>
              <a:rPr lang="es-MX" dirty="0" smtClean="0"/>
              <a:t>MEDIDAS DE INTERFERENCIA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 smtClean="0"/>
              <a:t>Acciones y estrategias para prevenir o mitigar el riesgo de afectar a la meta de protección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458464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1979712" y="2564904"/>
            <a:ext cx="525658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7200" dirty="0" smtClean="0">
                <a:latin typeface="Algerian" pitchFamily="82" charset="0"/>
              </a:rPr>
              <a:t>GRACIAS</a:t>
            </a:r>
            <a:endParaRPr lang="es-MX" sz="7200" dirty="0">
              <a:latin typeface="Algerian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877009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PRIMER PASO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 smtClean="0"/>
              <a:t>Definir las metas de protección</a:t>
            </a:r>
          </a:p>
          <a:p>
            <a:pPr lvl="1"/>
            <a:r>
              <a:rPr lang="es-MX" dirty="0" smtClean="0"/>
              <a:t>Los bienes o valores que deseamos proteger</a:t>
            </a:r>
          </a:p>
          <a:p>
            <a:pPr lvl="1"/>
            <a:r>
              <a:rPr lang="es-MX" dirty="0" smtClean="0"/>
              <a:t>Definición amplia</a:t>
            </a:r>
          </a:p>
          <a:p>
            <a:r>
              <a:rPr lang="es-MX" dirty="0" smtClean="0"/>
              <a:t>Definir los puntos finales de evaluación</a:t>
            </a:r>
          </a:p>
        </p:txBody>
      </p:sp>
    </p:spTree>
    <p:extLst>
      <p:ext uri="{BB962C8B-B14F-4D97-AF65-F5344CB8AC3E}">
        <p14:creationId xmlns:p14="http://schemas.microsoft.com/office/powerpoint/2010/main" val="6297474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MX" dirty="0" smtClean="0"/>
              <a:t>METAS DE PROTECCIÓN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 smtClean="0"/>
              <a:t>Salud</a:t>
            </a:r>
          </a:p>
          <a:p>
            <a:pPr lvl="1"/>
            <a:r>
              <a:rPr lang="es-MX" dirty="0" smtClean="0"/>
              <a:t>Nivel deseado de protección: total</a:t>
            </a:r>
          </a:p>
          <a:p>
            <a:r>
              <a:rPr lang="es-MX" dirty="0" smtClean="0"/>
              <a:t>Ambiente</a:t>
            </a:r>
          </a:p>
          <a:p>
            <a:pPr lvl="1"/>
            <a:r>
              <a:rPr lang="es-MX" dirty="0" smtClean="0"/>
              <a:t>Nivel deseado de protección: alto</a:t>
            </a:r>
          </a:p>
          <a:p>
            <a:r>
              <a:rPr lang="es-MX" dirty="0" smtClean="0"/>
              <a:t>Cultivo</a:t>
            </a:r>
          </a:p>
          <a:p>
            <a:pPr lvl="1"/>
            <a:r>
              <a:rPr lang="es-MX" dirty="0" smtClean="0"/>
              <a:t>Nivel deseado de protección: variable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3848632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s-MX" dirty="0" smtClean="0"/>
              <a:t>PUNTOS FINALES DE</a:t>
            </a:r>
            <a:br>
              <a:rPr lang="es-MX" dirty="0" smtClean="0"/>
            </a:br>
            <a:r>
              <a:rPr lang="es-MX" dirty="0" smtClean="0"/>
              <a:t>EVALUACIÓN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 smtClean="0"/>
              <a:t>Parámetros a evaluar que indiquen el grado de eficacia de las medidas implementadas para cuidar las metas de protección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6457231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599" y="20894"/>
            <a:ext cx="8156735" cy="5424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100520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043608" y="260648"/>
            <a:ext cx="7498080" cy="1143000"/>
          </a:xfrm>
        </p:spPr>
        <p:txBody>
          <a:bodyPr>
            <a:normAutofit/>
          </a:bodyPr>
          <a:lstStyle/>
          <a:p>
            <a:pPr algn="ctr"/>
            <a:r>
              <a:rPr lang="es-MX" dirty="0" smtClean="0"/>
              <a:t>DEFINICIÓN DEL PROBLEMA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043608" y="2564904"/>
            <a:ext cx="7498080" cy="2773288"/>
          </a:xfrm>
        </p:spPr>
        <p:txBody>
          <a:bodyPr/>
          <a:lstStyle/>
          <a:p>
            <a:r>
              <a:rPr lang="es-MX" dirty="0" smtClean="0"/>
              <a:t>Causa potencial de un daño o efecto adverso a la meta de protección</a:t>
            </a:r>
          </a:p>
          <a:p>
            <a:pPr lvl="1"/>
            <a:r>
              <a:rPr lang="es-MX" dirty="0" smtClean="0"/>
              <a:t>Físico</a:t>
            </a:r>
          </a:p>
          <a:p>
            <a:pPr lvl="1"/>
            <a:r>
              <a:rPr lang="es-MX" dirty="0" smtClean="0">
                <a:hlinkClick r:id="rId2" action="ppaction://hlinkfile"/>
              </a:rPr>
              <a:t>Químico</a:t>
            </a:r>
            <a:endParaRPr lang="es-MX" dirty="0" smtClean="0"/>
          </a:p>
          <a:p>
            <a:pPr lvl="1"/>
            <a:r>
              <a:rPr lang="es-MX" dirty="0" smtClean="0"/>
              <a:t>Biológico</a:t>
            </a:r>
          </a:p>
          <a:p>
            <a:pPr marL="402336" lvl="1" indent="0">
              <a:buNone/>
            </a:pPr>
            <a:endParaRPr lang="es-MX" dirty="0"/>
          </a:p>
        </p:txBody>
      </p:sp>
      <p:sp>
        <p:nvSpPr>
          <p:cNvPr id="4" name="1 Título"/>
          <p:cNvSpPr txBox="1">
            <a:spLocks/>
          </p:cNvSpPr>
          <p:nvPr/>
        </p:nvSpPr>
        <p:spPr>
          <a:xfrm>
            <a:off x="1043608" y="1268760"/>
            <a:ext cx="7498080" cy="1143000"/>
          </a:xfrm>
          <a:prstGeom prst="rect">
            <a:avLst/>
          </a:prstGeom>
        </p:spPr>
        <p:txBody>
          <a:bodyPr anchor="ctr">
            <a:normAutofit fontScale="90000" lnSpcReduction="20000"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300" kern="120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pPr algn="ctr"/>
            <a:r>
              <a:rPr lang="es-MX" dirty="0" smtClean="0"/>
              <a:t>DEFINICIONES</a:t>
            </a:r>
            <a:br>
              <a:rPr lang="es-MX" dirty="0" smtClean="0"/>
            </a:br>
            <a:r>
              <a:rPr lang="es-MX" dirty="0" smtClean="0"/>
              <a:t>PELIGRO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6475898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s-MX" dirty="0" smtClean="0"/>
              <a:t>DEFINICIONES</a:t>
            </a:r>
            <a:br>
              <a:rPr lang="es-MX" dirty="0" smtClean="0"/>
            </a:br>
            <a:r>
              <a:rPr lang="es-MX" dirty="0" smtClean="0"/>
              <a:t>DAÑO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 smtClean="0"/>
              <a:t>Probabilidad o posibilidad de que se materialice un peligro y su severidad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8948122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s-MX" dirty="0" smtClean="0"/>
              <a:t>POTENCIAL DE DAÑO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 smtClean="0"/>
              <a:t>Capacidad intrínseca de ejercer un efecto adverso a la meta de protección en comparación de otros peligros.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2449241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s-MX" dirty="0" smtClean="0"/>
              <a:t>DEFINICIONES</a:t>
            </a:r>
            <a:br>
              <a:rPr lang="es-MX" dirty="0" smtClean="0"/>
            </a:br>
            <a:r>
              <a:rPr lang="es-MX" dirty="0" smtClean="0"/>
              <a:t>RIESGO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 smtClean="0"/>
              <a:t>Probabilidad o posibilidad de que ocurra un daño o efecto adverso a la meta de protección y la magnitud de sus consecuencias</a:t>
            </a:r>
          </a:p>
          <a:p>
            <a:pPr lvl="1"/>
            <a:r>
              <a:rPr lang="es-MX" dirty="0" smtClean="0"/>
              <a:t>Debe medirse científicamente</a:t>
            </a:r>
          </a:p>
          <a:p>
            <a:pPr lvl="1"/>
            <a:r>
              <a:rPr lang="es-MX" dirty="0" smtClean="0"/>
              <a:t>El riesgo cero no existe</a:t>
            </a:r>
          </a:p>
          <a:p>
            <a:r>
              <a:rPr lang="es-MX" dirty="0" smtClean="0"/>
              <a:t>Riesgo = peligro x probabilidad de ocurrencia x consecuencias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1418145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io">
  <a:themeElements>
    <a:clrScheme name="Solsticio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io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olsticio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61</TotalTime>
  <Words>308</Words>
  <Application>Microsoft Office PowerPoint</Application>
  <PresentationFormat>Presentación en pantalla (4:3)</PresentationFormat>
  <Paragraphs>48</Paragraphs>
  <Slides>17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17</vt:i4>
      </vt:variant>
    </vt:vector>
  </HeadingPairs>
  <TitlesOfParts>
    <vt:vector size="18" baseType="lpstr">
      <vt:lpstr>Solsticio</vt:lpstr>
      <vt:lpstr>Los plaguicidas desde la perspectiva de la administración de riesgos</vt:lpstr>
      <vt:lpstr>PRIMER PASO</vt:lpstr>
      <vt:lpstr>METAS DE PROTECCIÓN</vt:lpstr>
      <vt:lpstr>PUNTOS FINALES DE EVALUACIÓN</vt:lpstr>
      <vt:lpstr>Presentación de PowerPoint</vt:lpstr>
      <vt:lpstr>DEFINICIÓN DEL PROBLEMA</vt:lpstr>
      <vt:lpstr>DEFINICIONES DAÑO</vt:lpstr>
      <vt:lpstr>POTENCIAL DE DAÑO</vt:lpstr>
      <vt:lpstr>DEFINICIONES RIESGO</vt:lpstr>
      <vt:lpstr>DEFINICIONES EVALUACIÓN DE RIESGO</vt:lpstr>
      <vt:lpstr>DEFINICIONES GESTIÓN O MANEJO DE RIESGO</vt:lpstr>
      <vt:lpstr>DEFINICIONES COMUNICACIÓN DE RIESGO</vt:lpstr>
      <vt:lpstr>DEFINICIONES ANÁLISIS DE RIESGOS</vt:lpstr>
      <vt:lpstr>Presentación de PowerPoint</vt:lpstr>
      <vt:lpstr>DEFINICIONES RUTA AL DAÑO</vt:lpstr>
      <vt:lpstr>DEFINICIONES MEDIDAS DE INTERFERENCIA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Los plaguicidas desde la perspectiva de la administración de riesgos</dc:title>
  <dc:creator>BATMAN</dc:creator>
  <cp:lastModifiedBy>BATMAN</cp:lastModifiedBy>
  <cp:revision>16</cp:revision>
  <dcterms:created xsi:type="dcterms:W3CDTF">2013-07-07T01:03:24Z</dcterms:created>
  <dcterms:modified xsi:type="dcterms:W3CDTF">2013-07-08T00:48:26Z</dcterms:modified>
</cp:coreProperties>
</file>