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8" r:id="rId4"/>
    <p:sldId id="262" r:id="rId5"/>
    <p:sldId id="267" r:id="rId6"/>
    <p:sldId id="258" r:id="rId7"/>
    <p:sldId id="259" r:id="rId8"/>
    <p:sldId id="260" r:id="rId9"/>
    <p:sldId id="263" r:id="rId10"/>
    <p:sldId id="264" r:id="rId11"/>
    <p:sldId id="265" r:id="rId12"/>
    <p:sldId id="266" r:id="rId13"/>
    <p:sldId id="269" r:id="rId14"/>
    <p:sldId id="270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9AA2D3-56B3-487A-9DDC-181A83BF41F9}" type="datetimeFigureOut">
              <a:rPr lang="es-MX" smtClean="0"/>
              <a:t>16/04/2014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8347136-B422-4B83-9E6C-59ECC54B43B0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MX" dirty="0" smtClean="0"/>
              <a:t>Uso de dosis discriminantes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s-MX" dirty="0" smtClean="0"/>
              <a:t>J. C. Rodríguez</a:t>
            </a:r>
          </a:p>
          <a:p>
            <a:pPr algn="ctr"/>
            <a:r>
              <a:rPr lang="es-MX" dirty="0" smtClean="0"/>
              <a:t>Colegio de Postgraduados</a:t>
            </a:r>
          </a:p>
          <a:p>
            <a:pPr algn="ctr"/>
            <a:r>
              <a:rPr lang="es-MX" dirty="0" smtClean="0"/>
              <a:t>Campus Montecillo</a:t>
            </a:r>
          </a:p>
          <a:p>
            <a:pPr algn="ctr"/>
            <a:r>
              <a:rPr lang="es-MX" dirty="0" smtClean="0"/>
              <a:t>concho@colpos.mx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643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97" y="1844824"/>
            <a:ext cx="8803191" cy="266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1498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1781235"/>
            <a:ext cx="9036496" cy="2501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9078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7416824" cy="641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5387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4664"/>
            <a:ext cx="7200800" cy="639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8568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5105"/>
            <a:ext cx="7344816" cy="6357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032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Resistance concept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59632" y="1772816"/>
            <a:ext cx="6248400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 smtClean="0"/>
              <a:t>Fracaso en campo de un plaguicida cuando se usa a la dosis mínima originalmente efectiva, debido a la selección de caracteres genéticos heredables</a:t>
            </a:r>
            <a:endParaRPr lang="es-MX" sz="2400" b="1" dirty="0" smtClean="0"/>
          </a:p>
          <a:p>
            <a:pPr marL="0" indent="0">
              <a:buNone/>
            </a:pPr>
            <a:r>
              <a:rPr lang="en-US" sz="1400" dirty="0" smtClean="0"/>
              <a:t>Concho</a:t>
            </a:r>
            <a:endParaRPr lang="en-US" sz="1400" dirty="0" smtClean="0"/>
          </a:p>
          <a:p>
            <a:pPr marL="0" indent="0">
              <a:buNone/>
            </a:pPr>
            <a:endParaRPr lang="es-MX" sz="1600" dirty="0" smtClean="0"/>
          </a:p>
          <a:p>
            <a:pPr marL="0" indent="0">
              <a:buNone/>
            </a:pPr>
            <a:endParaRPr lang="en-US" sz="1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38400" y="3789040"/>
            <a:ext cx="6238056" cy="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85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Resistance concept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59632" y="1772816"/>
            <a:ext cx="6248400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A significant heritable decrease in a population´s susceptibility to a toxin</a:t>
            </a:r>
          </a:p>
          <a:p>
            <a:pPr marL="0" indent="0">
              <a:buNone/>
            </a:pPr>
            <a:r>
              <a:rPr lang="en-US" sz="1600" dirty="0" err="1" smtClean="0"/>
              <a:t>Gassamann</a:t>
            </a:r>
            <a:r>
              <a:rPr lang="en-US" sz="1600" dirty="0" smtClean="0"/>
              <a:t>, </a:t>
            </a:r>
            <a:r>
              <a:rPr lang="en-US" sz="1600" dirty="0" err="1" smtClean="0"/>
              <a:t>Carrière</a:t>
            </a:r>
            <a:r>
              <a:rPr lang="en-US" sz="1600" dirty="0" smtClean="0"/>
              <a:t>, and </a:t>
            </a:r>
            <a:r>
              <a:rPr lang="en-US" sz="1600" dirty="0" err="1" smtClean="0"/>
              <a:t>Tabasnik</a:t>
            </a:r>
            <a:r>
              <a:rPr lang="en-US" sz="1600" dirty="0" smtClean="0"/>
              <a:t>. 2009. Ann. Rev </a:t>
            </a:r>
            <a:r>
              <a:rPr lang="en-US" sz="1600" dirty="0" err="1" smtClean="0"/>
              <a:t>Entomol</a:t>
            </a: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400" b="1" dirty="0" smtClean="0"/>
              <a:t>Field GMO failure due to the selection of one or more inheritable trait(s) of the pest</a:t>
            </a:r>
          </a:p>
          <a:p>
            <a:pPr marL="0" indent="0">
              <a:buNone/>
            </a:pPr>
            <a:r>
              <a:rPr lang="en-US" sz="1400" dirty="0" smtClean="0"/>
              <a:t>Concho</a:t>
            </a:r>
          </a:p>
          <a:p>
            <a:pPr marL="0" indent="0">
              <a:buNone/>
            </a:pPr>
            <a:endParaRPr lang="es-MX" sz="1600" dirty="0" smtClean="0"/>
          </a:p>
          <a:p>
            <a:pPr marL="0" indent="0">
              <a:buNone/>
            </a:pPr>
            <a:endParaRPr lang="en-US" sz="1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38400" y="3789040"/>
            <a:ext cx="6238056" cy="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44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err="1" smtClean="0"/>
              <a:t>Resistance</a:t>
            </a:r>
            <a:r>
              <a:rPr lang="es-MX" dirty="0" smtClean="0"/>
              <a:t> </a:t>
            </a:r>
            <a:r>
              <a:rPr lang="es-MX" dirty="0" err="1" smtClean="0"/>
              <a:t>management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concept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07704" y="1600200"/>
            <a:ext cx="6779096" cy="3052936"/>
          </a:xfrm>
        </p:spPr>
        <p:txBody>
          <a:bodyPr>
            <a:normAutofit fontScale="25000" lnSpcReduction="20000"/>
          </a:bodyPr>
          <a:lstStyle/>
          <a:p>
            <a:endParaRPr lang="es-MX" dirty="0" smtClean="0"/>
          </a:p>
          <a:p>
            <a:r>
              <a:rPr lang="en-US" sz="13500" dirty="0" smtClean="0"/>
              <a:t>Art, science and technology to keep the frequency and intensity of resistance gene expression below a tolerable level.</a:t>
            </a:r>
          </a:p>
          <a:p>
            <a:endParaRPr lang="en-US" sz="3600" dirty="0"/>
          </a:p>
          <a:p>
            <a:pPr marL="0" indent="0">
              <a:buNone/>
            </a:pPr>
            <a:r>
              <a:rPr lang="en-US" sz="9600" dirty="0" smtClean="0"/>
              <a:t>Dr. Concho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8691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dirty="0" smtClean="0"/>
              <a:t>Manejo de la resistencia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07704" y="1600200"/>
            <a:ext cx="6779096" cy="3052936"/>
          </a:xfrm>
        </p:spPr>
        <p:txBody>
          <a:bodyPr>
            <a:normAutofit fontScale="85000" lnSpcReduction="20000"/>
          </a:bodyPr>
          <a:lstStyle/>
          <a:p>
            <a:endParaRPr lang="es-MX" dirty="0" smtClean="0"/>
          </a:p>
          <a:p>
            <a:r>
              <a:rPr lang="en-US" sz="6400" dirty="0" err="1" smtClean="0"/>
              <a:t>Estrategia</a:t>
            </a:r>
            <a:endParaRPr lang="en-US" sz="6400" dirty="0" smtClean="0"/>
          </a:p>
          <a:p>
            <a:endParaRPr lang="en-US" sz="6400" dirty="0" smtClean="0"/>
          </a:p>
          <a:p>
            <a:r>
              <a:rPr lang="en-US" sz="6400" dirty="0" err="1" smtClean="0"/>
              <a:t>Monitoreo</a:t>
            </a:r>
            <a:endParaRPr lang="en-US" sz="6400" dirty="0" smtClean="0"/>
          </a:p>
          <a:p>
            <a:endParaRPr lang="en-US" sz="36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5814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onitoring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28999"/>
          </a:xfrm>
        </p:spPr>
        <p:txBody>
          <a:bodyPr>
            <a:normAutofit/>
          </a:bodyPr>
          <a:lstStyle/>
          <a:p>
            <a:endParaRPr lang="es-MX" dirty="0" smtClean="0"/>
          </a:p>
          <a:p>
            <a:r>
              <a:rPr lang="en-US" sz="3600" dirty="0" smtClean="0"/>
              <a:t>System designed to evaluate the efficacy of a given resistance management program</a:t>
            </a:r>
          </a:p>
          <a:p>
            <a:pPr marL="182880" indent="0">
              <a:buNone/>
            </a:pPr>
            <a:endParaRPr lang="en-US" sz="3600" dirty="0" smtClean="0"/>
          </a:p>
          <a:p>
            <a:pPr marL="182880" indent="0">
              <a:buNone/>
            </a:pPr>
            <a:r>
              <a:rPr lang="es-MX" sz="1800" dirty="0" smtClean="0"/>
              <a:t>Dr. Concho</a:t>
            </a:r>
          </a:p>
          <a:p>
            <a:pPr lvl="1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8348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650758" y="1268760"/>
            <a:ext cx="8034990" cy="4329772"/>
            <a:chOff x="650758" y="1268760"/>
            <a:chExt cx="8034990" cy="4329772"/>
          </a:xfrm>
        </p:grpSpPr>
        <p:grpSp>
          <p:nvGrpSpPr>
            <p:cNvPr id="17" name="16 Grupo"/>
            <p:cNvGrpSpPr/>
            <p:nvPr/>
          </p:nvGrpSpPr>
          <p:grpSpPr>
            <a:xfrm>
              <a:off x="650758" y="1268760"/>
              <a:ext cx="8034990" cy="4329772"/>
              <a:chOff x="650758" y="1268760"/>
              <a:chExt cx="8034990" cy="4329772"/>
            </a:xfrm>
          </p:grpSpPr>
          <p:sp>
            <p:nvSpPr>
              <p:cNvPr id="6" name="5 Rectángulo"/>
              <p:cNvSpPr/>
              <p:nvPr/>
            </p:nvSpPr>
            <p:spPr>
              <a:xfrm>
                <a:off x="1115616" y="1268760"/>
                <a:ext cx="7056784" cy="3888432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>
                  <a:solidFill>
                    <a:schemeClr val="bg1"/>
                  </a:solidFill>
                </a:endParaRPr>
              </a:p>
            </p:txBody>
          </p:sp>
          <p:sp>
            <p:nvSpPr>
              <p:cNvPr id="7" name="6 CuadroTexto"/>
              <p:cNvSpPr txBox="1"/>
              <p:nvPr/>
            </p:nvSpPr>
            <p:spPr>
              <a:xfrm>
                <a:off x="3326576" y="5229200"/>
                <a:ext cx="16113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dirty="0" err="1" smtClean="0"/>
                  <a:t>Crop</a:t>
                </a:r>
                <a:r>
                  <a:rPr lang="es-MX" dirty="0" smtClean="0"/>
                  <a:t> </a:t>
                </a:r>
                <a:r>
                  <a:rPr lang="es-MX" dirty="0" err="1" smtClean="0"/>
                  <a:t>season</a:t>
                </a:r>
                <a:endParaRPr lang="es-MX" dirty="0"/>
              </a:p>
            </p:txBody>
          </p:sp>
          <p:sp>
            <p:nvSpPr>
              <p:cNvPr id="8" name="7 CuadroTexto"/>
              <p:cNvSpPr txBox="1"/>
              <p:nvPr/>
            </p:nvSpPr>
            <p:spPr>
              <a:xfrm rot="16200000">
                <a:off x="-352708" y="3009836"/>
                <a:ext cx="23762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smtClean="0"/>
                  <a:t>Field </a:t>
                </a:r>
                <a:r>
                  <a:rPr lang="en-US" dirty="0" smtClean="0"/>
                  <a:t>efficacy</a:t>
                </a:r>
                <a:r>
                  <a:rPr lang="es-MX" dirty="0" smtClean="0"/>
                  <a:t>  (%)</a:t>
                </a:r>
                <a:endParaRPr lang="es-MX" dirty="0"/>
              </a:p>
            </p:txBody>
          </p:sp>
          <p:sp>
            <p:nvSpPr>
              <p:cNvPr id="9" name="8 CuadroTexto"/>
              <p:cNvSpPr txBox="1"/>
              <p:nvPr/>
            </p:nvSpPr>
            <p:spPr>
              <a:xfrm rot="16200000">
                <a:off x="7019789" y="3058708"/>
                <a:ext cx="296258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err="1" smtClean="0"/>
                  <a:t>Third</a:t>
                </a:r>
                <a:r>
                  <a:rPr lang="es-MX" dirty="0" smtClean="0"/>
                  <a:t> instar </a:t>
                </a:r>
                <a:r>
                  <a:rPr lang="es-MX" dirty="0" err="1" smtClean="0"/>
                  <a:t>larvae</a:t>
                </a:r>
                <a:r>
                  <a:rPr lang="es-MX" dirty="0" smtClean="0"/>
                  <a:t> (%)</a:t>
                </a:r>
                <a:endParaRPr lang="es-MX" dirty="0"/>
              </a:p>
            </p:txBody>
          </p:sp>
          <p:cxnSp>
            <p:nvCxnSpPr>
              <p:cNvPr id="10" name="9 Conector recto"/>
              <p:cNvCxnSpPr/>
              <p:nvPr/>
            </p:nvCxnSpPr>
            <p:spPr>
              <a:xfrm>
                <a:off x="1115616" y="2204864"/>
                <a:ext cx="7056784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11" name="10 Forma libre"/>
              <p:cNvSpPr/>
              <p:nvPr/>
            </p:nvSpPr>
            <p:spPr>
              <a:xfrm>
                <a:off x="1403498" y="1648047"/>
                <a:ext cx="6719776" cy="3190655"/>
              </a:xfrm>
              <a:custGeom>
                <a:avLst/>
                <a:gdLst>
                  <a:gd name="connsiteX0" fmla="*/ 0 w 6719776"/>
                  <a:gd name="connsiteY0" fmla="*/ 3189767 h 3190655"/>
                  <a:gd name="connsiteX1" fmla="*/ 457200 w 6719776"/>
                  <a:gd name="connsiteY1" fmla="*/ 3083441 h 3190655"/>
                  <a:gd name="connsiteX2" fmla="*/ 1010093 w 6719776"/>
                  <a:gd name="connsiteY2" fmla="*/ 3189767 h 3190655"/>
                  <a:gd name="connsiteX3" fmla="*/ 1616149 w 6719776"/>
                  <a:gd name="connsiteY3" fmla="*/ 3136604 h 3190655"/>
                  <a:gd name="connsiteX4" fmla="*/ 1924493 w 6719776"/>
                  <a:gd name="connsiteY4" fmla="*/ 3179134 h 3190655"/>
                  <a:gd name="connsiteX5" fmla="*/ 2286000 w 6719776"/>
                  <a:gd name="connsiteY5" fmla="*/ 3125972 h 3190655"/>
                  <a:gd name="connsiteX6" fmla="*/ 2668772 w 6719776"/>
                  <a:gd name="connsiteY6" fmla="*/ 3157869 h 3190655"/>
                  <a:gd name="connsiteX7" fmla="*/ 3019646 w 6719776"/>
                  <a:gd name="connsiteY7" fmla="*/ 3157869 h 3190655"/>
                  <a:gd name="connsiteX8" fmla="*/ 3891516 w 6719776"/>
                  <a:gd name="connsiteY8" fmla="*/ 3072809 h 3190655"/>
                  <a:gd name="connsiteX9" fmla="*/ 4359349 w 6719776"/>
                  <a:gd name="connsiteY9" fmla="*/ 2881423 h 3190655"/>
                  <a:gd name="connsiteX10" fmla="*/ 5050465 w 6719776"/>
                  <a:gd name="connsiteY10" fmla="*/ 2721934 h 3190655"/>
                  <a:gd name="connsiteX11" fmla="*/ 5305646 w 6719776"/>
                  <a:gd name="connsiteY11" fmla="*/ 2530548 h 3190655"/>
                  <a:gd name="connsiteX12" fmla="*/ 5688418 w 6719776"/>
                  <a:gd name="connsiteY12" fmla="*/ 2147776 h 3190655"/>
                  <a:gd name="connsiteX13" fmla="*/ 5954232 w 6719776"/>
                  <a:gd name="connsiteY13" fmla="*/ 1637413 h 3190655"/>
                  <a:gd name="connsiteX14" fmla="*/ 6145618 w 6719776"/>
                  <a:gd name="connsiteY14" fmla="*/ 1212111 h 3190655"/>
                  <a:gd name="connsiteX15" fmla="*/ 6283842 w 6719776"/>
                  <a:gd name="connsiteY15" fmla="*/ 754911 h 3190655"/>
                  <a:gd name="connsiteX16" fmla="*/ 6443330 w 6719776"/>
                  <a:gd name="connsiteY16" fmla="*/ 393404 h 3190655"/>
                  <a:gd name="connsiteX17" fmla="*/ 6624083 w 6719776"/>
                  <a:gd name="connsiteY17" fmla="*/ 244548 h 3190655"/>
                  <a:gd name="connsiteX18" fmla="*/ 6719776 w 6719776"/>
                  <a:gd name="connsiteY18" fmla="*/ 0 h 3190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719776" h="3190655">
                    <a:moveTo>
                      <a:pt x="0" y="3189767"/>
                    </a:moveTo>
                    <a:cubicBezTo>
                      <a:pt x="144425" y="3136604"/>
                      <a:pt x="288851" y="3083441"/>
                      <a:pt x="457200" y="3083441"/>
                    </a:cubicBezTo>
                    <a:cubicBezTo>
                      <a:pt x="625549" y="3083441"/>
                      <a:pt x="816935" y="3180907"/>
                      <a:pt x="1010093" y="3189767"/>
                    </a:cubicBezTo>
                    <a:cubicBezTo>
                      <a:pt x="1203251" y="3198627"/>
                      <a:pt x="1463749" y="3138376"/>
                      <a:pt x="1616149" y="3136604"/>
                    </a:cubicBezTo>
                    <a:cubicBezTo>
                      <a:pt x="1768549" y="3134832"/>
                      <a:pt x="1812851" y="3180906"/>
                      <a:pt x="1924493" y="3179134"/>
                    </a:cubicBezTo>
                    <a:cubicBezTo>
                      <a:pt x="2036135" y="3177362"/>
                      <a:pt x="2161954" y="3129516"/>
                      <a:pt x="2286000" y="3125972"/>
                    </a:cubicBezTo>
                    <a:cubicBezTo>
                      <a:pt x="2410047" y="3122428"/>
                      <a:pt x="2546498" y="3152553"/>
                      <a:pt x="2668772" y="3157869"/>
                    </a:cubicBezTo>
                    <a:cubicBezTo>
                      <a:pt x="2791046" y="3163185"/>
                      <a:pt x="2815855" y="3172046"/>
                      <a:pt x="3019646" y="3157869"/>
                    </a:cubicBezTo>
                    <a:cubicBezTo>
                      <a:pt x="3223437" y="3143692"/>
                      <a:pt x="3668232" y="3118883"/>
                      <a:pt x="3891516" y="3072809"/>
                    </a:cubicBezTo>
                    <a:cubicBezTo>
                      <a:pt x="4114800" y="3026735"/>
                      <a:pt x="4166191" y="2939902"/>
                      <a:pt x="4359349" y="2881423"/>
                    </a:cubicBezTo>
                    <a:cubicBezTo>
                      <a:pt x="4552507" y="2822944"/>
                      <a:pt x="4892749" y="2780413"/>
                      <a:pt x="5050465" y="2721934"/>
                    </a:cubicBezTo>
                    <a:cubicBezTo>
                      <a:pt x="5208181" y="2663455"/>
                      <a:pt x="5199321" y="2626241"/>
                      <a:pt x="5305646" y="2530548"/>
                    </a:cubicBezTo>
                    <a:cubicBezTo>
                      <a:pt x="5411971" y="2434855"/>
                      <a:pt x="5580320" y="2296632"/>
                      <a:pt x="5688418" y="2147776"/>
                    </a:cubicBezTo>
                    <a:cubicBezTo>
                      <a:pt x="5796516" y="1998920"/>
                      <a:pt x="5878032" y="1793357"/>
                      <a:pt x="5954232" y="1637413"/>
                    </a:cubicBezTo>
                    <a:cubicBezTo>
                      <a:pt x="6030432" y="1481469"/>
                      <a:pt x="6090683" y="1359195"/>
                      <a:pt x="6145618" y="1212111"/>
                    </a:cubicBezTo>
                    <a:cubicBezTo>
                      <a:pt x="6200553" y="1065027"/>
                      <a:pt x="6234223" y="891362"/>
                      <a:pt x="6283842" y="754911"/>
                    </a:cubicBezTo>
                    <a:cubicBezTo>
                      <a:pt x="6333461" y="618460"/>
                      <a:pt x="6386623" y="478464"/>
                      <a:pt x="6443330" y="393404"/>
                    </a:cubicBezTo>
                    <a:cubicBezTo>
                      <a:pt x="6500037" y="308344"/>
                      <a:pt x="6578009" y="310115"/>
                      <a:pt x="6624083" y="244548"/>
                    </a:cubicBezTo>
                    <a:cubicBezTo>
                      <a:pt x="6670157" y="178981"/>
                      <a:pt x="6694966" y="89490"/>
                      <a:pt x="6719776" y="0"/>
                    </a:cubicBezTo>
                  </a:path>
                </a:pathLst>
              </a:cu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" name="11 Forma libre"/>
              <p:cNvSpPr/>
              <p:nvPr/>
            </p:nvSpPr>
            <p:spPr>
              <a:xfrm>
                <a:off x="1105786" y="1690551"/>
                <a:ext cx="7038754" cy="2498677"/>
              </a:xfrm>
              <a:custGeom>
                <a:avLst/>
                <a:gdLst>
                  <a:gd name="connsiteX0" fmla="*/ 0 w 7038754"/>
                  <a:gd name="connsiteY0" fmla="*/ 106351 h 2498677"/>
                  <a:gd name="connsiteX1" fmla="*/ 297712 w 7038754"/>
                  <a:gd name="connsiteY1" fmla="*/ 85086 h 2498677"/>
                  <a:gd name="connsiteX2" fmla="*/ 765544 w 7038754"/>
                  <a:gd name="connsiteY2" fmla="*/ 106351 h 2498677"/>
                  <a:gd name="connsiteX3" fmla="*/ 1137684 w 7038754"/>
                  <a:gd name="connsiteY3" fmla="*/ 53189 h 2498677"/>
                  <a:gd name="connsiteX4" fmla="*/ 1382233 w 7038754"/>
                  <a:gd name="connsiteY4" fmla="*/ 31923 h 2498677"/>
                  <a:gd name="connsiteX5" fmla="*/ 1690577 w 7038754"/>
                  <a:gd name="connsiteY5" fmla="*/ 159514 h 2498677"/>
                  <a:gd name="connsiteX6" fmla="*/ 1988288 w 7038754"/>
                  <a:gd name="connsiteY6" fmla="*/ 21291 h 2498677"/>
                  <a:gd name="connsiteX7" fmla="*/ 2424223 w 7038754"/>
                  <a:gd name="connsiteY7" fmla="*/ 148882 h 2498677"/>
                  <a:gd name="connsiteX8" fmla="*/ 2838893 w 7038754"/>
                  <a:gd name="connsiteY8" fmla="*/ 148882 h 2498677"/>
                  <a:gd name="connsiteX9" fmla="*/ 3019647 w 7038754"/>
                  <a:gd name="connsiteY9" fmla="*/ 26 h 2498677"/>
                  <a:gd name="connsiteX10" fmla="*/ 3413051 w 7038754"/>
                  <a:gd name="connsiteY10" fmla="*/ 138249 h 2498677"/>
                  <a:gd name="connsiteX11" fmla="*/ 3668233 w 7038754"/>
                  <a:gd name="connsiteY11" fmla="*/ 319002 h 2498677"/>
                  <a:gd name="connsiteX12" fmla="*/ 3934047 w 7038754"/>
                  <a:gd name="connsiteY12" fmla="*/ 21291 h 2498677"/>
                  <a:gd name="connsiteX13" fmla="*/ 4540102 w 7038754"/>
                  <a:gd name="connsiteY13" fmla="*/ 701775 h 2498677"/>
                  <a:gd name="connsiteX14" fmla="*/ 5156791 w 7038754"/>
                  <a:gd name="connsiteY14" fmla="*/ 861263 h 2498677"/>
                  <a:gd name="connsiteX15" fmla="*/ 5390707 w 7038754"/>
                  <a:gd name="connsiteY15" fmla="*/ 1201505 h 2498677"/>
                  <a:gd name="connsiteX16" fmla="*/ 5784112 w 7038754"/>
                  <a:gd name="connsiteY16" fmla="*/ 1403523 h 2498677"/>
                  <a:gd name="connsiteX17" fmla="*/ 6113721 w 7038754"/>
                  <a:gd name="connsiteY17" fmla="*/ 1626807 h 2498677"/>
                  <a:gd name="connsiteX18" fmla="*/ 6400800 w 7038754"/>
                  <a:gd name="connsiteY18" fmla="*/ 1807561 h 2498677"/>
                  <a:gd name="connsiteX19" fmla="*/ 6581554 w 7038754"/>
                  <a:gd name="connsiteY19" fmla="*/ 2211598 h 2498677"/>
                  <a:gd name="connsiteX20" fmla="*/ 6836735 w 7038754"/>
                  <a:gd name="connsiteY20" fmla="*/ 2413616 h 2498677"/>
                  <a:gd name="connsiteX21" fmla="*/ 7038754 w 7038754"/>
                  <a:gd name="connsiteY21" fmla="*/ 2498677 h 2498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7038754" h="2498677">
                    <a:moveTo>
                      <a:pt x="0" y="106351"/>
                    </a:moveTo>
                    <a:cubicBezTo>
                      <a:pt x="85060" y="95718"/>
                      <a:pt x="170121" y="85086"/>
                      <a:pt x="297712" y="85086"/>
                    </a:cubicBezTo>
                    <a:cubicBezTo>
                      <a:pt x="425303" y="85086"/>
                      <a:pt x="625549" y="111667"/>
                      <a:pt x="765544" y="106351"/>
                    </a:cubicBezTo>
                    <a:cubicBezTo>
                      <a:pt x="905539" y="101035"/>
                      <a:pt x="1034903" y="65594"/>
                      <a:pt x="1137684" y="53189"/>
                    </a:cubicBezTo>
                    <a:cubicBezTo>
                      <a:pt x="1240465" y="40784"/>
                      <a:pt x="1290084" y="14202"/>
                      <a:pt x="1382233" y="31923"/>
                    </a:cubicBezTo>
                    <a:cubicBezTo>
                      <a:pt x="1474382" y="49644"/>
                      <a:pt x="1589568" y="161286"/>
                      <a:pt x="1690577" y="159514"/>
                    </a:cubicBezTo>
                    <a:cubicBezTo>
                      <a:pt x="1791586" y="157742"/>
                      <a:pt x="1866014" y="23063"/>
                      <a:pt x="1988288" y="21291"/>
                    </a:cubicBezTo>
                    <a:cubicBezTo>
                      <a:pt x="2110562" y="19519"/>
                      <a:pt x="2282456" y="127617"/>
                      <a:pt x="2424223" y="148882"/>
                    </a:cubicBezTo>
                    <a:cubicBezTo>
                      <a:pt x="2565990" y="170147"/>
                      <a:pt x="2739656" y="173691"/>
                      <a:pt x="2838893" y="148882"/>
                    </a:cubicBezTo>
                    <a:cubicBezTo>
                      <a:pt x="2938130" y="124073"/>
                      <a:pt x="2923954" y="1798"/>
                      <a:pt x="3019647" y="26"/>
                    </a:cubicBezTo>
                    <a:cubicBezTo>
                      <a:pt x="3115340" y="-1746"/>
                      <a:pt x="3304953" y="85086"/>
                      <a:pt x="3413051" y="138249"/>
                    </a:cubicBezTo>
                    <a:cubicBezTo>
                      <a:pt x="3521149" y="191412"/>
                      <a:pt x="3581400" y="338495"/>
                      <a:pt x="3668233" y="319002"/>
                    </a:cubicBezTo>
                    <a:cubicBezTo>
                      <a:pt x="3755066" y="299509"/>
                      <a:pt x="3788736" y="-42504"/>
                      <a:pt x="3934047" y="21291"/>
                    </a:cubicBezTo>
                    <a:cubicBezTo>
                      <a:pt x="4079358" y="85086"/>
                      <a:pt x="4336311" y="561780"/>
                      <a:pt x="4540102" y="701775"/>
                    </a:cubicBezTo>
                    <a:cubicBezTo>
                      <a:pt x="4743893" y="841770"/>
                      <a:pt x="5015024" y="777975"/>
                      <a:pt x="5156791" y="861263"/>
                    </a:cubicBezTo>
                    <a:cubicBezTo>
                      <a:pt x="5298558" y="944551"/>
                      <a:pt x="5286154" y="1111128"/>
                      <a:pt x="5390707" y="1201505"/>
                    </a:cubicBezTo>
                    <a:cubicBezTo>
                      <a:pt x="5495261" y="1291882"/>
                      <a:pt x="5663610" y="1332639"/>
                      <a:pt x="5784112" y="1403523"/>
                    </a:cubicBezTo>
                    <a:cubicBezTo>
                      <a:pt x="5904614" y="1474407"/>
                      <a:pt x="6010940" y="1559467"/>
                      <a:pt x="6113721" y="1626807"/>
                    </a:cubicBezTo>
                    <a:cubicBezTo>
                      <a:pt x="6216502" y="1694147"/>
                      <a:pt x="6322828" y="1710096"/>
                      <a:pt x="6400800" y="1807561"/>
                    </a:cubicBezTo>
                    <a:cubicBezTo>
                      <a:pt x="6478772" y="1905026"/>
                      <a:pt x="6508898" y="2110589"/>
                      <a:pt x="6581554" y="2211598"/>
                    </a:cubicBezTo>
                    <a:cubicBezTo>
                      <a:pt x="6654210" y="2312607"/>
                      <a:pt x="6760535" y="2365770"/>
                      <a:pt x="6836735" y="2413616"/>
                    </a:cubicBezTo>
                    <a:cubicBezTo>
                      <a:pt x="6912935" y="2461463"/>
                      <a:pt x="6975844" y="2480070"/>
                      <a:pt x="7038754" y="2498677"/>
                    </a:cubicBezTo>
                  </a:path>
                </a:pathLst>
              </a:cu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3" name="12 CuadroTexto"/>
              <p:cNvSpPr txBox="1"/>
              <p:nvPr/>
            </p:nvSpPr>
            <p:spPr>
              <a:xfrm>
                <a:off x="2627784" y="4197968"/>
                <a:ext cx="1518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dirty="0" err="1" smtClean="0"/>
                  <a:t>Third</a:t>
                </a:r>
                <a:r>
                  <a:rPr lang="es-MX" dirty="0" smtClean="0"/>
                  <a:t> instar</a:t>
                </a:r>
                <a:endParaRPr lang="es-MX" dirty="0"/>
              </a:p>
            </p:txBody>
          </p:sp>
          <p:cxnSp>
            <p:nvCxnSpPr>
              <p:cNvPr id="14" name="13 Conector recto de flecha"/>
              <p:cNvCxnSpPr>
                <a:endCxn id="11" idx="7"/>
              </p:cNvCxnSpPr>
              <p:nvPr/>
            </p:nvCxnSpPr>
            <p:spPr>
              <a:xfrm>
                <a:off x="4067944" y="4382634"/>
                <a:ext cx="355200" cy="42328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5" name="14 Conector recto de flecha"/>
              <p:cNvCxnSpPr>
                <a:endCxn id="12" idx="15"/>
              </p:cNvCxnSpPr>
              <p:nvPr/>
            </p:nvCxnSpPr>
            <p:spPr>
              <a:xfrm flipV="1">
                <a:off x="5580112" y="2892056"/>
                <a:ext cx="916381" cy="10927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16" name="15 CuadroTexto"/>
              <p:cNvSpPr txBox="1"/>
              <p:nvPr/>
            </p:nvSpPr>
            <p:spPr>
              <a:xfrm>
                <a:off x="3940239" y="2843644"/>
                <a:ext cx="16898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dirty="0" smtClean="0"/>
                  <a:t>Field </a:t>
                </a:r>
                <a:r>
                  <a:rPr lang="es-MX" dirty="0" err="1" smtClean="0"/>
                  <a:t>efficacy</a:t>
                </a:r>
                <a:endParaRPr lang="es-MX" dirty="0"/>
              </a:p>
            </p:txBody>
          </p:sp>
        </p:grpSp>
        <p:sp>
          <p:nvSpPr>
            <p:cNvPr id="18" name="17 CuadroTexto"/>
            <p:cNvSpPr txBox="1"/>
            <p:nvPr/>
          </p:nvSpPr>
          <p:spPr>
            <a:xfrm>
              <a:off x="1476069" y="2707390"/>
              <a:ext cx="1841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dirty="0" smtClean="0"/>
                <a:t>Tolerable </a:t>
              </a:r>
              <a:r>
                <a:rPr lang="es-MX" dirty="0" err="1" smtClean="0"/>
                <a:t>level</a:t>
              </a:r>
              <a:endParaRPr lang="es-MX" dirty="0"/>
            </a:p>
          </p:txBody>
        </p:sp>
        <p:cxnSp>
          <p:nvCxnSpPr>
            <p:cNvPr id="19" name="18 Conector recto de flecha"/>
            <p:cNvCxnSpPr/>
            <p:nvPr/>
          </p:nvCxnSpPr>
          <p:spPr>
            <a:xfrm flipV="1">
              <a:off x="3356341" y="2204864"/>
              <a:ext cx="613029" cy="71259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1508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Response </a:t>
            </a:r>
            <a:r>
              <a:rPr lang="es-MX" dirty="0" err="1"/>
              <a:t>monitoring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28999"/>
          </a:xfrm>
        </p:spPr>
        <p:txBody>
          <a:bodyPr>
            <a:normAutofit/>
          </a:bodyPr>
          <a:lstStyle/>
          <a:p>
            <a:r>
              <a:rPr lang="es-MX" dirty="0" smtClean="0"/>
              <a:t>Full </a:t>
            </a:r>
            <a:r>
              <a:rPr lang="es-MX" dirty="0" err="1" smtClean="0"/>
              <a:t>bioassay</a:t>
            </a:r>
            <a:endParaRPr lang="es-MX" dirty="0" smtClean="0"/>
          </a:p>
          <a:p>
            <a:endParaRPr lang="es-MX" dirty="0"/>
          </a:p>
          <a:p>
            <a:r>
              <a:rPr lang="es-MX" dirty="0" err="1" smtClean="0"/>
              <a:t>Discriminating</a:t>
            </a:r>
            <a:r>
              <a:rPr lang="es-MX" dirty="0" smtClean="0"/>
              <a:t> </a:t>
            </a:r>
            <a:r>
              <a:rPr lang="es-MX" dirty="0" err="1" smtClean="0"/>
              <a:t>dose</a:t>
            </a:r>
            <a:endParaRPr lang="es-MX" dirty="0" smtClean="0"/>
          </a:p>
          <a:p>
            <a:endParaRPr lang="es-MX" dirty="0"/>
          </a:p>
          <a:p>
            <a:r>
              <a:rPr lang="es-MX" dirty="0" err="1" smtClean="0"/>
              <a:t>Diagnostic</a:t>
            </a:r>
            <a:r>
              <a:rPr lang="es-MX" dirty="0" smtClean="0"/>
              <a:t> </a:t>
            </a:r>
            <a:r>
              <a:rPr lang="es-MX" dirty="0" err="1" smtClean="0"/>
              <a:t>dose</a:t>
            </a:r>
            <a:r>
              <a:rPr lang="es-MX" dirty="0" smtClean="0"/>
              <a:t> (</a:t>
            </a:r>
            <a:r>
              <a:rPr lang="es-MX" dirty="0" err="1" smtClean="0"/>
              <a:t>one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more)</a:t>
            </a:r>
          </a:p>
          <a:p>
            <a:pPr lvl="1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8685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12" y="1490019"/>
            <a:ext cx="8975692" cy="2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8682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26</TotalTime>
  <Words>161</Words>
  <Application>Microsoft Office PowerPoint</Application>
  <PresentationFormat>Presentación en pantalla (4:3)</PresentationFormat>
  <Paragraphs>45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Claridad</vt:lpstr>
      <vt:lpstr>Uso de dosis discriminantes</vt:lpstr>
      <vt:lpstr>Resistance concept</vt:lpstr>
      <vt:lpstr>Resistance concept</vt:lpstr>
      <vt:lpstr>Resistance management concept</vt:lpstr>
      <vt:lpstr>Manejo de la resistencia</vt:lpstr>
      <vt:lpstr>Monitoring</vt:lpstr>
      <vt:lpstr>Presentación de PowerPoint</vt:lpstr>
      <vt:lpstr>Response monitoring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Uso de dosis discriminantes</dc:title>
  <dc:creator>BATMAN</dc:creator>
  <cp:lastModifiedBy>BATMAN</cp:lastModifiedBy>
  <cp:revision>8</cp:revision>
  <dcterms:created xsi:type="dcterms:W3CDTF">2012-05-03T00:04:20Z</dcterms:created>
  <dcterms:modified xsi:type="dcterms:W3CDTF">2014-04-16T22:19:47Z</dcterms:modified>
</cp:coreProperties>
</file>