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6" r:id="rId1"/>
  </p:sldMasterIdLst>
  <p:notesMasterIdLst>
    <p:notesMasterId r:id="rId30"/>
  </p:notesMasterIdLst>
  <p:handoutMasterIdLst>
    <p:handoutMasterId r:id="rId31"/>
  </p:handoutMasterIdLst>
  <p:sldIdLst>
    <p:sldId id="262" r:id="rId2"/>
    <p:sldId id="264" r:id="rId3"/>
    <p:sldId id="279" r:id="rId4"/>
    <p:sldId id="280" r:id="rId5"/>
    <p:sldId id="288" r:id="rId6"/>
    <p:sldId id="286" r:id="rId7"/>
    <p:sldId id="287" r:id="rId8"/>
    <p:sldId id="281" r:id="rId9"/>
    <p:sldId id="283" r:id="rId10"/>
    <p:sldId id="284" r:id="rId11"/>
    <p:sldId id="289" r:id="rId12"/>
    <p:sldId id="290" r:id="rId13"/>
    <p:sldId id="309" r:id="rId14"/>
    <p:sldId id="346" r:id="rId15"/>
    <p:sldId id="285" r:id="rId16"/>
    <p:sldId id="369" r:id="rId17"/>
    <p:sldId id="325" r:id="rId18"/>
    <p:sldId id="326" r:id="rId19"/>
    <p:sldId id="374" r:id="rId20"/>
    <p:sldId id="327" r:id="rId21"/>
    <p:sldId id="328" r:id="rId22"/>
    <p:sldId id="329" r:id="rId23"/>
    <p:sldId id="375" r:id="rId24"/>
    <p:sldId id="376" r:id="rId25"/>
    <p:sldId id="331" r:id="rId26"/>
    <p:sldId id="377" r:id="rId27"/>
    <p:sldId id="379" r:id="rId28"/>
    <p:sldId id="380" r:id="rId29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FFF99"/>
    <a:srgbClr val="FF3300"/>
    <a:srgbClr val="E3E3F1"/>
    <a:srgbClr val="DDDDDD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709" autoAdjust="0"/>
  </p:normalViewPr>
  <p:slideViewPr>
    <p:cSldViewPr>
      <p:cViewPr varScale="1">
        <p:scale>
          <a:sx n="69" d="100"/>
          <a:sy n="69" d="100"/>
        </p:scale>
        <p:origin x="1152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015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9708"/>
    </p:cViewPr>
  </p:sorterViewPr>
  <p:notesViewPr>
    <p:cSldViewPr>
      <p:cViewPr varScale="1">
        <p:scale>
          <a:sx n="56" d="100"/>
          <a:sy n="56" d="100"/>
        </p:scale>
        <p:origin x="-181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67910F0A-D70D-4B0F-BA76-DFDCC2D1BF00}" type="datetimeFigureOut">
              <a:rPr lang="es-ES"/>
              <a:pPr>
                <a:defRPr/>
              </a:pPr>
              <a:t>14/04/2021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4F4E603D-910D-4556-BA4C-3425BC6C3E04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057726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1FCD6C09-9518-4179-9E34-8C515444915C}" type="datetimeFigureOut">
              <a:rPr lang="es-ES"/>
              <a:pPr>
                <a:defRPr/>
              </a:pPr>
              <a:t>14/04/2021</a:t>
            </a:fld>
            <a:endParaRPr lang="es-ES" dirty="0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 dirty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39402A5-C90E-4D3F-BCCA-726881760734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770186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lnSpc>
                <a:spcPct val="81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charset="0"/>
              <a:buNone/>
              <a:defRPr>
                <a:latin typeface="+mn-lt"/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lnSpc>
                <a:spcPct val="81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charset="0"/>
              <a:buNone/>
              <a:defRPr>
                <a:latin typeface="+mn-lt"/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9930E4-F92C-49B0-A458-D7B798630679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lnSpc>
                <a:spcPct val="81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charset="0"/>
              <a:buNone/>
              <a:defRPr>
                <a:latin typeface="+mn-lt"/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lnSpc>
                <a:spcPct val="81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charset="0"/>
              <a:buNone/>
              <a:defRPr>
                <a:latin typeface="+mn-lt"/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3D2667-770E-47A9-9D5E-F8C19265C736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lnSpc>
                <a:spcPct val="81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charset="0"/>
              <a:buNone/>
              <a:defRPr>
                <a:latin typeface="+mn-lt"/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lnSpc>
                <a:spcPct val="81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charset="0"/>
              <a:buNone/>
              <a:defRPr>
                <a:latin typeface="+mn-lt"/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315A16-AC8E-4AC0-90B0-8C542ED852A9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lnSpc>
                <a:spcPct val="81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charset="0"/>
              <a:buNone/>
              <a:defRPr>
                <a:latin typeface="+mn-lt"/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lnSpc>
                <a:spcPct val="81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charset="0"/>
              <a:buNone/>
              <a:defRPr>
                <a:latin typeface="+mn-lt"/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65A241-2A0A-43DE-B66E-6A916FDC4237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lnSpc>
                <a:spcPct val="81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charset="0"/>
              <a:buNone/>
              <a:defRPr>
                <a:latin typeface="+mn-lt"/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lnSpc>
                <a:spcPct val="81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charset="0"/>
              <a:buNone/>
              <a:defRPr>
                <a:latin typeface="+mn-lt"/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7AF7AA-F68E-4B79-97CB-E8C8A10DABA1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lnSpc>
                <a:spcPct val="81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charset="0"/>
              <a:buNone/>
              <a:defRPr>
                <a:latin typeface="+mn-lt"/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lnSpc>
                <a:spcPct val="81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charset="0"/>
              <a:buNone/>
              <a:defRPr>
                <a:latin typeface="+mn-lt"/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D849C-9C5B-4F71-B08A-D092274DD53D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lnSpc>
                <a:spcPct val="81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charset="0"/>
              <a:buNone/>
              <a:defRPr>
                <a:latin typeface="+mn-lt"/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lnSpc>
                <a:spcPct val="81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charset="0"/>
              <a:buNone/>
              <a:defRPr>
                <a:latin typeface="+mn-lt"/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D42826-757E-4C89-99B4-633EEB08557C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lnSpc>
                <a:spcPct val="81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charset="0"/>
              <a:buNone/>
              <a:defRPr>
                <a:latin typeface="+mn-lt"/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lnSpc>
                <a:spcPct val="81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charset="0"/>
              <a:buNone/>
              <a:defRPr>
                <a:latin typeface="+mn-lt"/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01D0C-12D1-4450-9C60-BC8B5AE78D8B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92868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título del patrón</a:t>
            </a:r>
          </a:p>
        </p:txBody>
      </p:sp>
      <p:sp>
        <p:nvSpPr>
          <p:cNvPr id="1638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225425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lnSpc>
                <a:spcPct val="81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charset="0"/>
              <a:buNone/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fld id="{F11CB456-1648-4EF4-BBB9-56FDD9719A6A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7" Type="http://schemas.openxmlformats.org/officeDocument/2006/relationships/image" Target="../media/image14.jpeg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7" Type="http://schemas.openxmlformats.org/officeDocument/2006/relationships/image" Target="../media/image14.jpeg"/><Relationship Id="rId2" Type="http://schemas.openxmlformats.org/officeDocument/2006/relationships/oleObject" Target="../embeddings/oleObject7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w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1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oleObject" Target="../embeddings/oleObject9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857375" y="2062163"/>
            <a:ext cx="6019800" cy="1719262"/>
          </a:xfrm>
          <a:solidFill>
            <a:schemeClr val="tx2">
              <a:lumMod val="50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es-ES_tradnl" b="1" dirty="0">
                <a:solidFill>
                  <a:srgbClr val="FFFF00"/>
                </a:solidFill>
              </a:rPr>
              <a:t>Diseño en Cuadro latino</a:t>
            </a:r>
            <a:r>
              <a:rPr lang="es-ES_tradnl" dirty="0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3743325" cy="1090613"/>
          </a:xfrm>
          <a:solidFill>
            <a:schemeClr val="tx2">
              <a:lumMod val="50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es-ES_tradnl" dirty="0">
                <a:solidFill>
                  <a:srgbClr val="FFFF00"/>
                </a:solidFill>
                <a:latin typeface="Arial" charset="0"/>
                <a:cs typeface="Arial Unicode MS" charset="0"/>
              </a:rPr>
              <a:t>Gustavo </a:t>
            </a:r>
            <a:r>
              <a:rPr lang="es-ES_tradnl" dirty="0">
                <a:solidFill>
                  <a:srgbClr val="FFFF00"/>
                </a:solidFill>
                <a:latin typeface="Arial" charset="0"/>
              </a:rPr>
              <a:t>Ramírez</a:t>
            </a:r>
            <a:r>
              <a:rPr lang="es-ES_tradnl" dirty="0">
                <a:solidFill>
                  <a:srgbClr val="FFFF00"/>
                </a:solidFill>
                <a:latin typeface="Arial" charset="0"/>
                <a:cs typeface="Arial Unicode MS" charset="0"/>
              </a:rPr>
              <a:t> Valverde</a:t>
            </a:r>
            <a:br>
              <a:rPr lang="es-ES_tradnl" dirty="0">
                <a:solidFill>
                  <a:srgbClr val="FFFF00"/>
                </a:solidFill>
                <a:latin typeface="Arial" charset="0"/>
                <a:cs typeface="Arial Unicode MS" charset="0"/>
              </a:rPr>
            </a:br>
            <a:br>
              <a:rPr lang="es-ES_tradnl" dirty="0">
                <a:solidFill>
                  <a:srgbClr val="FFFF00"/>
                </a:solidFill>
                <a:latin typeface="Arial" charset="0"/>
                <a:cs typeface="Arial Unicode MS" charset="0"/>
              </a:rPr>
            </a:br>
            <a:endParaRPr lang="es-ES_tradnl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1071563"/>
            <a:ext cx="8229600" cy="1143000"/>
          </a:xfrm>
          <a:solidFill>
            <a:schemeClr val="accent1"/>
          </a:solidFill>
        </p:spPr>
        <p:txBody>
          <a:bodyPr/>
          <a:lstStyle/>
          <a:p>
            <a:pPr eaLnBrk="1" hangingPunct="1"/>
            <a:r>
              <a:rPr lang="es-ES_tradnl" sz="4000" b="1"/>
              <a:t>Análisis de un experimento</a:t>
            </a:r>
            <a:r>
              <a:rPr lang="es-ES_tradnl" sz="4000"/>
              <a:t> </a:t>
            </a:r>
            <a:r>
              <a:rPr lang="es-ES_tradnl" sz="4000" b="1"/>
              <a:t>en cuadro latino</a:t>
            </a:r>
          </a:p>
        </p:txBody>
      </p:sp>
      <p:pic>
        <p:nvPicPr>
          <p:cNvPr id="37891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2988" y="2303463"/>
            <a:ext cx="7283450" cy="398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14438"/>
            <a:ext cx="8229600" cy="1143000"/>
          </a:xfrm>
          <a:solidFill>
            <a:schemeClr val="tx2">
              <a:lumMod val="50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es-ES_tradnl" dirty="0">
                <a:solidFill>
                  <a:srgbClr val="FFFF00"/>
                </a:solidFill>
              </a:rPr>
              <a:t>Supuestos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540000"/>
            <a:ext cx="8229600" cy="3246438"/>
          </a:xfrm>
          <a:solidFill>
            <a:schemeClr val="tx2">
              <a:lumMod val="50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es-ES_tradnl" dirty="0">
                <a:solidFill>
                  <a:srgbClr val="FFFF00"/>
                </a:solidFill>
              </a:rPr>
              <a:t>Los supuestos del modelo son:</a:t>
            </a:r>
          </a:p>
          <a:p>
            <a:pPr lvl="1" eaLnBrk="1" hangingPunct="1">
              <a:defRPr/>
            </a:pPr>
            <a:r>
              <a:rPr lang="es-ES_tradnl" dirty="0">
                <a:solidFill>
                  <a:srgbClr val="FFFF00"/>
                </a:solidFill>
              </a:rPr>
              <a:t>Normalidad</a:t>
            </a:r>
          </a:p>
          <a:p>
            <a:pPr lvl="1" eaLnBrk="1" hangingPunct="1">
              <a:defRPr/>
            </a:pPr>
            <a:r>
              <a:rPr lang="es-ES_tradnl" dirty="0">
                <a:solidFill>
                  <a:srgbClr val="FFFF00"/>
                </a:solidFill>
              </a:rPr>
              <a:t>Independencia</a:t>
            </a:r>
          </a:p>
          <a:p>
            <a:pPr lvl="1" eaLnBrk="1" hangingPunct="1">
              <a:defRPr/>
            </a:pPr>
            <a:r>
              <a:rPr lang="es-ES_tradnl" dirty="0">
                <a:solidFill>
                  <a:srgbClr val="FFFF00"/>
                </a:solidFill>
              </a:rPr>
              <a:t>Homogeneidad de varianzas</a:t>
            </a:r>
          </a:p>
          <a:p>
            <a:pPr lvl="1" eaLnBrk="1" hangingPunct="1">
              <a:defRPr/>
            </a:pPr>
            <a:r>
              <a:rPr lang="es-ES_tradnl" dirty="0">
                <a:solidFill>
                  <a:srgbClr val="FFFF00"/>
                </a:solidFill>
              </a:rPr>
              <a:t>No interacción Columnas y/o Renglones con tratamientos (Aditividad).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14438"/>
            <a:ext cx="8229600" cy="1143000"/>
          </a:xfrm>
          <a:solidFill>
            <a:schemeClr val="tx2">
              <a:lumMod val="50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es-ES_tradnl" b="1" dirty="0">
                <a:solidFill>
                  <a:srgbClr val="FFFF00"/>
                </a:solidFill>
              </a:rPr>
              <a:t>Análisis de los supuestos</a:t>
            </a:r>
            <a:r>
              <a:rPr lang="es-ES_tradnl" dirty="0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540000"/>
            <a:ext cx="8229600" cy="3103563"/>
          </a:xfrm>
          <a:solidFill>
            <a:schemeClr val="tx2">
              <a:lumMod val="50000"/>
            </a:schemeClr>
          </a:solidFill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s-ES_tradnl" sz="2800" dirty="0">
                <a:solidFill>
                  <a:srgbClr val="FFFF00"/>
                </a:solidFill>
              </a:rPr>
              <a:t>Los análisis gráficos serán: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s-ES_tradnl" sz="2400" dirty="0">
                <a:solidFill>
                  <a:srgbClr val="FFFF00"/>
                </a:solidFill>
              </a:rPr>
              <a:t>Independencia. Grafica típica de residuales estudentizados contra el orden en que se tomaron las medidas .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s-ES_tradnl" sz="2400" dirty="0">
                <a:solidFill>
                  <a:srgbClr val="FFFF00"/>
                </a:solidFill>
              </a:rPr>
              <a:t>Normalidad. Grafica Q-Q de residuales para detectar normalidad y grafica de cajas y bigotes, para detectar simetría.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s-ES_tradnl" sz="2400" dirty="0">
                <a:solidFill>
                  <a:srgbClr val="FFFF00"/>
                </a:solidFill>
              </a:rPr>
              <a:t>Heterogeneidad de varianzas. Grafica de residuales versus tratamientos, para detectar heterogeneidad de varianzas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071563"/>
            <a:ext cx="8229600" cy="1143000"/>
          </a:xfrm>
          <a:solidFill>
            <a:schemeClr val="tx2">
              <a:lumMod val="50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es-ES_tradnl" b="1" dirty="0">
                <a:solidFill>
                  <a:srgbClr val="FFFF00"/>
                </a:solidFill>
              </a:rPr>
              <a:t>Análisis de los supuestos</a:t>
            </a:r>
            <a:r>
              <a:rPr lang="es-ES_tradnl" dirty="0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397125"/>
            <a:ext cx="8229600" cy="3817938"/>
          </a:xfrm>
          <a:solidFill>
            <a:schemeClr val="tx2">
              <a:lumMod val="50000"/>
            </a:schemeClr>
          </a:solidFill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s-ES_tradnl" sz="2800" dirty="0">
                <a:solidFill>
                  <a:srgbClr val="FFFF00"/>
                </a:solidFill>
              </a:rPr>
              <a:t>Los métodos analíticos son: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s-ES_tradnl" sz="2400" dirty="0">
                <a:solidFill>
                  <a:srgbClr val="FFFF00"/>
                </a:solidFill>
              </a:rPr>
              <a:t>Normalidad. Existen varias pruebas, recomendable Shapiro Wilks.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s-ES_tradnl" sz="2400" dirty="0">
                <a:solidFill>
                  <a:srgbClr val="FFFF00"/>
                </a:solidFill>
              </a:rPr>
              <a:t>Heterogeneidad de varianzas. Las pruebas de Bartlett y de Levene son suficientes, la prueba de Bartlett es más sensible a falta de normalidad y la de Levene es sensible a desbalances.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s-ES_tradnl" sz="2400" dirty="0">
                <a:solidFill>
                  <a:srgbClr val="FFFF00"/>
                </a:solidFill>
              </a:rPr>
              <a:t>La prueba de aditividad de Rojas. Este método esta basado en el análisis de covarianza y tiene la ventaja de que sirve para probar interacción de varios tipos.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/>
          <a:lstStyle/>
          <a:p>
            <a:pPr eaLnBrk="1" hangingPunct="1">
              <a:defRPr/>
            </a:pPr>
            <a:r>
              <a:rPr lang="es-ES_tradnl" b="1" dirty="0">
                <a:solidFill>
                  <a:schemeClr val="bg2">
                    <a:lumMod val="50000"/>
                  </a:schemeClr>
                </a:solidFill>
              </a:rPr>
              <a:t>Prueba de no </a:t>
            </a:r>
            <a:r>
              <a:rPr lang="es-ES_tradnl" b="1" dirty="0" err="1">
                <a:solidFill>
                  <a:schemeClr val="bg2">
                    <a:lumMod val="50000"/>
                  </a:schemeClr>
                </a:solidFill>
              </a:rPr>
              <a:t>Aditividad</a:t>
            </a:r>
            <a:endParaRPr lang="es-ES_tradnl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50179" name="2 Marcador de contenido"/>
          <p:cNvSpPr>
            <a:spLocks noGrp="1"/>
          </p:cNvSpPr>
          <p:nvPr>
            <p:ph idx="1"/>
          </p:nvPr>
        </p:nvSpPr>
        <p:spPr>
          <a:xfrm>
            <a:off x="457200" y="2143125"/>
            <a:ext cx="8229600" cy="4286250"/>
          </a:xfrm>
          <a:solidFill>
            <a:schemeClr val="tx2">
              <a:lumMod val="50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es-ES_tradnl" dirty="0">
                <a:solidFill>
                  <a:srgbClr val="FFFF00"/>
                </a:solidFill>
              </a:rPr>
              <a:t>Puede probarse este supuesto probando en tres análisis independientes </a:t>
            </a:r>
          </a:p>
          <a:p>
            <a:pPr lvl="1" eaLnBrk="1" hangingPunct="1">
              <a:defRPr/>
            </a:pPr>
            <a:r>
              <a:rPr lang="es-ES_tradnl" sz="2400" dirty="0">
                <a:solidFill>
                  <a:srgbClr val="FFFF00"/>
                </a:solidFill>
              </a:rPr>
              <a:t>como si fuera en un diseño en bloques se prueba no interacción columnas con tratamientos</a:t>
            </a:r>
          </a:p>
          <a:p>
            <a:pPr lvl="1" eaLnBrk="1" hangingPunct="1">
              <a:defRPr/>
            </a:pPr>
            <a:r>
              <a:rPr lang="es-ES_tradnl" sz="2400" dirty="0">
                <a:solidFill>
                  <a:srgbClr val="FFFF00"/>
                </a:solidFill>
              </a:rPr>
              <a:t>como si fuera en un diseño en bloques se prueba no interacción renglones con tratamientos</a:t>
            </a:r>
          </a:p>
          <a:p>
            <a:pPr lvl="1" eaLnBrk="1" hangingPunct="1">
              <a:defRPr/>
            </a:pPr>
            <a:r>
              <a:rPr lang="es-ES_tradnl" sz="2400" dirty="0">
                <a:solidFill>
                  <a:srgbClr val="FFFF00"/>
                </a:solidFill>
              </a:rPr>
              <a:t>como si fuera en un diseño en bloques se prueba no interacción columnas con renglones</a:t>
            </a:r>
          </a:p>
          <a:p>
            <a:pPr lvl="1" eaLnBrk="1" hangingPunct="1">
              <a:defRPr/>
            </a:pPr>
            <a:endParaRPr lang="es-ES_tradnl" dirty="0">
              <a:solidFill>
                <a:srgbClr val="FFFF00"/>
              </a:solidFill>
            </a:endParaRPr>
          </a:p>
          <a:p>
            <a:pPr lvl="1" eaLnBrk="1" hangingPunct="1">
              <a:defRPr/>
            </a:pPr>
            <a:endParaRPr lang="es-ES_tradnl" dirty="0">
              <a:solidFill>
                <a:srgbClr val="FFFF00"/>
              </a:solidFill>
            </a:endParaRPr>
          </a:p>
          <a:p>
            <a:pPr lvl="1" eaLnBrk="1" hangingPunct="1">
              <a:defRPr/>
            </a:pPr>
            <a:endParaRPr lang="es-ES_tradnl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4"/>
          <p:cNvSpPr>
            <a:spLocks noGrp="1" noChangeArrowheads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/>
          <a:lstStyle/>
          <a:p>
            <a:pPr eaLnBrk="1" hangingPunct="1">
              <a:defRPr/>
            </a:pPr>
            <a:r>
              <a:rPr lang="es-ES_tradnl" b="1" dirty="0">
                <a:solidFill>
                  <a:schemeClr val="tx2">
                    <a:lumMod val="50000"/>
                  </a:schemeClr>
                </a:solidFill>
              </a:rPr>
              <a:t>Comparación de medias </a:t>
            </a:r>
          </a:p>
        </p:txBody>
      </p:sp>
      <p:pic>
        <p:nvPicPr>
          <p:cNvPr id="5939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6013" y="2106613"/>
            <a:ext cx="6840537" cy="467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1 Título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50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es-ES_tradnl" dirty="0">
                <a:solidFill>
                  <a:srgbClr val="FFFF00"/>
                </a:solidFill>
              </a:rPr>
              <a:t>Métodos no paramétricos</a:t>
            </a:r>
          </a:p>
        </p:txBody>
      </p:sp>
      <p:sp>
        <p:nvSpPr>
          <p:cNvPr id="59395" name="2 Marcador de contenido"/>
          <p:cNvSpPr>
            <a:spLocks noGrp="1"/>
          </p:cNvSpPr>
          <p:nvPr>
            <p:ph idx="1"/>
          </p:nvPr>
        </p:nvSpPr>
        <p:spPr>
          <a:xfrm>
            <a:off x="457200" y="2286000"/>
            <a:ext cx="8229600" cy="3286125"/>
          </a:xfrm>
          <a:solidFill>
            <a:schemeClr val="tx2">
              <a:lumMod val="50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es-ES_tradnl" dirty="0">
                <a:solidFill>
                  <a:srgbClr val="FFFF00"/>
                </a:solidFill>
              </a:rPr>
              <a:t>No hay una prueba no </a:t>
            </a:r>
            <a:r>
              <a:rPr lang="es-ES_tradnl" i="1" dirty="0">
                <a:solidFill>
                  <a:srgbClr val="FFFF00"/>
                </a:solidFill>
              </a:rPr>
              <a:t>paramétrica de un diseño cuadro latino</a:t>
            </a:r>
          </a:p>
          <a:p>
            <a:pPr eaLnBrk="1" hangingPunct="1">
              <a:defRPr/>
            </a:pPr>
            <a:r>
              <a:rPr lang="es-ES_tradnl" dirty="0">
                <a:solidFill>
                  <a:srgbClr val="FFFF00"/>
                </a:solidFill>
              </a:rPr>
              <a:t>La transformación a Rangos no funciona bien en el diseño cuadro latino o en factoriales.</a:t>
            </a:r>
          </a:p>
          <a:p>
            <a:pPr eaLnBrk="1" hangingPunct="1">
              <a:defRPr/>
            </a:pPr>
            <a:r>
              <a:rPr lang="es-ES_tradnl" dirty="0">
                <a:solidFill>
                  <a:srgbClr val="FFFF00"/>
                </a:solidFill>
              </a:rPr>
              <a:t>Nos quedan las transformaciones y pruebas como bootstrap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tx2">
              <a:lumMod val="50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es-ES_tradnl" dirty="0">
                <a:solidFill>
                  <a:srgbClr val="FFFF00"/>
                </a:solidFill>
              </a:rPr>
              <a:t>Eficiencia Del Diseño Cuadro Latino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254250"/>
            <a:ext cx="8229600" cy="3389313"/>
          </a:xfrm>
          <a:solidFill>
            <a:schemeClr val="tx2">
              <a:lumMod val="50000"/>
            </a:schemeClr>
          </a:solidFill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s-ES_tradnl" sz="2800" dirty="0">
                <a:solidFill>
                  <a:srgbClr val="FFFF00"/>
                </a:solidFill>
              </a:rPr>
              <a:t>Para que el diseño Cuadro Latino sea eficiente se debe cumplir: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s-ES_tradnl" sz="2400" dirty="0">
                <a:solidFill>
                  <a:srgbClr val="FFFF00"/>
                </a:solidFill>
              </a:rPr>
              <a:t>El factor controlado por las columnas sea significativo.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s-ES_tradnl" sz="2400" dirty="0">
                <a:solidFill>
                  <a:srgbClr val="FFFF00"/>
                </a:solidFill>
              </a:rPr>
              <a:t>El factor controlado por los renglones sea significativo.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s-ES_tradnl" sz="2400" dirty="0">
                <a:solidFill>
                  <a:srgbClr val="FFFF00"/>
                </a:solidFill>
              </a:rPr>
              <a:t>Que exista homogeneidad dentro de cada columna y de cada renglón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s-ES_tradnl" sz="2400" dirty="0">
                <a:solidFill>
                  <a:srgbClr val="FFFF00"/>
                </a:solidFill>
              </a:rPr>
              <a:t>Que los renglones sean diferentes entre si.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s-ES_tradnl" sz="2400" dirty="0">
                <a:solidFill>
                  <a:srgbClr val="FFFF00"/>
                </a:solidFill>
              </a:rPr>
              <a:t>Que las columnas sean diferentes entre si.</a:t>
            </a:r>
          </a:p>
          <a:p>
            <a:pPr eaLnBrk="1" hangingPunct="1">
              <a:lnSpc>
                <a:spcPct val="90000"/>
              </a:lnSpc>
              <a:defRPr/>
            </a:pPr>
            <a:endParaRPr lang="es-ES_tradnl" sz="28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tx2">
              <a:lumMod val="50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es-ES_tradnl" b="1" dirty="0">
                <a:solidFill>
                  <a:srgbClr val="FFFF00"/>
                </a:solidFill>
                <a:latin typeface="Times New Roman" pitchFamily="18" charset="0"/>
              </a:rPr>
              <a:t>Eficiencia relativa del factor por columna</a:t>
            </a:r>
            <a:endParaRPr lang="es-ES_tradnl" dirty="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7172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71688"/>
            <a:ext cx="8229600" cy="1219200"/>
          </a:xfrm>
          <a:solidFill>
            <a:schemeClr val="tx2">
              <a:lumMod val="50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es-ES_tradnl" dirty="0">
                <a:solidFill>
                  <a:srgbClr val="FFFF00"/>
                </a:solidFill>
                <a:latin typeface="Times New Roman" pitchFamily="18" charset="0"/>
              </a:rPr>
              <a:t>Si sólo se usara el criterio de renglones con un diseño de bloques completos aleatorizado, </a:t>
            </a:r>
            <a:endParaRPr lang="es-ES_tradnl" dirty="0">
              <a:solidFill>
                <a:srgbClr val="FFFF00"/>
              </a:solidFill>
            </a:endParaRPr>
          </a:p>
        </p:txBody>
      </p:sp>
      <p:sp>
        <p:nvSpPr>
          <p:cNvPr id="7173" name="Rectangle 4"/>
          <p:cNvSpPr>
            <a:spLocks noChangeArrowheads="1"/>
          </p:cNvSpPr>
          <p:nvPr/>
        </p:nvSpPr>
        <p:spPr bwMode="auto">
          <a:xfrm>
            <a:off x="0" y="3157538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graphicFrame>
        <p:nvGraphicFramePr>
          <p:cNvPr id="7170" name="Object 2"/>
          <p:cNvGraphicFramePr>
            <a:graphicFrameLocks noChangeAspect="1"/>
          </p:cNvGraphicFramePr>
          <p:nvPr/>
        </p:nvGraphicFramePr>
        <p:xfrm>
          <a:off x="2500313" y="3286125"/>
          <a:ext cx="3214687" cy="919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638000" imgH="393480" progId="Equation.DSMT4">
                  <p:embed/>
                </p:oleObj>
              </mc:Choice>
              <mc:Fallback>
                <p:oleObj name="Equation" r:id="rId2" imgW="1638000" imgH="39348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0313" y="3286125"/>
                        <a:ext cx="3214687" cy="919163"/>
                      </a:xfrm>
                      <a:prstGeom prst="rect">
                        <a:avLst/>
                      </a:prstGeom>
                      <a:solidFill>
                        <a:srgbClr val="FFFFCC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4" name="Rectangle 10"/>
          <p:cNvSpPr>
            <a:spLocks noChangeArrowheads="1"/>
          </p:cNvSpPr>
          <p:nvPr/>
        </p:nvSpPr>
        <p:spPr bwMode="auto">
          <a:xfrm>
            <a:off x="627063" y="4176713"/>
            <a:ext cx="7907337" cy="2554287"/>
          </a:xfrm>
          <a:prstGeom prst="rect">
            <a:avLst/>
          </a:prstGeom>
          <a:solidFill>
            <a:schemeClr val="tx2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s-ES_tradnl" sz="3200" dirty="0">
                <a:solidFill>
                  <a:srgbClr val="FFFF00"/>
                </a:solidFill>
                <a:latin typeface="Times New Roman" pitchFamily="18" charset="0"/>
              </a:rPr>
              <a:t>CMC es el cuadrado medio de Columnas</a:t>
            </a:r>
          </a:p>
          <a:p>
            <a:pPr>
              <a:defRPr/>
            </a:pPr>
            <a:r>
              <a:rPr lang="es-ES_tradnl" sz="3200" dirty="0">
                <a:solidFill>
                  <a:srgbClr val="FFFF00"/>
                </a:solidFill>
                <a:latin typeface="Times New Roman" pitchFamily="18" charset="0"/>
              </a:rPr>
              <a:t>CME</a:t>
            </a:r>
            <a:r>
              <a:rPr lang="es-ES_tradnl" sz="3200" baseline="-25000" dirty="0">
                <a:solidFill>
                  <a:srgbClr val="FFFF00"/>
                </a:solidFill>
                <a:latin typeface="Times New Roman" pitchFamily="18" charset="0"/>
              </a:rPr>
              <a:t>cl</a:t>
            </a:r>
            <a:r>
              <a:rPr lang="es-ES_tradnl" sz="3200" dirty="0">
                <a:solidFill>
                  <a:srgbClr val="FFFF00"/>
                </a:solidFill>
                <a:latin typeface="Times New Roman" pitchFamily="18" charset="0"/>
              </a:rPr>
              <a:t> es el cuadrado medio del Error en el diseño cuadro latino</a:t>
            </a:r>
          </a:p>
          <a:p>
            <a:pPr>
              <a:defRPr/>
            </a:pPr>
            <a:r>
              <a:rPr lang="es-ES_tradnl" sz="3200" dirty="0">
                <a:solidFill>
                  <a:srgbClr val="FFFF00"/>
                </a:solidFill>
                <a:latin typeface="Times New Roman" pitchFamily="18" charset="0"/>
              </a:rPr>
              <a:t> t es el número de tratamientos </a:t>
            </a:r>
          </a:p>
          <a:p>
            <a:pPr>
              <a:defRPr/>
            </a:pPr>
            <a:endParaRPr lang="es-ES_tradnl" sz="3200" dirty="0">
              <a:solidFill>
                <a:srgbClr val="FFFF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tx2">
              <a:lumMod val="50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es-ES_tradnl" b="1" dirty="0">
                <a:solidFill>
                  <a:srgbClr val="FFFF00"/>
                </a:solidFill>
                <a:latin typeface="Times New Roman" pitchFamily="18" charset="0"/>
              </a:rPr>
              <a:t>Eficiencia relativa del factor por columna</a:t>
            </a:r>
            <a:endParaRPr lang="es-ES_tradnl" dirty="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8197" name="10 Marcador de contenido"/>
          <p:cNvSpPr>
            <a:spLocks noGrp="1"/>
          </p:cNvSpPr>
          <p:nvPr>
            <p:ph idx="1"/>
          </p:nvPr>
        </p:nvSpPr>
        <p:spPr>
          <a:xfrm>
            <a:off x="457200" y="4000500"/>
            <a:ext cx="2185988" cy="1000125"/>
          </a:xfrm>
        </p:spPr>
        <p:txBody>
          <a:bodyPr/>
          <a:lstStyle/>
          <a:p>
            <a:pPr eaLnBrk="1" hangingPunct="1"/>
            <a:r>
              <a:rPr lang="es-ES_tradnl">
                <a:solidFill>
                  <a:srgbClr val="FFFF00"/>
                </a:solidFill>
              </a:rPr>
              <a:t>Entonces</a:t>
            </a:r>
          </a:p>
        </p:txBody>
      </p:sp>
      <p:sp>
        <p:nvSpPr>
          <p:cNvPr id="8198" name="Rectangle 4"/>
          <p:cNvSpPr>
            <a:spLocks noChangeArrowheads="1"/>
          </p:cNvSpPr>
          <p:nvPr/>
        </p:nvSpPr>
        <p:spPr bwMode="auto">
          <a:xfrm>
            <a:off x="0" y="3157538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graphicFrame>
        <p:nvGraphicFramePr>
          <p:cNvPr id="8194" name="Object 5" descr="Diseño de fondo"/>
          <p:cNvGraphicFramePr>
            <a:graphicFrameLocks noChangeAspect="1"/>
          </p:cNvGraphicFramePr>
          <p:nvPr/>
        </p:nvGraphicFramePr>
        <p:xfrm>
          <a:off x="393700" y="2357438"/>
          <a:ext cx="8750300" cy="1108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cuación" r:id="rId2" imgW="3124080" imgH="393480" progId="Equation.3">
                  <p:embed/>
                </p:oleObj>
              </mc:Choice>
              <mc:Fallback>
                <p:oleObj name="Ecuación" r:id="rId2" imgW="3124080" imgH="393480" progId="Equation.3">
                  <p:embed/>
                  <p:pic>
                    <p:nvPicPr>
                      <p:cNvPr id="0" name="Object 5" descr="Diseño de fondo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3700" y="2357438"/>
                        <a:ext cx="8750300" cy="1108075"/>
                      </a:xfrm>
                      <a:prstGeom prst="rect">
                        <a:avLst/>
                      </a:prstGeom>
                      <a:blipFill dpi="0" rotWithShape="0">
                        <a:blip r:embed="rId4"/>
                        <a:srcRect/>
                        <a:tile tx="0" ty="0" sx="100000" sy="100000" flip="none" algn="tl"/>
                      </a:blip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5" name="Object 2" descr="Papel seda rosa"/>
          <p:cNvGraphicFramePr>
            <a:graphicFrameLocks noChangeAspect="1"/>
          </p:cNvGraphicFramePr>
          <p:nvPr/>
        </p:nvGraphicFramePr>
        <p:xfrm>
          <a:off x="2643188" y="3643313"/>
          <a:ext cx="4346575" cy="1068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854000" imgH="457200" progId="Equation.DSMT4">
                  <p:embed/>
                </p:oleObj>
              </mc:Choice>
              <mc:Fallback>
                <p:oleObj name="Equation" r:id="rId5" imgW="1854000" imgH="457200" progId="Equation.DSMT4">
                  <p:embed/>
                  <p:pic>
                    <p:nvPicPr>
                      <p:cNvPr id="0" name="Object 2" descr="Papel seda rosa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43188" y="3643313"/>
                        <a:ext cx="4346575" cy="1068387"/>
                      </a:xfrm>
                      <a:prstGeom prst="rect">
                        <a:avLst/>
                      </a:prstGeom>
                      <a:blipFill dpi="0" rotWithShape="0">
                        <a:blip r:embed="rId7"/>
                        <a:srcRect/>
                        <a:tile tx="0" ty="0" sx="100000" sy="100000" flip="none" algn="tl"/>
                      </a:blip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0" y="5000625"/>
            <a:ext cx="9144000" cy="1570038"/>
          </a:xfrm>
          <a:prstGeom prst="rect">
            <a:avLst/>
          </a:prstGeom>
          <a:solidFill>
            <a:schemeClr val="tx2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s-ES_tradnl" sz="2400" dirty="0">
                <a:solidFill>
                  <a:srgbClr val="FFFF00"/>
                </a:solidFill>
                <a:latin typeface="Times New Roman" pitchFamily="18" charset="0"/>
              </a:rPr>
              <a:t>R</a:t>
            </a:r>
            <a:r>
              <a:rPr lang="es-ES_tradnl" sz="2400" baseline="-25000" dirty="0">
                <a:solidFill>
                  <a:srgbClr val="FFFF00"/>
                </a:solidFill>
                <a:latin typeface="Times New Roman" pitchFamily="18" charset="0"/>
              </a:rPr>
              <a:t>rb</a:t>
            </a:r>
            <a:r>
              <a:rPr lang="es-ES_tradnl" sz="2400" dirty="0">
                <a:solidFill>
                  <a:srgbClr val="FFFF00"/>
                </a:solidFill>
                <a:latin typeface="Times New Roman" pitchFamily="18" charset="0"/>
              </a:rPr>
              <a:t>      es la eficiencia relativa vs. El diseño con renglones como bloques</a:t>
            </a:r>
          </a:p>
          <a:p>
            <a:pPr>
              <a:defRPr/>
            </a:pPr>
            <a:r>
              <a:rPr lang="es-ES_tradnl" sz="2400" dirty="0">
                <a:solidFill>
                  <a:srgbClr val="FFFF00"/>
                </a:solidFill>
                <a:latin typeface="Times New Roman" pitchFamily="18" charset="0"/>
              </a:rPr>
              <a:t>glE</a:t>
            </a:r>
            <a:r>
              <a:rPr lang="es-ES_tradnl" sz="2400" baseline="-25000" dirty="0">
                <a:solidFill>
                  <a:srgbClr val="FFFF00"/>
                </a:solidFill>
                <a:latin typeface="Times New Roman" pitchFamily="18" charset="0"/>
              </a:rPr>
              <a:t>cl</a:t>
            </a:r>
            <a:r>
              <a:rPr lang="es-ES_tradnl" sz="2400" dirty="0">
                <a:solidFill>
                  <a:srgbClr val="FFFF00"/>
                </a:solidFill>
                <a:latin typeface="Times New Roman" pitchFamily="18" charset="0"/>
              </a:rPr>
              <a:t>    son los grados de libertad del error en cuadro latino</a:t>
            </a:r>
          </a:p>
          <a:p>
            <a:pPr>
              <a:defRPr/>
            </a:pPr>
            <a:r>
              <a:rPr lang="es-ES_tradnl" sz="2400" dirty="0">
                <a:solidFill>
                  <a:srgbClr val="FFFF00"/>
                </a:solidFill>
                <a:latin typeface="Times New Roman" pitchFamily="18" charset="0"/>
              </a:rPr>
              <a:t>glE</a:t>
            </a:r>
            <a:r>
              <a:rPr lang="es-ES_tradnl" sz="2400" baseline="-25000" dirty="0">
                <a:solidFill>
                  <a:srgbClr val="FFFF00"/>
                </a:solidFill>
                <a:latin typeface="Times New Roman" pitchFamily="18" charset="0"/>
              </a:rPr>
              <a:t>rb</a:t>
            </a:r>
            <a:r>
              <a:rPr lang="es-ES_tradnl" sz="2400" dirty="0">
                <a:solidFill>
                  <a:srgbClr val="FFFF00"/>
                </a:solidFill>
                <a:latin typeface="Times New Roman" pitchFamily="18" charset="0"/>
              </a:rPr>
              <a:t>    son los grados de libertad del error en bloques con los renglones    	como bloques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71625"/>
            <a:ext cx="8229600" cy="1143000"/>
          </a:xfrm>
          <a:solidFill>
            <a:schemeClr val="folHlink"/>
          </a:solidFill>
        </p:spPr>
        <p:txBody>
          <a:bodyPr/>
          <a:lstStyle/>
          <a:p>
            <a:pPr eaLnBrk="1" hangingPunct="1">
              <a:defRPr/>
            </a:pPr>
            <a:r>
              <a:rPr lang="es-ES_tradnl" b="1" dirty="0">
                <a:solidFill>
                  <a:schemeClr val="tx2">
                    <a:lumMod val="50000"/>
                  </a:schemeClr>
                </a:solidFill>
              </a:rPr>
              <a:t>Diseño en Cuadro latino</a:t>
            </a:r>
            <a:r>
              <a:rPr lang="es-ES_tradnl" dirty="0">
                <a:solidFill>
                  <a:schemeClr val="tx2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968625"/>
            <a:ext cx="8229600" cy="2532063"/>
          </a:xfrm>
          <a:solidFill>
            <a:schemeClr val="tx2">
              <a:lumMod val="50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es-ES_tradnl" dirty="0">
                <a:solidFill>
                  <a:srgbClr val="FFFF00"/>
                </a:solidFill>
              </a:rPr>
              <a:t>Los factores de confusión son “controlados”  por medio de dos criterios de bloqueo.</a:t>
            </a:r>
          </a:p>
          <a:p>
            <a:pPr eaLnBrk="1" hangingPunct="1">
              <a:defRPr/>
            </a:pPr>
            <a:r>
              <a:rPr lang="es-ES_tradnl" dirty="0">
                <a:solidFill>
                  <a:srgbClr val="FFFF00"/>
                </a:solidFill>
              </a:rPr>
              <a:t>Los factores de confusión que no pueden ser bloqueados son aleatorizados.</a:t>
            </a:r>
          </a:p>
          <a:p>
            <a:pPr eaLnBrk="1" hangingPunct="1">
              <a:defRPr/>
            </a:pPr>
            <a:endParaRPr lang="es-ES_tradnl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928688"/>
            <a:ext cx="8229600" cy="1214437"/>
          </a:xfrm>
          <a:solidFill>
            <a:schemeClr val="tx2">
              <a:lumMod val="50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es-ES_tradnl" b="1" dirty="0">
                <a:solidFill>
                  <a:srgbClr val="FFFF00"/>
                </a:solidFill>
                <a:latin typeface="Times New Roman" pitchFamily="18" charset="0"/>
              </a:rPr>
              <a:t>Eficiencia relativa del factor por columna</a:t>
            </a:r>
            <a:endParaRPr lang="es-ES_tradnl" dirty="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8196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281238"/>
            <a:ext cx="8229600" cy="647700"/>
          </a:xfrm>
          <a:solidFill>
            <a:schemeClr val="tx2">
              <a:lumMod val="50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es-ES_tradnl" dirty="0">
                <a:solidFill>
                  <a:srgbClr val="FFFF00"/>
                </a:solidFill>
                <a:latin typeface="Times New Roman" pitchFamily="18" charset="0"/>
              </a:rPr>
              <a:t>Entonces:</a:t>
            </a:r>
            <a:endParaRPr lang="es-ES_tradnl" dirty="0">
              <a:solidFill>
                <a:srgbClr val="FFFF00"/>
              </a:solidFill>
            </a:endParaRPr>
          </a:p>
        </p:txBody>
      </p:sp>
      <p:graphicFrame>
        <p:nvGraphicFramePr>
          <p:cNvPr id="9218" name="Object 7" descr="Diseño de fondo"/>
          <p:cNvGraphicFramePr>
            <a:graphicFrameLocks noChangeAspect="1"/>
          </p:cNvGraphicFramePr>
          <p:nvPr/>
        </p:nvGraphicFramePr>
        <p:xfrm>
          <a:off x="71438" y="3357563"/>
          <a:ext cx="9001125" cy="2571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cuación" r:id="rId2" imgW="3111480" imgH="888840" progId="Equation.3">
                  <p:embed/>
                </p:oleObj>
              </mc:Choice>
              <mc:Fallback>
                <p:oleObj name="Ecuación" r:id="rId2" imgW="3111480" imgH="888840" progId="Equation.3">
                  <p:embed/>
                  <p:pic>
                    <p:nvPicPr>
                      <p:cNvPr id="0" name="Object 7" descr="Diseño de fondo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38" y="3357563"/>
                        <a:ext cx="9001125" cy="2571750"/>
                      </a:xfrm>
                      <a:prstGeom prst="rect">
                        <a:avLst/>
                      </a:prstGeom>
                      <a:blipFill dpi="0" rotWithShape="0">
                        <a:blip r:embed="rId4"/>
                        <a:srcRect/>
                        <a:tile tx="0" ty="0" sx="100000" sy="100000" flip="none" algn="tl"/>
                      </a:blipFill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857250"/>
            <a:ext cx="8229600" cy="1214438"/>
          </a:xfrm>
          <a:solidFill>
            <a:schemeClr val="tx2">
              <a:lumMod val="50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es-ES_tradnl" b="1" i="1" dirty="0">
                <a:solidFill>
                  <a:srgbClr val="FFFF00"/>
                </a:solidFill>
                <a:latin typeface="Times New Roman" pitchFamily="18" charset="0"/>
              </a:rPr>
              <a:t>Eficiencia relativa del factor por columna</a:t>
            </a:r>
            <a:endParaRPr lang="es-ES_tradnl" dirty="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56323" name="Rectangle 2"/>
          <p:cNvSpPr>
            <a:spLocks noGrp="1" noChangeArrowheads="1"/>
          </p:cNvSpPr>
          <p:nvPr>
            <p:ph idx="1"/>
          </p:nvPr>
        </p:nvSpPr>
        <p:spPr>
          <a:xfrm>
            <a:off x="685800" y="2071688"/>
            <a:ext cx="7772400" cy="4572000"/>
          </a:xfrm>
          <a:solidFill>
            <a:schemeClr val="tx2">
              <a:lumMod val="50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es-ES_tradnl" sz="2800" dirty="0">
                <a:solidFill>
                  <a:srgbClr val="FFFF00"/>
                </a:solidFill>
              </a:rPr>
              <a:t>El valor de R</a:t>
            </a:r>
            <a:r>
              <a:rPr lang="es-ES_tradnl" sz="2800" baseline="-25000" dirty="0">
                <a:solidFill>
                  <a:srgbClr val="FFFF00"/>
                </a:solidFill>
              </a:rPr>
              <a:t>rb</a:t>
            </a:r>
            <a:r>
              <a:rPr lang="es-ES_tradnl" sz="2800" dirty="0">
                <a:solidFill>
                  <a:srgbClr val="FFFF00"/>
                </a:solidFill>
              </a:rPr>
              <a:t> representa el numero de veces mas repeticiones que se requiere en un diseño bloques al azar con renglones como bloques para  tener la misma potencia que el diseño cuadro latino.</a:t>
            </a:r>
          </a:p>
          <a:p>
            <a:pPr eaLnBrk="1" hangingPunct="1">
              <a:defRPr/>
            </a:pPr>
            <a:r>
              <a:rPr lang="es-ES_tradnl" sz="2800" dirty="0">
                <a:solidFill>
                  <a:srgbClr val="FFFF00"/>
                </a:solidFill>
              </a:rPr>
              <a:t>En el ejemplo: R</a:t>
            </a:r>
            <a:r>
              <a:rPr lang="es-ES_tradnl" sz="2800" baseline="-25000" dirty="0">
                <a:solidFill>
                  <a:srgbClr val="FFFF00"/>
                </a:solidFill>
              </a:rPr>
              <a:t>rb</a:t>
            </a:r>
            <a:r>
              <a:rPr lang="es-ES_tradnl" sz="2800" dirty="0">
                <a:solidFill>
                  <a:srgbClr val="FFFF00"/>
                </a:solidFill>
              </a:rPr>
              <a:t> = 1.96, significa que se requieren 1.96 veces mas replicas en un diseño bloques al azar con renglones como bloques para tener la potencia que se tuvo en el  diseño cuadro latino. 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000125"/>
            <a:ext cx="8229600" cy="1285875"/>
          </a:xfrm>
          <a:solidFill>
            <a:schemeClr val="tx2">
              <a:lumMod val="50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es-ES_tradnl" b="1" i="1" dirty="0">
                <a:solidFill>
                  <a:srgbClr val="FFFF00"/>
                </a:solidFill>
                <a:latin typeface="Times New Roman" pitchFamily="18" charset="0"/>
              </a:rPr>
              <a:t>Eficiencia relativa del factor en renglón</a:t>
            </a:r>
            <a:endParaRPr lang="es-ES_tradnl" dirty="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9220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300288"/>
            <a:ext cx="8229600" cy="1057275"/>
          </a:xfrm>
          <a:solidFill>
            <a:schemeClr val="tx2">
              <a:lumMod val="50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es-ES_tradnl" dirty="0">
                <a:solidFill>
                  <a:srgbClr val="FFFF00"/>
                </a:solidFill>
                <a:latin typeface="Times New Roman" pitchFamily="18" charset="0"/>
              </a:rPr>
              <a:t>Si sólo se usara el criterio de columna con un diseño de bloques completos aleatorizado, </a:t>
            </a:r>
            <a:endParaRPr lang="es-ES_tradnl" dirty="0">
              <a:solidFill>
                <a:srgbClr val="FFFF00"/>
              </a:solidFill>
            </a:endParaRPr>
          </a:p>
        </p:txBody>
      </p:sp>
      <p:sp>
        <p:nvSpPr>
          <p:cNvPr id="10245" name="Rectangle 4"/>
          <p:cNvSpPr>
            <a:spLocks noChangeArrowheads="1"/>
          </p:cNvSpPr>
          <p:nvPr/>
        </p:nvSpPr>
        <p:spPr bwMode="auto">
          <a:xfrm>
            <a:off x="0" y="3300413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auto">
          <a:xfrm>
            <a:off x="627063" y="4438650"/>
            <a:ext cx="7907337" cy="2062163"/>
          </a:xfrm>
          <a:prstGeom prst="rect">
            <a:avLst/>
          </a:prstGeom>
          <a:solidFill>
            <a:schemeClr val="tx2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s-ES_tradnl" sz="3200" dirty="0">
                <a:solidFill>
                  <a:srgbClr val="FFFF00"/>
                </a:solidFill>
                <a:latin typeface="Times New Roman" pitchFamily="18" charset="0"/>
              </a:rPr>
              <a:t>CMR es el cuadrado medio de Renglones</a:t>
            </a:r>
          </a:p>
          <a:p>
            <a:pPr>
              <a:defRPr/>
            </a:pPr>
            <a:r>
              <a:rPr lang="es-ES_tradnl" sz="3200" dirty="0">
                <a:solidFill>
                  <a:srgbClr val="FFFF00"/>
                </a:solidFill>
                <a:latin typeface="Times New Roman" pitchFamily="18" charset="0"/>
              </a:rPr>
              <a:t>CME</a:t>
            </a:r>
            <a:r>
              <a:rPr lang="es-ES_tradnl" sz="3200" baseline="-25000" dirty="0">
                <a:solidFill>
                  <a:srgbClr val="FFFF00"/>
                </a:solidFill>
                <a:latin typeface="Times New Roman" pitchFamily="18" charset="0"/>
              </a:rPr>
              <a:t>cl</a:t>
            </a:r>
            <a:r>
              <a:rPr lang="es-ES_tradnl" sz="3200" dirty="0">
                <a:solidFill>
                  <a:srgbClr val="FFFF00"/>
                </a:solidFill>
                <a:latin typeface="Times New Roman" pitchFamily="18" charset="0"/>
              </a:rPr>
              <a:t> es el cuadrado medio del Error en el diseño cuadro latino</a:t>
            </a:r>
          </a:p>
          <a:p>
            <a:pPr>
              <a:defRPr/>
            </a:pPr>
            <a:r>
              <a:rPr lang="es-ES_tradnl" sz="3200" dirty="0">
                <a:solidFill>
                  <a:srgbClr val="FFFF00"/>
                </a:solidFill>
                <a:latin typeface="Times New Roman" pitchFamily="18" charset="0"/>
              </a:rPr>
              <a:t> t es el número de tratamientos</a:t>
            </a:r>
          </a:p>
        </p:txBody>
      </p:sp>
      <p:graphicFrame>
        <p:nvGraphicFramePr>
          <p:cNvPr id="10242" name="Object 7" descr="Diseño de fondo"/>
          <p:cNvGraphicFramePr>
            <a:graphicFrameLocks noChangeAspect="1"/>
          </p:cNvGraphicFramePr>
          <p:nvPr/>
        </p:nvGraphicFramePr>
        <p:xfrm>
          <a:off x="1790700" y="3357563"/>
          <a:ext cx="4424363" cy="1071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cuación" r:id="rId2" imgW="1625400" imgH="393480" progId="Equation.3">
                  <p:embed/>
                </p:oleObj>
              </mc:Choice>
              <mc:Fallback>
                <p:oleObj name="Ecuación" r:id="rId2" imgW="1625400" imgH="393480" progId="Equation.3">
                  <p:embed/>
                  <p:pic>
                    <p:nvPicPr>
                      <p:cNvPr id="0" name="Object 7" descr="Diseño de fondo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0700" y="3357563"/>
                        <a:ext cx="4424363" cy="1071562"/>
                      </a:xfrm>
                      <a:prstGeom prst="rect">
                        <a:avLst/>
                      </a:prstGeom>
                      <a:blipFill dpi="0" rotWithShape="0">
                        <a:blip r:embed="rId4"/>
                        <a:srcRect/>
                        <a:tile tx="0" ty="0" sx="100000" sy="100000" flip="none" algn="tl"/>
                      </a:blipFill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tx2">
              <a:lumMod val="50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es-ES_tradnl" b="1" dirty="0">
                <a:solidFill>
                  <a:srgbClr val="FFFF00"/>
                </a:solidFill>
                <a:latin typeface="Times New Roman" pitchFamily="18" charset="0"/>
              </a:rPr>
              <a:t>Eficiencia relativa del factor por columna</a:t>
            </a:r>
            <a:endParaRPr lang="es-ES_tradnl" dirty="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11269" name="10 Marcador de contenido"/>
          <p:cNvSpPr>
            <a:spLocks noGrp="1"/>
          </p:cNvSpPr>
          <p:nvPr>
            <p:ph idx="1"/>
          </p:nvPr>
        </p:nvSpPr>
        <p:spPr>
          <a:xfrm>
            <a:off x="457200" y="4000500"/>
            <a:ext cx="2185988" cy="1000125"/>
          </a:xfrm>
        </p:spPr>
        <p:txBody>
          <a:bodyPr/>
          <a:lstStyle/>
          <a:p>
            <a:pPr eaLnBrk="1" hangingPunct="1"/>
            <a:r>
              <a:rPr lang="es-ES_tradnl">
                <a:solidFill>
                  <a:srgbClr val="FFFF00"/>
                </a:solidFill>
              </a:rPr>
              <a:t>Entonces</a:t>
            </a:r>
          </a:p>
        </p:txBody>
      </p:sp>
      <p:sp>
        <p:nvSpPr>
          <p:cNvPr id="11270" name="Rectangle 4"/>
          <p:cNvSpPr>
            <a:spLocks noChangeArrowheads="1"/>
          </p:cNvSpPr>
          <p:nvPr/>
        </p:nvSpPr>
        <p:spPr bwMode="auto">
          <a:xfrm>
            <a:off x="0" y="3157538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graphicFrame>
        <p:nvGraphicFramePr>
          <p:cNvPr id="11266" name="Object 2" descr="Diseño de fondo"/>
          <p:cNvGraphicFramePr>
            <a:graphicFrameLocks noChangeAspect="1"/>
          </p:cNvGraphicFramePr>
          <p:nvPr/>
        </p:nvGraphicFramePr>
        <p:xfrm>
          <a:off x="696913" y="2357438"/>
          <a:ext cx="8145462" cy="1108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cuación" r:id="rId2" imgW="2908080" imgH="393480" progId="Equation.3">
                  <p:embed/>
                </p:oleObj>
              </mc:Choice>
              <mc:Fallback>
                <p:oleObj name="Ecuación" r:id="rId2" imgW="2908080" imgH="393480" progId="Equation.3">
                  <p:embed/>
                  <p:pic>
                    <p:nvPicPr>
                      <p:cNvPr id="0" name="Object 2" descr="Diseño de fondo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6913" y="2357438"/>
                        <a:ext cx="8145462" cy="1108075"/>
                      </a:xfrm>
                      <a:prstGeom prst="rect">
                        <a:avLst/>
                      </a:prstGeom>
                      <a:blipFill dpi="0" rotWithShape="0">
                        <a:blip r:embed="rId4"/>
                        <a:srcRect/>
                        <a:tile tx="0" ty="0" sx="100000" sy="100000" flip="none" algn="tl"/>
                      </a:blip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0" y="5002213"/>
            <a:ext cx="9144000" cy="1570037"/>
          </a:xfrm>
          <a:prstGeom prst="rect">
            <a:avLst/>
          </a:prstGeom>
          <a:solidFill>
            <a:schemeClr val="tx2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s-ES_tradnl" sz="2400" dirty="0">
                <a:solidFill>
                  <a:srgbClr val="FFFF00"/>
                </a:solidFill>
                <a:latin typeface="Times New Roman" pitchFamily="18" charset="0"/>
              </a:rPr>
              <a:t>R</a:t>
            </a:r>
            <a:r>
              <a:rPr lang="es-ES_tradnl" sz="2400" baseline="-25000" dirty="0">
                <a:solidFill>
                  <a:srgbClr val="FFFF00"/>
                </a:solidFill>
                <a:latin typeface="Times New Roman" pitchFamily="18" charset="0"/>
              </a:rPr>
              <a:t>cb</a:t>
            </a:r>
            <a:r>
              <a:rPr lang="es-ES_tradnl" sz="2400" dirty="0">
                <a:solidFill>
                  <a:srgbClr val="FFFF00"/>
                </a:solidFill>
                <a:latin typeface="Times New Roman" pitchFamily="18" charset="0"/>
              </a:rPr>
              <a:t>      es la eficiencia relativa vs. El diseño con renglones como bloques</a:t>
            </a:r>
          </a:p>
          <a:p>
            <a:pPr>
              <a:defRPr/>
            </a:pPr>
            <a:r>
              <a:rPr lang="es-ES_tradnl" sz="2400" dirty="0">
                <a:solidFill>
                  <a:srgbClr val="FFFF00"/>
                </a:solidFill>
                <a:latin typeface="Times New Roman" pitchFamily="18" charset="0"/>
              </a:rPr>
              <a:t>glE</a:t>
            </a:r>
            <a:r>
              <a:rPr lang="es-ES_tradnl" sz="2400" baseline="-25000" dirty="0">
                <a:solidFill>
                  <a:srgbClr val="FFFF00"/>
                </a:solidFill>
                <a:latin typeface="Times New Roman" pitchFamily="18" charset="0"/>
              </a:rPr>
              <a:t>cl</a:t>
            </a:r>
            <a:r>
              <a:rPr lang="es-ES_tradnl" sz="2400" dirty="0">
                <a:solidFill>
                  <a:srgbClr val="FFFF00"/>
                </a:solidFill>
                <a:latin typeface="Times New Roman" pitchFamily="18" charset="0"/>
              </a:rPr>
              <a:t>    son los grados de libertad del error en cuadro latino</a:t>
            </a:r>
          </a:p>
          <a:p>
            <a:pPr>
              <a:defRPr/>
            </a:pPr>
            <a:r>
              <a:rPr lang="es-ES_tradnl" sz="2400" dirty="0">
                <a:solidFill>
                  <a:srgbClr val="FFFF00"/>
                </a:solidFill>
                <a:latin typeface="Times New Roman" pitchFamily="18" charset="0"/>
              </a:rPr>
              <a:t>glE</a:t>
            </a:r>
            <a:r>
              <a:rPr lang="es-ES_tradnl" sz="2400" baseline="-25000" dirty="0">
                <a:solidFill>
                  <a:srgbClr val="FFFF00"/>
                </a:solidFill>
                <a:latin typeface="Times New Roman" pitchFamily="18" charset="0"/>
              </a:rPr>
              <a:t>cb</a:t>
            </a:r>
            <a:r>
              <a:rPr lang="es-ES_tradnl" sz="2400" dirty="0">
                <a:solidFill>
                  <a:srgbClr val="FFFF00"/>
                </a:solidFill>
                <a:latin typeface="Times New Roman" pitchFamily="18" charset="0"/>
              </a:rPr>
              <a:t>    son los grados de libertad del error en bloques con las columnas     	como bloques</a:t>
            </a:r>
          </a:p>
        </p:txBody>
      </p:sp>
      <p:graphicFrame>
        <p:nvGraphicFramePr>
          <p:cNvPr id="11267" name="Object 3" descr="Papel seda rosa"/>
          <p:cNvGraphicFramePr>
            <a:graphicFrameLocks noChangeAspect="1"/>
          </p:cNvGraphicFramePr>
          <p:nvPr/>
        </p:nvGraphicFramePr>
        <p:xfrm>
          <a:off x="2714625" y="3857625"/>
          <a:ext cx="3965575" cy="962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879560" imgH="457200" progId="Equation.DSMT4">
                  <p:embed/>
                </p:oleObj>
              </mc:Choice>
              <mc:Fallback>
                <p:oleObj name="Equation" r:id="rId5" imgW="1879560" imgH="457200" progId="Equation.DSMT4">
                  <p:embed/>
                  <p:pic>
                    <p:nvPicPr>
                      <p:cNvPr id="0" name="Object 3" descr="Papel seda rosa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14625" y="3857625"/>
                        <a:ext cx="3965575" cy="962025"/>
                      </a:xfrm>
                      <a:prstGeom prst="rect">
                        <a:avLst/>
                      </a:prstGeom>
                      <a:blipFill dpi="0" rotWithShape="0">
                        <a:blip r:embed="rId7"/>
                        <a:srcRect/>
                        <a:tile tx="0" ty="0" sx="100000" sy="100000" flip="none" algn="tl"/>
                      </a:blipFill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928688"/>
            <a:ext cx="8229600" cy="1214437"/>
          </a:xfrm>
          <a:solidFill>
            <a:schemeClr val="tx2">
              <a:lumMod val="50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es-ES_tradnl" b="1" dirty="0">
                <a:solidFill>
                  <a:srgbClr val="FFFF00"/>
                </a:solidFill>
                <a:latin typeface="Times New Roman" pitchFamily="18" charset="0"/>
              </a:rPr>
              <a:t>Eficiencia relativa del factor por columna</a:t>
            </a:r>
            <a:endParaRPr lang="es-ES_tradnl" dirty="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8196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281238"/>
            <a:ext cx="8229600" cy="647700"/>
          </a:xfrm>
          <a:solidFill>
            <a:schemeClr val="tx2">
              <a:lumMod val="50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es-ES_tradnl" dirty="0">
                <a:solidFill>
                  <a:srgbClr val="FFFF00"/>
                </a:solidFill>
                <a:latin typeface="Times New Roman" pitchFamily="18" charset="0"/>
              </a:rPr>
              <a:t>Entonces:</a:t>
            </a:r>
            <a:endParaRPr lang="es-ES_tradnl" dirty="0">
              <a:solidFill>
                <a:srgbClr val="FFFF00"/>
              </a:solidFill>
            </a:endParaRPr>
          </a:p>
        </p:txBody>
      </p:sp>
      <p:graphicFrame>
        <p:nvGraphicFramePr>
          <p:cNvPr id="12290" name="Object 2" descr="Diseño de fondo"/>
          <p:cNvGraphicFramePr>
            <a:graphicFrameLocks noChangeAspect="1"/>
          </p:cNvGraphicFramePr>
          <p:nvPr/>
        </p:nvGraphicFramePr>
        <p:xfrm>
          <a:off x="71438" y="3357563"/>
          <a:ext cx="9001125" cy="2571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cuación" r:id="rId2" imgW="3111480" imgH="888840" progId="Equation.3">
                  <p:embed/>
                </p:oleObj>
              </mc:Choice>
              <mc:Fallback>
                <p:oleObj name="Ecuación" r:id="rId2" imgW="3111480" imgH="888840" progId="Equation.3">
                  <p:embed/>
                  <p:pic>
                    <p:nvPicPr>
                      <p:cNvPr id="0" name="Object 2" descr="Diseño de fondo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38" y="3357563"/>
                        <a:ext cx="9001125" cy="2571750"/>
                      </a:xfrm>
                      <a:prstGeom prst="rect">
                        <a:avLst/>
                      </a:prstGeom>
                      <a:blipFill dpi="0" rotWithShape="0">
                        <a:blip r:embed="rId4"/>
                        <a:srcRect/>
                        <a:tile tx="0" ty="0" sx="100000" sy="100000" flip="none" algn="tl"/>
                      </a:blipFill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928688"/>
            <a:ext cx="8229600" cy="1214437"/>
          </a:xfrm>
          <a:solidFill>
            <a:schemeClr val="tx2">
              <a:lumMod val="50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es-ES_tradnl" b="1" i="1" dirty="0">
                <a:solidFill>
                  <a:srgbClr val="FFFF00"/>
                </a:solidFill>
                <a:latin typeface="Times New Roman" pitchFamily="18" charset="0"/>
              </a:rPr>
              <a:t>Eficiencia relativa del factor por columna</a:t>
            </a:r>
            <a:endParaRPr lang="es-ES_tradnl" dirty="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57347" name="Rectangle 2"/>
          <p:cNvSpPr>
            <a:spLocks noGrp="1" noChangeArrowheads="1"/>
          </p:cNvSpPr>
          <p:nvPr>
            <p:ph idx="1"/>
          </p:nvPr>
        </p:nvSpPr>
        <p:spPr>
          <a:xfrm>
            <a:off x="685800" y="2143125"/>
            <a:ext cx="7772400" cy="4572000"/>
          </a:xfrm>
          <a:solidFill>
            <a:schemeClr val="tx2">
              <a:lumMod val="50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es-ES_tradnl" sz="2800" dirty="0">
                <a:solidFill>
                  <a:srgbClr val="FFFF00"/>
                </a:solidFill>
              </a:rPr>
              <a:t>El valor de R</a:t>
            </a:r>
            <a:r>
              <a:rPr lang="es-ES_tradnl" sz="2800" baseline="-25000" dirty="0">
                <a:solidFill>
                  <a:srgbClr val="FFFF00"/>
                </a:solidFill>
              </a:rPr>
              <a:t>cb</a:t>
            </a:r>
            <a:r>
              <a:rPr lang="es-ES_tradnl" sz="2800" dirty="0">
                <a:solidFill>
                  <a:srgbClr val="FFFF00"/>
                </a:solidFill>
              </a:rPr>
              <a:t> representa el numero de veces mas repeticiones que se requiere en un diseño bloques al azar con columnas como bloques para  tener la misma potencia que el diseño cuadro latino.</a:t>
            </a:r>
          </a:p>
          <a:p>
            <a:pPr eaLnBrk="1" hangingPunct="1">
              <a:defRPr/>
            </a:pPr>
            <a:r>
              <a:rPr lang="es-ES_tradnl" sz="2800" dirty="0">
                <a:solidFill>
                  <a:srgbClr val="FFFF00"/>
                </a:solidFill>
              </a:rPr>
              <a:t>Por ejemplo: R</a:t>
            </a:r>
            <a:r>
              <a:rPr lang="es-ES_tradnl" sz="2800" baseline="-25000" dirty="0">
                <a:solidFill>
                  <a:srgbClr val="FFFF00"/>
                </a:solidFill>
              </a:rPr>
              <a:t>cb</a:t>
            </a:r>
            <a:r>
              <a:rPr lang="es-ES_tradnl" sz="2800" dirty="0">
                <a:solidFill>
                  <a:srgbClr val="FFFF00"/>
                </a:solidFill>
              </a:rPr>
              <a:t> = .86, significa que se requieren .86 veces replicas en un diseño bloques al azar con columnas como bloques para tener la potencia que se tuvo en el  diseño cuadro latino. 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Título"/>
          <p:cNvSpPr>
            <a:spLocks noGrp="1"/>
          </p:cNvSpPr>
          <p:nvPr>
            <p:ph type="title"/>
          </p:nvPr>
        </p:nvSpPr>
        <p:spPr>
          <a:xfrm>
            <a:off x="457200" y="928688"/>
            <a:ext cx="8229600" cy="642937"/>
          </a:xfrm>
          <a:solidFill>
            <a:schemeClr val="accent5">
              <a:lumMod val="10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es-ES_tradnl" dirty="0">
                <a:solidFill>
                  <a:srgbClr val="FFFF00"/>
                </a:solidFill>
                <a:ea typeface="Arial Unicode MS" pitchFamily="34" charset="-128"/>
                <a:cs typeface="Arial Unicode MS" pitchFamily="34" charset="-128"/>
              </a:rPr>
              <a:t>Cuadros repetidos</a:t>
            </a:r>
            <a:endParaRPr lang="es-ES_tradnl" dirty="0"/>
          </a:p>
        </p:txBody>
      </p:sp>
      <p:sp>
        <p:nvSpPr>
          <p:cNvPr id="7" name="6 Marcador de contenido"/>
          <p:cNvSpPr>
            <a:spLocks noGrp="1"/>
          </p:cNvSpPr>
          <p:nvPr>
            <p:ph idx="1"/>
          </p:nvPr>
        </p:nvSpPr>
        <p:spPr>
          <a:xfrm>
            <a:off x="457200" y="1714500"/>
            <a:ext cx="8229600" cy="4429125"/>
          </a:xfrm>
          <a:solidFill>
            <a:schemeClr val="tx2">
              <a:lumMod val="50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es-ES_tradnl" sz="2800" dirty="0">
                <a:solidFill>
                  <a:srgbClr val="FFFF00"/>
                </a:solidFill>
              </a:rPr>
              <a:t>La principal desventaja del cuadro latino es que el numero de tratamientos debe ser igual al numero de repeticiones</a:t>
            </a:r>
          </a:p>
          <a:p>
            <a:pPr eaLnBrk="1" hangingPunct="1">
              <a:defRPr/>
            </a:pPr>
            <a:r>
              <a:rPr lang="es-ES_tradnl" sz="2800" dirty="0">
                <a:solidFill>
                  <a:srgbClr val="FFFF00"/>
                </a:solidFill>
              </a:rPr>
              <a:t>Cuando el numero de tratamientos es grande, los experimentos se vuelven demasiado caros.</a:t>
            </a:r>
          </a:p>
          <a:p>
            <a:pPr eaLnBrk="1" hangingPunct="1">
              <a:defRPr/>
            </a:pPr>
            <a:r>
              <a:rPr lang="es-ES_tradnl" sz="2800" dirty="0">
                <a:solidFill>
                  <a:srgbClr val="FFFF00"/>
                </a:solidFill>
              </a:rPr>
              <a:t>Cuando el numero de tratamientos es pequeño hay pocos grados de libertad para estimar el error.</a:t>
            </a:r>
          </a:p>
          <a:p>
            <a:pPr eaLnBrk="1" hangingPunct="1">
              <a:defRPr/>
            </a:pPr>
            <a:r>
              <a:rPr lang="es-ES_tradnl" sz="2800" dirty="0">
                <a:solidFill>
                  <a:srgbClr val="FFFF00"/>
                </a:solidFill>
              </a:rPr>
              <a:t>Si estamos en el ultimo caso, podemos repetir cuadros enteros para ganar potencia.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Título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642938"/>
          </a:xfrm>
          <a:solidFill>
            <a:schemeClr val="accent5">
              <a:lumMod val="10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es-ES_tradnl" dirty="0">
                <a:solidFill>
                  <a:srgbClr val="FFFF00"/>
                </a:solidFill>
                <a:ea typeface="Arial Unicode MS" pitchFamily="34" charset="-128"/>
                <a:cs typeface="Arial Unicode MS" pitchFamily="34" charset="-128"/>
              </a:rPr>
              <a:t>Ejemplo</a:t>
            </a:r>
            <a:endParaRPr lang="es-ES_tradnl" dirty="0"/>
          </a:p>
        </p:txBody>
      </p:sp>
      <p:sp>
        <p:nvSpPr>
          <p:cNvPr id="7" name="6 Marcador de contenido"/>
          <p:cNvSpPr>
            <a:spLocks noGrp="1"/>
          </p:cNvSpPr>
          <p:nvPr>
            <p:ph idx="1"/>
          </p:nvPr>
        </p:nvSpPr>
        <p:spPr>
          <a:xfrm>
            <a:off x="457200" y="1928813"/>
            <a:ext cx="8229600" cy="4000500"/>
          </a:xfrm>
          <a:solidFill>
            <a:schemeClr val="tx2">
              <a:lumMod val="50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es-ES_tradnl" dirty="0">
                <a:solidFill>
                  <a:srgbClr val="FFFF00"/>
                </a:solidFill>
              </a:rPr>
              <a:t>Tres aditivos al diesel (aditivo A, B y C) fueron probados para ver su eficiencia . </a:t>
            </a:r>
          </a:p>
          <a:p>
            <a:pPr eaLnBrk="1" hangingPunct="1">
              <a:defRPr/>
            </a:pPr>
            <a:r>
              <a:rPr lang="es-ES_tradnl" dirty="0">
                <a:solidFill>
                  <a:srgbClr val="FFFF00"/>
                </a:solidFill>
              </a:rPr>
              <a:t>En el experimento se usaron tres conductores con tres diferentes tractores </a:t>
            </a:r>
          </a:p>
          <a:p>
            <a:pPr eaLnBrk="1" hangingPunct="1">
              <a:defRPr/>
            </a:pPr>
            <a:r>
              <a:rPr lang="es-ES_tradnl" dirty="0">
                <a:solidFill>
                  <a:srgbClr val="FFFF00"/>
                </a:solidFill>
              </a:rPr>
              <a:t>La variable respuesta fue la producción de monóxido de carbono</a:t>
            </a:r>
          </a:p>
          <a:p>
            <a:pPr eaLnBrk="1" hangingPunct="1">
              <a:defRPr/>
            </a:pPr>
            <a:r>
              <a:rPr lang="es-ES_tradnl" dirty="0">
                <a:solidFill>
                  <a:srgbClr val="FFFF00"/>
                </a:solidFill>
              </a:rPr>
              <a:t>El experimento fue repetido dos veces: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0" y="4214813"/>
            <a:ext cx="9144000" cy="17859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_tradnl" dirty="0"/>
          </a:p>
        </p:txBody>
      </p:sp>
      <p:pic>
        <p:nvPicPr>
          <p:cNvPr id="788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4925" y="4429125"/>
            <a:ext cx="9248775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5 Título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10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es-ES_tradnl" dirty="0">
                <a:solidFill>
                  <a:srgbClr val="FFFF00"/>
                </a:solidFill>
                <a:ea typeface="Arial Unicode MS" pitchFamily="34" charset="-128"/>
                <a:cs typeface="Arial Unicode MS" pitchFamily="34" charset="-128"/>
              </a:rPr>
              <a:t>Ejemplo</a:t>
            </a:r>
            <a:endParaRPr lang="es-ES_tradnl" dirty="0"/>
          </a:p>
        </p:txBody>
      </p:sp>
      <p:sp>
        <p:nvSpPr>
          <p:cNvPr id="78853" name="7 Marcador de contenido"/>
          <p:cNvSpPr>
            <a:spLocks noGrp="1"/>
          </p:cNvSpPr>
          <p:nvPr>
            <p:ph idx="1"/>
          </p:nvPr>
        </p:nvSpPr>
        <p:spPr>
          <a:xfrm>
            <a:off x="457200" y="2254250"/>
            <a:ext cx="8229600" cy="1603375"/>
          </a:xfrm>
        </p:spPr>
        <p:txBody>
          <a:bodyPr/>
          <a:lstStyle/>
          <a:p>
            <a:pPr eaLnBrk="1" hangingPunct="1"/>
            <a:r>
              <a:rPr lang="es-ES_tradnl">
                <a:solidFill>
                  <a:srgbClr val="FFFF00"/>
                </a:solidFill>
              </a:rPr>
              <a:t>Se utilizaron los mismos operadores y los mismos tractores en los dos cuadros.</a:t>
            </a:r>
          </a:p>
          <a:p>
            <a:pPr eaLnBrk="1" hangingPunct="1"/>
            <a:r>
              <a:rPr lang="es-ES_tradnl">
                <a:solidFill>
                  <a:srgbClr val="FFFF00"/>
                </a:solidFill>
              </a:rPr>
              <a:t>Los resultados son: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16025"/>
            <a:ext cx="8229600" cy="1143000"/>
          </a:xfrm>
          <a:solidFill>
            <a:schemeClr val="folHlink"/>
          </a:solidFill>
        </p:spPr>
        <p:txBody>
          <a:bodyPr/>
          <a:lstStyle/>
          <a:p>
            <a:pPr eaLnBrk="1" hangingPunct="1"/>
            <a:r>
              <a:rPr lang="es-ES_tradnl" b="1"/>
              <a:t>Ejemplo 1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268538"/>
            <a:ext cx="8229600" cy="1808162"/>
          </a:xfrm>
          <a:solidFill>
            <a:srgbClr val="FFFF99"/>
          </a:solidFill>
        </p:spPr>
        <p:txBody>
          <a:bodyPr/>
          <a:lstStyle/>
          <a:p>
            <a:pPr eaLnBrk="1" hangingPunct="1"/>
            <a:r>
              <a:rPr lang="es-ES_tradnl" sz="2800"/>
              <a:t>Un ejemplo donde se requiere un cuadro latino es la siguiente situación, se desea probar cuatro distintos procedimientos para la fabricación de llantas, </a:t>
            </a:r>
          </a:p>
        </p:txBody>
      </p:sp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87438" y="4148138"/>
            <a:ext cx="7127875" cy="185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5" y="1000125"/>
            <a:ext cx="8229600" cy="871538"/>
          </a:xfrm>
          <a:solidFill>
            <a:schemeClr val="accent1"/>
          </a:solidFill>
        </p:spPr>
        <p:txBody>
          <a:bodyPr/>
          <a:lstStyle/>
          <a:p>
            <a:pPr eaLnBrk="1" hangingPunct="1"/>
            <a:r>
              <a:rPr lang="es-ES_tradnl" b="1"/>
              <a:t>Ejemplo 2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981200"/>
            <a:ext cx="8229600" cy="4662488"/>
          </a:xfrm>
          <a:solidFill>
            <a:srgbClr val="FFFF99"/>
          </a:solidFill>
        </p:spPr>
        <p:txBody>
          <a:bodyPr/>
          <a:lstStyle/>
          <a:p>
            <a:pPr eaLnBrk="1" hangingPunct="1"/>
            <a:r>
              <a:rPr lang="es-ES_tradnl" sz="2400" b="1"/>
              <a:t>En Kenett y Zacks (2000) se presenta un experimento, en donde se probaron cuatro métodos distintos, A, B, C y D, para preparar mezclas de concreto. Consistieron los métodos de dos relaciones de cemento y agua, y dos duraciones de mezclado.</a:t>
            </a:r>
          </a:p>
          <a:p>
            <a:pPr eaLnBrk="1" hangingPunct="1"/>
            <a:r>
              <a:rPr lang="es-ES_tradnl" sz="2400" b="1"/>
              <a:t>Los cuatro métodos fueron controlados por cuatro lotes y cuatro días. </a:t>
            </a:r>
          </a:p>
          <a:p>
            <a:pPr eaLnBrk="1" hangingPunct="1"/>
            <a:r>
              <a:rPr lang="es-ES_tradnl" sz="2400" b="1"/>
              <a:t>El concreto se coló en cilindros y se midió la resistencia a la compresión en kg/cm2, a los 7 días de almacenamiento en cámaras especiales con 200C de temperatura y 50% de humedad relativa. Los resultados del diseño se presentan a continuación.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2214563" y="1357313"/>
            <a:ext cx="4929187" cy="714375"/>
          </a:xfrm>
          <a:solidFill>
            <a:schemeClr val="accent1"/>
          </a:solidFill>
        </p:spPr>
        <p:txBody>
          <a:bodyPr/>
          <a:lstStyle/>
          <a:p>
            <a:pPr eaLnBrk="1" hangingPunct="1"/>
            <a:r>
              <a:rPr lang="es-ES_tradnl" b="1"/>
              <a:t>Ejemplo 2</a:t>
            </a:r>
          </a:p>
        </p:txBody>
      </p:sp>
      <p:pic>
        <p:nvPicPr>
          <p:cNvPr id="3379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50" y="2452688"/>
            <a:ext cx="5357813" cy="390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/>
          <a:lstStyle/>
          <a:p>
            <a:pPr eaLnBrk="1" hangingPunct="1"/>
            <a:r>
              <a:rPr lang="es-ES_tradnl" b="1"/>
              <a:t>Aleatorización en un diseño cuadro latino</a:t>
            </a:r>
          </a:p>
        </p:txBody>
      </p:sp>
      <p:pic>
        <p:nvPicPr>
          <p:cNvPr id="34819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2320925"/>
            <a:ext cx="6934200" cy="322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1214438"/>
            <a:ext cx="8229600" cy="1143000"/>
          </a:xfrm>
          <a:solidFill>
            <a:schemeClr val="accent1"/>
          </a:solidFill>
        </p:spPr>
        <p:txBody>
          <a:bodyPr/>
          <a:lstStyle/>
          <a:p>
            <a:pPr eaLnBrk="1" hangingPunct="1"/>
            <a:r>
              <a:rPr lang="es-ES_tradnl"/>
              <a:t>Aleatorización en diseños cuadro latino</a:t>
            </a:r>
          </a:p>
        </p:txBody>
      </p:sp>
      <p:sp>
        <p:nvSpPr>
          <p:cNvPr id="35843" name="Rectangle 5"/>
          <p:cNvSpPr>
            <a:spLocks noGrp="1" noChangeArrowheads="1"/>
          </p:cNvSpPr>
          <p:nvPr>
            <p:ph idx="1"/>
          </p:nvPr>
        </p:nvSpPr>
        <p:spPr>
          <a:xfrm>
            <a:off x="457200" y="4343400"/>
            <a:ext cx="8229600" cy="1524000"/>
          </a:xfrm>
        </p:spPr>
        <p:txBody>
          <a:bodyPr/>
          <a:lstStyle/>
          <a:p>
            <a:pPr eaLnBrk="1" hangingPunct="1"/>
            <a:r>
              <a:rPr lang="es-ES_tradnl"/>
              <a:t>Formas básicas para cuadros latinos con cuatro tratamientos</a:t>
            </a:r>
          </a:p>
        </p:txBody>
      </p:sp>
      <p:pic>
        <p:nvPicPr>
          <p:cNvPr id="35844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2508250"/>
            <a:ext cx="7772400" cy="206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/>
          <a:lstStyle/>
          <a:p>
            <a:pPr eaLnBrk="1" hangingPunct="1"/>
            <a:r>
              <a:rPr lang="es-ES_tradnl" sz="4000" b="1"/>
              <a:t>Construcción de un diseño en cuadro Latino</a:t>
            </a:r>
            <a:endParaRPr lang="es-ES_tradnl" sz="4000"/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187575"/>
            <a:ext cx="8229600" cy="2170113"/>
          </a:xfrm>
          <a:solidFill>
            <a:schemeClr val="tx2">
              <a:lumMod val="50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es-ES_tradnl" sz="2800" b="1" dirty="0">
                <a:solidFill>
                  <a:srgbClr val="FFFF00"/>
                </a:solidFill>
              </a:rPr>
              <a:t>Paso 1. Se parte de un cuadro latino típico.</a:t>
            </a:r>
          </a:p>
          <a:p>
            <a:pPr eaLnBrk="1" hangingPunct="1">
              <a:defRPr/>
            </a:pPr>
            <a:r>
              <a:rPr lang="es-ES_tradnl" sz="2800" b="1" i="1" dirty="0">
                <a:solidFill>
                  <a:srgbClr val="FFFF00"/>
                </a:solidFill>
              </a:rPr>
              <a:t>Paso 2. </a:t>
            </a:r>
            <a:r>
              <a:rPr lang="es-ES_tradnl" sz="2800" b="1" dirty="0">
                <a:solidFill>
                  <a:srgbClr val="FFFF00"/>
                </a:solidFill>
              </a:rPr>
              <a:t>Ordenar al azar todos los renglones.</a:t>
            </a:r>
          </a:p>
          <a:p>
            <a:pPr eaLnBrk="1" hangingPunct="1">
              <a:defRPr/>
            </a:pPr>
            <a:r>
              <a:rPr lang="es-ES_tradnl" sz="2800" b="1" i="1" dirty="0">
                <a:solidFill>
                  <a:srgbClr val="FFFF00"/>
                </a:solidFill>
              </a:rPr>
              <a:t>Paso 3. </a:t>
            </a:r>
            <a:r>
              <a:rPr lang="es-ES_tradnl" sz="2800" b="1" dirty="0">
                <a:solidFill>
                  <a:srgbClr val="FFFF00"/>
                </a:solidFill>
              </a:rPr>
              <a:t>Ordenar al azar todas las columnas.</a:t>
            </a:r>
          </a:p>
          <a:p>
            <a:pPr eaLnBrk="1" hangingPunct="1">
              <a:defRPr/>
            </a:pPr>
            <a:r>
              <a:rPr lang="es-ES_tradnl" sz="2800" b="1" i="1" dirty="0">
                <a:solidFill>
                  <a:srgbClr val="FFFF00"/>
                </a:solidFill>
              </a:rPr>
              <a:t>Paso 4. </a:t>
            </a:r>
            <a:r>
              <a:rPr lang="es-ES_tradnl" sz="2800" b="1" dirty="0">
                <a:solidFill>
                  <a:srgbClr val="FFFF00"/>
                </a:solidFill>
              </a:rPr>
              <a:t>Asignar al azar los tratamientos a las letras.</a:t>
            </a:r>
          </a:p>
          <a:p>
            <a:pPr eaLnBrk="1" hangingPunct="1">
              <a:defRPr/>
            </a:pPr>
            <a:endParaRPr lang="es-ES_tradnl" sz="2800" b="1" dirty="0">
              <a:solidFill>
                <a:srgbClr val="FFFF00"/>
              </a:solidFill>
            </a:endParaRPr>
          </a:p>
        </p:txBody>
      </p:sp>
      <p:pic>
        <p:nvPicPr>
          <p:cNvPr id="3686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8513" y="4437063"/>
            <a:ext cx="7416800" cy="187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936625"/>
            <a:ext cx="8229600" cy="990600"/>
          </a:xfrm>
          <a:solidFill>
            <a:schemeClr val="accent1"/>
          </a:solidFill>
        </p:spPr>
        <p:txBody>
          <a:bodyPr/>
          <a:lstStyle/>
          <a:p>
            <a:pPr eaLnBrk="1" hangingPunct="1"/>
            <a:r>
              <a:rPr lang="es-ES_tradnl" sz="4000" b="1"/>
              <a:t>Modelo del diseño cuadro latino</a:t>
            </a:r>
            <a:endParaRPr lang="es-ES_tradnl" sz="4000"/>
          </a:p>
        </p:txBody>
      </p:sp>
      <p:sp>
        <p:nvSpPr>
          <p:cNvPr id="1028" name="Rectangle 6"/>
          <p:cNvSpPr>
            <a:spLocks noChangeArrowheads="1"/>
          </p:cNvSpPr>
          <p:nvPr/>
        </p:nvSpPr>
        <p:spPr bwMode="auto">
          <a:xfrm>
            <a:off x="0" y="3713163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_tradnl"/>
          </a:p>
        </p:txBody>
      </p:sp>
      <p:pic>
        <p:nvPicPr>
          <p:cNvPr id="1029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088" y="3116263"/>
            <a:ext cx="7561262" cy="3170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26" name="Object 8"/>
          <p:cNvGraphicFramePr>
            <a:graphicFrameLocks noChangeAspect="1"/>
          </p:cNvGraphicFramePr>
          <p:nvPr/>
        </p:nvGraphicFramePr>
        <p:xfrm>
          <a:off x="1908175" y="2036763"/>
          <a:ext cx="4608513" cy="695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638300" imgH="241300" progId="Equation.DSMT4">
                  <p:embed/>
                </p:oleObj>
              </mc:Choice>
              <mc:Fallback>
                <p:oleObj name="Equation" r:id="rId3" imgW="1638300" imgH="24130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8175" y="2036763"/>
                        <a:ext cx="4608513" cy="695325"/>
                      </a:xfrm>
                      <a:prstGeom prst="rect">
                        <a:avLst/>
                      </a:prstGeom>
                      <a:solidFill>
                        <a:srgbClr val="FFFFCC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plantilla ecuador">
  <a:themeElements>
    <a:clrScheme name="Personalizado 3">
      <a:dk1>
        <a:srgbClr val="2828FF"/>
      </a:dk1>
      <a:lt1>
        <a:srgbClr val="2828FF"/>
      </a:lt1>
      <a:dk2>
        <a:srgbClr val="2828FF"/>
      </a:dk2>
      <a:lt2>
        <a:srgbClr val="2828FF"/>
      </a:lt2>
      <a:accent1>
        <a:srgbClr val="FFE701"/>
      </a:accent1>
      <a:accent2>
        <a:srgbClr val="FFC000"/>
      </a:accent2>
      <a:accent3>
        <a:srgbClr val="FF0000"/>
      </a:accent3>
      <a:accent4>
        <a:srgbClr val="36FF36"/>
      </a:accent4>
      <a:accent5>
        <a:srgbClr val="F2F2F2"/>
      </a:accent5>
      <a:accent6>
        <a:srgbClr val="C0AD00"/>
      </a:accent6>
      <a:hlink>
        <a:srgbClr val="151515"/>
      </a:hlink>
      <a:folHlink>
        <a:srgbClr val="FFE70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unidad 3-d</Template>
  <TotalTime>1514</TotalTime>
  <Words>1094</Words>
  <Application>Microsoft Office PowerPoint</Application>
  <PresentationFormat>Presentación en pantalla (4:3)</PresentationFormat>
  <Paragraphs>99</Paragraphs>
  <Slides>28</Slides>
  <Notes>0</Notes>
  <HiddenSlides>0</HiddenSlides>
  <MMClips>0</MMClips>
  <ScaleCrop>false</ScaleCrop>
  <HeadingPairs>
    <vt:vector size="8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2</vt:i4>
      </vt:variant>
      <vt:variant>
        <vt:lpstr>Títulos de diapositiva</vt:lpstr>
      </vt:variant>
      <vt:variant>
        <vt:i4>28</vt:i4>
      </vt:variant>
    </vt:vector>
  </HeadingPairs>
  <TitlesOfParts>
    <vt:vector size="34" baseType="lpstr">
      <vt:lpstr>Arial</vt:lpstr>
      <vt:lpstr>Calibri</vt:lpstr>
      <vt:lpstr>Times New Roman</vt:lpstr>
      <vt:lpstr>plantilla ecuador</vt:lpstr>
      <vt:lpstr>Equation</vt:lpstr>
      <vt:lpstr>Ecuación</vt:lpstr>
      <vt:lpstr>Diseño en Cuadro latino </vt:lpstr>
      <vt:lpstr>Diseño en Cuadro latino </vt:lpstr>
      <vt:lpstr>Ejemplo 1</vt:lpstr>
      <vt:lpstr>Ejemplo 2</vt:lpstr>
      <vt:lpstr>Ejemplo 2</vt:lpstr>
      <vt:lpstr>Aleatorización en un diseño cuadro latino</vt:lpstr>
      <vt:lpstr>Aleatorización en diseños cuadro latino</vt:lpstr>
      <vt:lpstr>Construcción de un diseño en cuadro Latino</vt:lpstr>
      <vt:lpstr>Modelo del diseño cuadro latino</vt:lpstr>
      <vt:lpstr>Análisis de un experimento en cuadro latino</vt:lpstr>
      <vt:lpstr>Supuestos</vt:lpstr>
      <vt:lpstr>Análisis de los supuestos </vt:lpstr>
      <vt:lpstr>Análisis de los supuestos </vt:lpstr>
      <vt:lpstr>Prueba de no Aditividad</vt:lpstr>
      <vt:lpstr>Comparación de medias </vt:lpstr>
      <vt:lpstr>Métodos no paramétricos</vt:lpstr>
      <vt:lpstr>Eficiencia Del Diseño Cuadro Latino</vt:lpstr>
      <vt:lpstr>Eficiencia relativa del factor por columna</vt:lpstr>
      <vt:lpstr>Eficiencia relativa del factor por columna</vt:lpstr>
      <vt:lpstr>Eficiencia relativa del factor por columna</vt:lpstr>
      <vt:lpstr>Eficiencia relativa del factor por columna</vt:lpstr>
      <vt:lpstr>Eficiencia relativa del factor en renglón</vt:lpstr>
      <vt:lpstr>Eficiencia relativa del factor por columna</vt:lpstr>
      <vt:lpstr>Eficiencia relativa del factor por columna</vt:lpstr>
      <vt:lpstr>Eficiencia relativa del factor por columna</vt:lpstr>
      <vt:lpstr>Cuadros repetidos</vt:lpstr>
      <vt:lpstr>Ejemplo</vt:lpstr>
      <vt:lpstr>Ejemplo</vt:lpstr>
    </vt:vector>
  </TitlesOfParts>
  <Company>Colpos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Diseño de Experimentos</dc:title>
  <dc:creator>DR.GUSTAVO</dc:creator>
  <cp:lastModifiedBy>Revisor</cp:lastModifiedBy>
  <cp:revision>102</cp:revision>
  <dcterms:created xsi:type="dcterms:W3CDTF">2007-06-15T02:14:09Z</dcterms:created>
  <dcterms:modified xsi:type="dcterms:W3CDTF">2021-04-14T19:57:53Z</dcterms:modified>
</cp:coreProperties>
</file>