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30"/>
  </p:notesMasterIdLst>
  <p:handoutMasterIdLst>
    <p:handoutMasterId r:id="rId31"/>
  </p:handoutMasterIdLst>
  <p:sldIdLst>
    <p:sldId id="262" r:id="rId2"/>
    <p:sldId id="264" r:id="rId3"/>
    <p:sldId id="279" r:id="rId4"/>
    <p:sldId id="280" r:id="rId5"/>
    <p:sldId id="288" r:id="rId6"/>
    <p:sldId id="286" r:id="rId7"/>
    <p:sldId id="287" r:id="rId8"/>
    <p:sldId id="281" r:id="rId9"/>
    <p:sldId id="283" r:id="rId10"/>
    <p:sldId id="284" r:id="rId11"/>
    <p:sldId id="289" r:id="rId12"/>
    <p:sldId id="290" r:id="rId13"/>
    <p:sldId id="309" r:id="rId14"/>
    <p:sldId id="346" r:id="rId15"/>
    <p:sldId id="285" r:id="rId16"/>
    <p:sldId id="369" r:id="rId17"/>
    <p:sldId id="325" r:id="rId18"/>
    <p:sldId id="326" r:id="rId19"/>
    <p:sldId id="374" r:id="rId20"/>
    <p:sldId id="327" r:id="rId21"/>
    <p:sldId id="328" r:id="rId22"/>
    <p:sldId id="329" r:id="rId23"/>
    <p:sldId id="375" r:id="rId24"/>
    <p:sldId id="376" r:id="rId25"/>
    <p:sldId id="331" r:id="rId26"/>
    <p:sldId id="377" r:id="rId27"/>
    <p:sldId id="379" r:id="rId28"/>
    <p:sldId id="380" r:id="rId2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9"/>
    <a:srgbClr val="FF3300"/>
    <a:srgbClr val="E3E3F1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709" autoAdjust="0"/>
  </p:normalViewPr>
  <p:slideViewPr>
    <p:cSldViewPr>
      <p:cViewPr varScale="1">
        <p:scale>
          <a:sx n="69" d="100"/>
          <a:sy n="69" d="100"/>
        </p:scale>
        <p:origin x="115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08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910F0A-D70D-4B0F-BA76-DFDCC2D1BF00}" type="datetimeFigureOut">
              <a:rPr lang="es-ES"/>
              <a:pPr>
                <a:defRPr/>
              </a:pPr>
              <a:t>14/04/2021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4E603D-910D-4556-BA4C-3425BC6C3E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5772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CD6C09-9518-4179-9E34-8C515444915C}" type="datetimeFigureOut">
              <a:rPr lang="es-ES"/>
              <a:pPr>
                <a:defRPr/>
              </a:pPr>
              <a:t>14/04/2021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39402A5-C90E-4D3F-BCCA-72688176073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701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930E4-F92C-49B0-A458-D7B79863067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2667-770E-47A9-9D5E-F8C19265C73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15A16-AC8E-4AC0-90B0-8C542ED852A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5A241-2A0A-43DE-B66E-6A916FDC423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F7AA-F68E-4B79-97CB-E8C8A10DABA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D849C-9C5B-4F71-B08A-D092274DD5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42826-757E-4C89-99B4-633EEB08557C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01D0C-12D1-4450-9C60-BC8B5AE78D8B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9286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638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2542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F11CB456-1648-4EF4-BBB9-56FDD9719A6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4.jpe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4.jpe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7375" y="2062163"/>
            <a:ext cx="6019800" cy="171926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</a:rPr>
              <a:t>Diseño en Cuadro latino</a:t>
            </a:r>
            <a:r>
              <a:rPr lang="es-ES_tradnl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3743325" cy="109061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latin typeface="Arial" charset="0"/>
                <a:cs typeface="Arial Unicode MS" charset="0"/>
              </a:rPr>
              <a:t>Gustavo </a:t>
            </a:r>
            <a:r>
              <a:rPr lang="es-ES_tradnl" dirty="0">
                <a:solidFill>
                  <a:srgbClr val="FFFF00"/>
                </a:solidFill>
                <a:latin typeface="Arial" charset="0"/>
              </a:rPr>
              <a:t>Ramírez</a:t>
            </a:r>
            <a:r>
              <a:rPr lang="es-ES_tradnl" dirty="0">
                <a:solidFill>
                  <a:srgbClr val="FFFF00"/>
                </a:solidFill>
                <a:latin typeface="Arial" charset="0"/>
                <a:cs typeface="Arial Unicode MS" charset="0"/>
              </a:rPr>
              <a:t> Valverde</a:t>
            </a:r>
            <a:br>
              <a:rPr lang="es-ES_tradnl" dirty="0">
                <a:solidFill>
                  <a:srgbClr val="FFFF00"/>
                </a:solidFill>
                <a:latin typeface="Arial" charset="0"/>
                <a:cs typeface="Arial Unicode MS" charset="0"/>
              </a:rPr>
            </a:br>
            <a:br>
              <a:rPr lang="es-ES_tradnl" dirty="0">
                <a:solidFill>
                  <a:srgbClr val="FFFF00"/>
                </a:solidFill>
                <a:latin typeface="Arial" charset="0"/>
                <a:cs typeface="Arial Unicode MS" charset="0"/>
              </a:rPr>
            </a:br>
            <a:endParaRPr lang="es-ES_trad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71563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sz="4000" b="1"/>
              <a:t>Análisis de un experimento</a:t>
            </a:r>
            <a:r>
              <a:rPr lang="es-ES_tradnl" sz="4000"/>
              <a:t> </a:t>
            </a:r>
            <a:r>
              <a:rPr lang="es-ES_tradnl" sz="4000" b="1"/>
              <a:t>en cuadro latino</a:t>
            </a:r>
          </a:p>
        </p:txBody>
      </p:sp>
      <p:pic>
        <p:nvPicPr>
          <p:cNvPr id="3789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303463"/>
            <a:ext cx="7283450" cy="398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4438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Supuestos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40000"/>
            <a:ext cx="8229600" cy="3246438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Los supuestos del modelo son: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Normalidad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Independencia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Homogeneidad de varianzas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No interacción Columnas y/o Renglones con tratamientos (Aditividad).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4438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</a:rPr>
              <a:t>Análisis de los supuestos</a:t>
            </a:r>
            <a:r>
              <a:rPr lang="es-ES_tradnl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40000"/>
            <a:ext cx="8229600" cy="310356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>
                <a:solidFill>
                  <a:srgbClr val="FFFF00"/>
                </a:solidFill>
              </a:rPr>
              <a:t>Los análisis gráficos serán: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Independencia. Grafica típica de residuales estudentizados contra el orden en que se tomaron las medidas 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Normalidad. Grafica Q-Q de residuales para detectar normalidad y grafica de cajas y bigotes, para detectar simetría.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Heterogeneidad de varianzas. Grafica de residuales versus tratamientos, para detectar heterogeneidad de varianzas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71563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</a:rPr>
              <a:t>Análisis de los supuestos</a:t>
            </a:r>
            <a:r>
              <a:rPr lang="es-ES_tradnl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97125"/>
            <a:ext cx="8229600" cy="3817938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>
                <a:solidFill>
                  <a:srgbClr val="FFFF00"/>
                </a:solidFill>
              </a:rPr>
              <a:t>Los métodos analíticos son: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Normalidad. Existen varias pruebas, recomendable Shapiro Wilks.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Heterogeneidad de varianzas. Las pruebas de Bartlett y de Levene son suficientes, la prueba de Bartlett es más sensible a falta de normalidad y la de Levene es sensible a desbalances.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La prueba de aditividad de Rojas. Este método esta basado en el análisis de covarianza y tiene la ventaja de que sirve para probar interacción de varios tipos.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chemeClr val="bg2">
                    <a:lumMod val="50000"/>
                  </a:schemeClr>
                </a:solidFill>
              </a:rPr>
              <a:t>Prueba de no </a:t>
            </a:r>
            <a:r>
              <a:rPr lang="es-ES_tradnl" b="1" dirty="0" err="1">
                <a:solidFill>
                  <a:schemeClr val="bg2">
                    <a:lumMod val="50000"/>
                  </a:schemeClr>
                </a:solidFill>
              </a:rPr>
              <a:t>Aditividad</a:t>
            </a:r>
            <a:endParaRPr lang="es-ES_tradnl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179" name="2 Marcador de contenido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28625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Puede probarse este supuesto probando en tres análisis independientes </a:t>
            </a:r>
          </a:p>
          <a:p>
            <a:pPr lvl="1" eaLnBrk="1" hangingPunct="1">
              <a:defRPr/>
            </a:pPr>
            <a:r>
              <a:rPr lang="es-ES_tradnl" sz="2400" dirty="0">
                <a:solidFill>
                  <a:srgbClr val="FFFF00"/>
                </a:solidFill>
              </a:rPr>
              <a:t>como si fuera en un diseño en bloques se prueba no interacción columnas con tratamientos</a:t>
            </a:r>
          </a:p>
          <a:p>
            <a:pPr lvl="1" eaLnBrk="1" hangingPunct="1">
              <a:defRPr/>
            </a:pPr>
            <a:r>
              <a:rPr lang="es-ES_tradnl" sz="2400" dirty="0">
                <a:solidFill>
                  <a:srgbClr val="FFFF00"/>
                </a:solidFill>
              </a:rPr>
              <a:t>como si fuera en un diseño en bloques se prueba no interacción renglones con tratamientos</a:t>
            </a:r>
          </a:p>
          <a:p>
            <a:pPr lvl="1" eaLnBrk="1" hangingPunct="1">
              <a:defRPr/>
            </a:pPr>
            <a:r>
              <a:rPr lang="es-ES_tradnl" sz="2400" dirty="0">
                <a:solidFill>
                  <a:srgbClr val="FFFF00"/>
                </a:solidFill>
              </a:rPr>
              <a:t>como si fuera en un diseño en bloques se prueba no interacción columnas con renglones</a:t>
            </a:r>
          </a:p>
          <a:p>
            <a:pPr lvl="1" eaLnBrk="1" hangingPunct="1">
              <a:defRPr/>
            </a:pPr>
            <a:endParaRPr lang="es-ES_tradnl" dirty="0">
              <a:solidFill>
                <a:srgbClr val="FFFF00"/>
              </a:solidFill>
            </a:endParaRPr>
          </a:p>
          <a:p>
            <a:pPr lvl="1" eaLnBrk="1" hangingPunct="1">
              <a:defRPr/>
            </a:pPr>
            <a:endParaRPr lang="es-ES_tradnl" dirty="0">
              <a:solidFill>
                <a:srgbClr val="FFFF00"/>
              </a:solidFill>
            </a:endParaRPr>
          </a:p>
          <a:p>
            <a:pPr lvl="1" eaLnBrk="1" hangingPunct="1">
              <a:defRPr/>
            </a:pPr>
            <a:endParaRPr lang="es-ES_tradnl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chemeClr val="tx2">
                    <a:lumMod val="50000"/>
                  </a:schemeClr>
                </a:solidFill>
              </a:rPr>
              <a:t>Comparación de medias </a:t>
            </a:r>
          </a:p>
        </p:txBody>
      </p:sp>
      <p:pic>
        <p:nvPicPr>
          <p:cNvPr id="5939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2106613"/>
            <a:ext cx="6840537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Métodos no paramétricos</a:t>
            </a:r>
          </a:p>
        </p:txBody>
      </p:sp>
      <p:sp>
        <p:nvSpPr>
          <p:cNvPr id="59395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28612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No hay una prueba no </a:t>
            </a:r>
            <a:r>
              <a:rPr lang="es-ES_tradnl" i="1" dirty="0">
                <a:solidFill>
                  <a:srgbClr val="FFFF00"/>
                </a:solidFill>
              </a:rPr>
              <a:t>paramétrica de un diseño cuadro latino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La transformación a Rangos no funciona bien en el diseño cuadro latino o en factoriales.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Nos quedan las transformaciones y pruebas como bootstrap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Eficiencia Del Diseño Cuadro Latino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338931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>
                <a:solidFill>
                  <a:srgbClr val="FFFF00"/>
                </a:solidFill>
              </a:rPr>
              <a:t>Para que el diseño Cuadro Latino sea eficiente se debe cumplir: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El factor controlado por las columnas sea significativo.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El factor controlado por los renglones sea significativo.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Que exista homogeneidad dentro de cada columna y de cada renglón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Que los renglones sean diferentes entre si.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FFFF00"/>
                </a:solidFill>
              </a:rPr>
              <a:t>Que las columnas sean diferentes entre si.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_tradnl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71688"/>
            <a:ext cx="8229600" cy="12192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latin typeface="Times New Roman" pitchFamily="18" charset="0"/>
              </a:rPr>
              <a:t>Si sólo se usara el criterio de renglones con un diseño de bloques completos aleatorizado, </a:t>
            </a:r>
            <a:endParaRPr lang="es-ES_tradnl" dirty="0">
              <a:solidFill>
                <a:srgbClr val="FFFF00"/>
              </a:solidFill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31575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500313" y="3286125"/>
          <a:ext cx="3214687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393480" progId="Equation.DSMT4">
                  <p:embed/>
                </p:oleObj>
              </mc:Choice>
              <mc:Fallback>
                <p:oleObj name="Equation" r:id="rId2" imgW="16380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286125"/>
                        <a:ext cx="3214687" cy="91916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10"/>
          <p:cNvSpPr>
            <a:spLocks noChangeArrowheads="1"/>
          </p:cNvSpPr>
          <p:nvPr/>
        </p:nvSpPr>
        <p:spPr bwMode="auto">
          <a:xfrm>
            <a:off x="627063" y="4176713"/>
            <a:ext cx="7907337" cy="2554287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CMC es el cuadrado medio de Columnas</a:t>
            </a:r>
          </a:p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CME</a:t>
            </a:r>
            <a:r>
              <a:rPr lang="es-ES_tradnl" sz="3200" baseline="-25000" dirty="0">
                <a:solidFill>
                  <a:srgbClr val="FFFF00"/>
                </a:solidFill>
                <a:latin typeface="Times New Roman" pitchFamily="18" charset="0"/>
              </a:rPr>
              <a:t>cl</a:t>
            </a: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 es el cuadrado medio del Error en el diseño cuadro latino</a:t>
            </a:r>
          </a:p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 t es el número de tratamientos </a:t>
            </a:r>
          </a:p>
          <a:p>
            <a:pPr>
              <a:defRPr/>
            </a:pPr>
            <a:endParaRPr lang="es-ES_tradnl" sz="3200" dirty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197" name="10 Marcador de contenido"/>
          <p:cNvSpPr>
            <a:spLocks noGrp="1"/>
          </p:cNvSpPr>
          <p:nvPr>
            <p:ph idx="1"/>
          </p:nvPr>
        </p:nvSpPr>
        <p:spPr>
          <a:xfrm>
            <a:off x="457200" y="4000500"/>
            <a:ext cx="2185988" cy="1000125"/>
          </a:xfrm>
        </p:spPr>
        <p:txBody>
          <a:bodyPr/>
          <a:lstStyle/>
          <a:p>
            <a:pPr eaLnBrk="1" hangingPunct="1"/>
            <a:r>
              <a:rPr lang="es-ES_tradnl">
                <a:solidFill>
                  <a:srgbClr val="FFFF00"/>
                </a:solidFill>
              </a:rPr>
              <a:t>Entonces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31575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graphicFrame>
        <p:nvGraphicFramePr>
          <p:cNvPr id="8194" name="Object 5" descr="Diseño de fondo"/>
          <p:cNvGraphicFramePr>
            <a:graphicFrameLocks noChangeAspect="1"/>
          </p:cNvGraphicFramePr>
          <p:nvPr/>
        </p:nvGraphicFramePr>
        <p:xfrm>
          <a:off x="393700" y="2357438"/>
          <a:ext cx="875030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3124080" imgH="393480" progId="Equation.3">
                  <p:embed/>
                </p:oleObj>
              </mc:Choice>
              <mc:Fallback>
                <p:oleObj name="Ecuación" r:id="rId2" imgW="3124080" imgH="393480" progId="Equation.3">
                  <p:embed/>
                  <p:pic>
                    <p:nvPicPr>
                      <p:cNvPr id="0" name="Object 5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2357438"/>
                        <a:ext cx="8750300" cy="1108075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" descr="Papel seda rosa"/>
          <p:cNvGraphicFramePr>
            <a:graphicFrameLocks noChangeAspect="1"/>
          </p:cNvGraphicFramePr>
          <p:nvPr/>
        </p:nvGraphicFramePr>
        <p:xfrm>
          <a:off x="2643188" y="3643313"/>
          <a:ext cx="434657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457200" progId="Equation.DSMT4">
                  <p:embed/>
                </p:oleObj>
              </mc:Choice>
              <mc:Fallback>
                <p:oleObj name="Equation" r:id="rId5" imgW="1854000" imgH="457200" progId="Equation.DSMT4">
                  <p:embed/>
                  <p:pic>
                    <p:nvPicPr>
                      <p:cNvPr id="0" name="Object 2" descr="Papel seda rosa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3643313"/>
                        <a:ext cx="4346575" cy="1068387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5000625"/>
            <a:ext cx="9144000" cy="1570038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R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rb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  es la eficiencia relativa vs. El diseño con renglones como bloques</a:t>
            </a:r>
          </a:p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glE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cl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son los grados de libertad del error en cuadro latino</a:t>
            </a:r>
          </a:p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glE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rb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son los grados de libertad del error en bloques con los renglones    	como bloques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71625"/>
            <a:ext cx="8229600" cy="1143000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chemeClr val="tx2">
                    <a:lumMod val="50000"/>
                  </a:schemeClr>
                </a:solidFill>
              </a:rPr>
              <a:t>Diseño en Cuadro latino</a:t>
            </a:r>
            <a:r>
              <a:rPr lang="es-ES_tradnl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68625"/>
            <a:ext cx="8229600" cy="253206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Los factores de confusión son “controlados”  por medio de dos criterios de bloqueo.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Los factores de confusión que no pueden ser bloqueados son aleatorizados.</a:t>
            </a:r>
          </a:p>
          <a:p>
            <a:pPr eaLnBrk="1" hangingPunct="1">
              <a:defRPr/>
            </a:pPr>
            <a:endParaRPr lang="es-ES_tradnl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1443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1238"/>
            <a:ext cx="8229600" cy="6477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latin typeface="Times New Roman" pitchFamily="18" charset="0"/>
              </a:rPr>
              <a:t>Entonces:</a:t>
            </a:r>
            <a:endParaRPr lang="es-ES_tradnl" dirty="0">
              <a:solidFill>
                <a:srgbClr val="FFFF00"/>
              </a:solidFill>
            </a:endParaRPr>
          </a:p>
        </p:txBody>
      </p:sp>
      <p:graphicFrame>
        <p:nvGraphicFramePr>
          <p:cNvPr id="9218" name="Object 7" descr="Diseño de fondo"/>
          <p:cNvGraphicFramePr>
            <a:graphicFrameLocks noChangeAspect="1"/>
          </p:cNvGraphicFramePr>
          <p:nvPr/>
        </p:nvGraphicFramePr>
        <p:xfrm>
          <a:off x="71438" y="3357563"/>
          <a:ext cx="9001125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3111480" imgH="888840" progId="Equation.3">
                  <p:embed/>
                </p:oleObj>
              </mc:Choice>
              <mc:Fallback>
                <p:oleObj name="Ecuación" r:id="rId2" imgW="3111480" imgH="888840" progId="Equation.3">
                  <p:embed/>
                  <p:pic>
                    <p:nvPicPr>
                      <p:cNvPr id="0" name="Object 7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3357563"/>
                        <a:ext cx="9001125" cy="2571750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857250"/>
            <a:ext cx="8229600" cy="1214438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i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071688"/>
            <a:ext cx="7772400" cy="4572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El valor de R</a:t>
            </a:r>
            <a:r>
              <a:rPr lang="es-ES_tradnl" sz="2800" baseline="-25000" dirty="0">
                <a:solidFill>
                  <a:srgbClr val="FFFF00"/>
                </a:solidFill>
              </a:rPr>
              <a:t>rb</a:t>
            </a:r>
            <a:r>
              <a:rPr lang="es-ES_tradnl" sz="2800" dirty="0">
                <a:solidFill>
                  <a:srgbClr val="FFFF00"/>
                </a:solidFill>
              </a:rPr>
              <a:t> representa el numero de veces mas repeticiones que se requiere en un diseño bloques al azar con renglones como bloques para  tener la misma potencia que el diseño cuadro latino.</a:t>
            </a:r>
          </a:p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En el ejemplo: R</a:t>
            </a:r>
            <a:r>
              <a:rPr lang="es-ES_tradnl" sz="2800" baseline="-25000" dirty="0">
                <a:solidFill>
                  <a:srgbClr val="FFFF00"/>
                </a:solidFill>
              </a:rPr>
              <a:t>rb</a:t>
            </a:r>
            <a:r>
              <a:rPr lang="es-ES_tradnl" sz="2800" dirty="0">
                <a:solidFill>
                  <a:srgbClr val="FFFF00"/>
                </a:solidFill>
              </a:rPr>
              <a:t> = 1.96, significa que se requieren 1.96 veces mas replicas en un diseño bloques al azar con renglones como bloques para tener la potencia que se tuvo en el  diseño cuadro latino.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00125"/>
            <a:ext cx="8229600" cy="12858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i="1" dirty="0">
                <a:solidFill>
                  <a:srgbClr val="FFFF00"/>
                </a:solidFill>
                <a:latin typeface="Times New Roman" pitchFamily="18" charset="0"/>
              </a:rPr>
              <a:t>Eficiencia relativa del factor en renglón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00288"/>
            <a:ext cx="8229600" cy="10572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latin typeface="Times New Roman" pitchFamily="18" charset="0"/>
              </a:rPr>
              <a:t>Si sólo se usara el criterio de columna con un diseño de bloques completos aleatorizado, </a:t>
            </a:r>
            <a:endParaRPr lang="es-ES_tradnl" dirty="0">
              <a:solidFill>
                <a:srgbClr val="FFFF00"/>
              </a:solidFill>
            </a:endParaRP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33004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27063" y="4438650"/>
            <a:ext cx="7907337" cy="2062163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CMR es el cuadrado medio de Renglones</a:t>
            </a:r>
          </a:p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CME</a:t>
            </a:r>
            <a:r>
              <a:rPr lang="es-ES_tradnl" sz="3200" baseline="-25000" dirty="0">
                <a:solidFill>
                  <a:srgbClr val="FFFF00"/>
                </a:solidFill>
                <a:latin typeface="Times New Roman" pitchFamily="18" charset="0"/>
              </a:rPr>
              <a:t>cl</a:t>
            </a: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 es el cuadrado medio del Error en el diseño cuadro latino</a:t>
            </a:r>
          </a:p>
          <a:p>
            <a:pPr>
              <a:defRPr/>
            </a:pPr>
            <a:r>
              <a:rPr lang="es-ES_tradnl" sz="3200" dirty="0">
                <a:solidFill>
                  <a:srgbClr val="FFFF00"/>
                </a:solidFill>
                <a:latin typeface="Times New Roman" pitchFamily="18" charset="0"/>
              </a:rPr>
              <a:t> t es el número de tratamientos</a:t>
            </a:r>
          </a:p>
        </p:txBody>
      </p:sp>
      <p:graphicFrame>
        <p:nvGraphicFramePr>
          <p:cNvPr id="10242" name="Object 7" descr="Diseño de fondo"/>
          <p:cNvGraphicFramePr>
            <a:graphicFrameLocks noChangeAspect="1"/>
          </p:cNvGraphicFramePr>
          <p:nvPr/>
        </p:nvGraphicFramePr>
        <p:xfrm>
          <a:off x="1790700" y="3357563"/>
          <a:ext cx="442436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625400" imgH="393480" progId="Equation.3">
                  <p:embed/>
                </p:oleObj>
              </mc:Choice>
              <mc:Fallback>
                <p:oleObj name="Ecuación" r:id="rId2" imgW="1625400" imgH="393480" progId="Equation.3">
                  <p:embed/>
                  <p:pic>
                    <p:nvPicPr>
                      <p:cNvPr id="0" name="Object 7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357563"/>
                        <a:ext cx="4424363" cy="1071562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1269" name="10 Marcador de contenido"/>
          <p:cNvSpPr>
            <a:spLocks noGrp="1"/>
          </p:cNvSpPr>
          <p:nvPr>
            <p:ph idx="1"/>
          </p:nvPr>
        </p:nvSpPr>
        <p:spPr>
          <a:xfrm>
            <a:off x="457200" y="4000500"/>
            <a:ext cx="2185988" cy="1000125"/>
          </a:xfrm>
        </p:spPr>
        <p:txBody>
          <a:bodyPr/>
          <a:lstStyle/>
          <a:p>
            <a:pPr eaLnBrk="1" hangingPunct="1"/>
            <a:r>
              <a:rPr lang="es-ES_tradnl">
                <a:solidFill>
                  <a:srgbClr val="FFFF00"/>
                </a:solidFill>
              </a:rPr>
              <a:t>Entonces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0" y="31575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graphicFrame>
        <p:nvGraphicFramePr>
          <p:cNvPr id="11266" name="Object 2" descr="Diseño de fondo"/>
          <p:cNvGraphicFramePr>
            <a:graphicFrameLocks noChangeAspect="1"/>
          </p:cNvGraphicFramePr>
          <p:nvPr/>
        </p:nvGraphicFramePr>
        <p:xfrm>
          <a:off x="696913" y="2357438"/>
          <a:ext cx="8145462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2908080" imgH="393480" progId="Equation.3">
                  <p:embed/>
                </p:oleObj>
              </mc:Choice>
              <mc:Fallback>
                <p:oleObj name="Ecuación" r:id="rId2" imgW="2908080" imgH="393480" progId="Equation.3">
                  <p:embed/>
                  <p:pic>
                    <p:nvPicPr>
                      <p:cNvPr id="0" name="Object 2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2357438"/>
                        <a:ext cx="8145462" cy="1108075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5002213"/>
            <a:ext cx="9144000" cy="1570037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R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cb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  es la eficiencia relativa vs. El diseño con renglones como bloques</a:t>
            </a:r>
          </a:p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glE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cl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son los grados de libertad del error en cuadro latino</a:t>
            </a:r>
          </a:p>
          <a:p>
            <a:pPr>
              <a:defRPr/>
            </a:pP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glE</a:t>
            </a:r>
            <a:r>
              <a:rPr lang="es-ES_tradnl" sz="2400" baseline="-25000" dirty="0">
                <a:solidFill>
                  <a:srgbClr val="FFFF00"/>
                </a:solidFill>
                <a:latin typeface="Times New Roman" pitchFamily="18" charset="0"/>
              </a:rPr>
              <a:t>cb</a:t>
            </a:r>
            <a:r>
              <a:rPr lang="es-ES_tradnl" sz="2400" dirty="0">
                <a:solidFill>
                  <a:srgbClr val="FFFF00"/>
                </a:solidFill>
                <a:latin typeface="Times New Roman" pitchFamily="18" charset="0"/>
              </a:rPr>
              <a:t>    son los grados de libertad del error en bloques con las columnas     	como bloques</a:t>
            </a:r>
          </a:p>
        </p:txBody>
      </p:sp>
      <p:graphicFrame>
        <p:nvGraphicFramePr>
          <p:cNvPr id="11267" name="Object 3" descr="Papel seda rosa"/>
          <p:cNvGraphicFramePr>
            <a:graphicFrameLocks noChangeAspect="1"/>
          </p:cNvGraphicFramePr>
          <p:nvPr/>
        </p:nvGraphicFramePr>
        <p:xfrm>
          <a:off x="2714625" y="3857625"/>
          <a:ext cx="39655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79560" imgH="457200" progId="Equation.DSMT4">
                  <p:embed/>
                </p:oleObj>
              </mc:Choice>
              <mc:Fallback>
                <p:oleObj name="Equation" r:id="rId5" imgW="1879560" imgH="457200" progId="Equation.DSMT4">
                  <p:embed/>
                  <p:pic>
                    <p:nvPicPr>
                      <p:cNvPr id="0" name="Object 3" descr="Papel seda rosa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857625"/>
                        <a:ext cx="3965575" cy="962025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1443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1238"/>
            <a:ext cx="8229600" cy="6477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latin typeface="Times New Roman" pitchFamily="18" charset="0"/>
              </a:rPr>
              <a:t>Entonces:</a:t>
            </a:r>
            <a:endParaRPr lang="es-ES_tradnl" dirty="0">
              <a:solidFill>
                <a:srgbClr val="FFFF00"/>
              </a:solidFill>
            </a:endParaRPr>
          </a:p>
        </p:txBody>
      </p:sp>
      <p:graphicFrame>
        <p:nvGraphicFramePr>
          <p:cNvPr id="12290" name="Object 2" descr="Diseño de fondo"/>
          <p:cNvGraphicFramePr>
            <a:graphicFrameLocks noChangeAspect="1"/>
          </p:cNvGraphicFramePr>
          <p:nvPr/>
        </p:nvGraphicFramePr>
        <p:xfrm>
          <a:off x="71438" y="3357563"/>
          <a:ext cx="9001125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3111480" imgH="888840" progId="Equation.3">
                  <p:embed/>
                </p:oleObj>
              </mc:Choice>
              <mc:Fallback>
                <p:oleObj name="Ecuación" r:id="rId2" imgW="3111480" imgH="888840" progId="Equation.3">
                  <p:embed/>
                  <p:pic>
                    <p:nvPicPr>
                      <p:cNvPr id="0" name="Object 2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3357563"/>
                        <a:ext cx="9001125" cy="2571750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1443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i="1" dirty="0">
                <a:solidFill>
                  <a:srgbClr val="FFFF00"/>
                </a:solidFill>
                <a:latin typeface="Times New Roman" pitchFamily="18" charset="0"/>
              </a:rPr>
              <a:t>Eficiencia relativa del factor por columna</a:t>
            </a:r>
            <a:endParaRPr lang="es-ES_tradnl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143125"/>
            <a:ext cx="7772400" cy="4572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El valor de R</a:t>
            </a:r>
            <a:r>
              <a:rPr lang="es-ES_tradnl" sz="2800" baseline="-25000" dirty="0">
                <a:solidFill>
                  <a:srgbClr val="FFFF00"/>
                </a:solidFill>
              </a:rPr>
              <a:t>cb</a:t>
            </a:r>
            <a:r>
              <a:rPr lang="es-ES_tradnl" sz="2800" dirty="0">
                <a:solidFill>
                  <a:srgbClr val="FFFF00"/>
                </a:solidFill>
              </a:rPr>
              <a:t> representa el numero de veces mas repeticiones que se requiere en un diseño bloques al azar con columnas como bloques para  tener la misma potencia que el diseño cuadro latino.</a:t>
            </a:r>
          </a:p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Por ejemplo: R</a:t>
            </a:r>
            <a:r>
              <a:rPr lang="es-ES_tradnl" sz="2800" baseline="-25000" dirty="0">
                <a:solidFill>
                  <a:srgbClr val="FFFF00"/>
                </a:solidFill>
              </a:rPr>
              <a:t>cb</a:t>
            </a:r>
            <a:r>
              <a:rPr lang="es-ES_tradnl" sz="2800" dirty="0">
                <a:solidFill>
                  <a:srgbClr val="FFFF00"/>
                </a:solidFill>
              </a:rPr>
              <a:t> = .86, significa que se requieren .86 veces replicas en un diseño bloques al azar con columnas como bloques para tener la potencia que se tuvo en el  diseño cuadro latino.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928688"/>
            <a:ext cx="8229600" cy="642937"/>
          </a:xfrm>
          <a:solidFill>
            <a:schemeClr val="accent5">
              <a:lumMod val="1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ea typeface="Arial Unicode MS" pitchFamily="34" charset="-128"/>
                <a:cs typeface="Arial Unicode MS" pitchFamily="34" charset="-128"/>
              </a:rPr>
              <a:t>Cuadros repetidos</a:t>
            </a:r>
            <a:endParaRPr lang="es-ES_tradnl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42912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La principal desventaja del cuadro latino es que el numero de tratamientos debe ser igual al numero de repeticiones</a:t>
            </a:r>
          </a:p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Cuando el numero de tratamientos es grande, los experimentos se vuelven demasiado caros.</a:t>
            </a:r>
          </a:p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Cuando el numero de tratamientos es pequeño hay pocos grados de libertad para estimar el error.</a:t>
            </a:r>
          </a:p>
          <a:p>
            <a:pPr eaLnBrk="1" hangingPunct="1">
              <a:defRPr/>
            </a:pPr>
            <a:r>
              <a:rPr lang="es-ES_tradnl" sz="2800" dirty="0">
                <a:solidFill>
                  <a:srgbClr val="FFFF00"/>
                </a:solidFill>
              </a:rPr>
              <a:t>Si estamos en el ultimo caso, podemos repetir cuadros enteros para ganar potencia.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42938"/>
          </a:xfrm>
          <a:solidFill>
            <a:schemeClr val="accent5">
              <a:lumMod val="1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ea typeface="Arial Unicode MS" pitchFamily="34" charset="-128"/>
                <a:cs typeface="Arial Unicode MS" pitchFamily="34" charset="-128"/>
              </a:rPr>
              <a:t>Ejemplo</a:t>
            </a:r>
            <a:endParaRPr lang="es-ES_tradnl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0005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Tres aditivos al diesel (aditivo A, B y C) fueron probados para ver su eficiencia . 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En el experimento se usaron tres conductores con tres diferentes tractores 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La variable respuesta fue la producción de monóxido de carbono</a:t>
            </a:r>
          </a:p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El experimento fue repetido dos veces: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4214813"/>
            <a:ext cx="9144000" cy="1785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dirty="0"/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925" y="4429125"/>
            <a:ext cx="92487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5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1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  <a:ea typeface="Arial Unicode MS" pitchFamily="34" charset="-128"/>
                <a:cs typeface="Arial Unicode MS" pitchFamily="34" charset="-128"/>
              </a:rPr>
              <a:t>Ejemplo</a:t>
            </a:r>
            <a:endParaRPr lang="es-ES_tradnl" dirty="0"/>
          </a:p>
        </p:txBody>
      </p:sp>
      <p:sp>
        <p:nvSpPr>
          <p:cNvPr id="78853" name="7 Marcador de contenido"/>
          <p:cNvSpPr>
            <a:spLocks noGrp="1"/>
          </p:cNvSpPr>
          <p:nvPr>
            <p:ph idx="1"/>
          </p:nvPr>
        </p:nvSpPr>
        <p:spPr>
          <a:xfrm>
            <a:off x="457200" y="2254250"/>
            <a:ext cx="8229600" cy="1603375"/>
          </a:xfrm>
        </p:spPr>
        <p:txBody>
          <a:bodyPr/>
          <a:lstStyle/>
          <a:p>
            <a:pPr eaLnBrk="1" hangingPunct="1"/>
            <a:r>
              <a:rPr lang="es-ES_tradnl">
                <a:solidFill>
                  <a:srgbClr val="FFFF00"/>
                </a:solidFill>
              </a:rPr>
              <a:t>Se utilizaron los mismos operadores y los mismos tractores en los dos cuadros.</a:t>
            </a:r>
          </a:p>
          <a:p>
            <a:pPr eaLnBrk="1" hangingPunct="1"/>
            <a:r>
              <a:rPr lang="es-ES_tradnl">
                <a:solidFill>
                  <a:srgbClr val="FFFF00"/>
                </a:solidFill>
              </a:rPr>
              <a:t>Los resultados son: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6025"/>
            <a:ext cx="82296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s-ES_tradnl" b="1"/>
              <a:t>Ejemplo 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68538"/>
            <a:ext cx="8229600" cy="1808162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es-ES_tradnl" sz="2800"/>
              <a:t>Un ejemplo donde se requiere un cuadro latino es la siguiente situación, se desea probar cuatro distintos procedimientos para la fabricación de llantas, 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7438" y="4148138"/>
            <a:ext cx="7127875" cy="185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000125"/>
            <a:ext cx="8229600" cy="871538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b="1"/>
              <a:t>Ejemplo 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662488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es-ES_tradnl" sz="2400" b="1"/>
              <a:t>En Kenett y Zacks (2000) se presenta un experimento, en donde se probaron cuatro métodos distintos, A, B, C y D, para preparar mezclas de concreto. Consistieron los métodos de dos relaciones de cemento y agua, y dos duraciones de mezclado.</a:t>
            </a:r>
          </a:p>
          <a:p>
            <a:pPr eaLnBrk="1" hangingPunct="1"/>
            <a:r>
              <a:rPr lang="es-ES_tradnl" sz="2400" b="1"/>
              <a:t>Los cuatro métodos fueron controlados por cuatro lotes y cuatro días. </a:t>
            </a:r>
          </a:p>
          <a:p>
            <a:pPr eaLnBrk="1" hangingPunct="1"/>
            <a:r>
              <a:rPr lang="es-ES_tradnl" sz="2400" b="1"/>
              <a:t>El concreto se coló en cilindros y se midió la resistencia a la compresión en kg/cm2, a los 7 días de almacenamiento en cámaras especiales con 200C de temperatura y 50% de humedad relativa. Los resultados del diseño se presentan a continuación.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63" y="1357313"/>
            <a:ext cx="4929187" cy="71437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b="1"/>
              <a:t>Ejemplo 2</a:t>
            </a:r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0" y="2452688"/>
            <a:ext cx="5357813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b="1"/>
              <a:t>Aleatorización en un diseño cuadro latino</a:t>
            </a:r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320925"/>
            <a:ext cx="6934200" cy="322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214438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/>
              <a:t>Aleatorización en diseños cuadro latino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4343400"/>
            <a:ext cx="8229600" cy="1524000"/>
          </a:xfrm>
        </p:spPr>
        <p:txBody>
          <a:bodyPr/>
          <a:lstStyle/>
          <a:p>
            <a:pPr eaLnBrk="1" hangingPunct="1"/>
            <a:r>
              <a:rPr lang="es-ES_tradnl"/>
              <a:t>Formas básicas para cuadros latinos con cuatro tratamientos</a:t>
            </a:r>
          </a:p>
        </p:txBody>
      </p:sp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508250"/>
            <a:ext cx="777240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sz="4000" b="1"/>
              <a:t>Construcción de un diseño en cuadro Latino</a:t>
            </a:r>
            <a:endParaRPr lang="es-ES_tradnl" sz="40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87575"/>
            <a:ext cx="8229600" cy="217011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2800" b="1" dirty="0">
                <a:solidFill>
                  <a:srgbClr val="FFFF00"/>
                </a:solidFill>
              </a:rPr>
              <a:t>Paso 1. Se parte de un cuadro latino típico.</a:t>
            </a:r>
          </a:p>
          <a:p>
            <a:pPr eaLnBrk="1" hangingPunct="1">
              <a:defRPr/>
            </a:pPr>
            <a:r>
              <a:rPr lang="es-ES_tradnl" sz="2800" b="1" i="1" dirty="0">
                <a:solidFill>
                  <a:srgbClr val="FFFF00"/>
                </a:solidFill>
              </a:rPr>
              <a:t>Paso 2. </a:t>
            </a:r>
            <a:r>
              <a:rPr lang="es-ES_tradnl" sz="2800" b="1" dirty="0">
                <a:solidFill>
                  <a:srgbClr val="FFFF00"/>
                </a:solidFill>
              </a:rPr>
              <a:t>Ordenar al azar todos los renglones.</a:t>
            </a:r>
          </a:p>
          <a:p>
            <a:pPr eaLnBrk="1" hangingPunct="1">
              <a:defRPr/>
            </a:pPr>
            <a:r>
              <a:rPr lang="es-ES_tradnl" sz="2800" b="1" i="1" dirty="0">
                <a:solidFill>
                  <a:srgbClr val="FFFF00"/>
                </a:solidFill>
              </a:rPr>
              <a:t>Paso 3. </a:t>
            </a:r>
            <a:r>
              <a:rPr lang="es-ES_tradnl" sz="2800" b="1" dirty="0">
                <a:solidFill>
                  <a:srgbClr val="FFFF00"/>
                </a:solidFill>
              </a:rPr>
              <a:t>Ordenar al azar todas las columnas.</a:t>
            </a:r>
          </a:p>
          <a:p>
            <a:pPr eaLnBrk="1" hangingPunct="1">
              <a:defRPr/>
            </a:pPr>
            <a:r>
              <a:rPr lang="es-ES_tradnl" sz="2800" b="1" i="1" dirty="0">
                <a:solidFill>
                  <a:srgbClr val="FFFF00"/>
                </a:solidFill>
              </a:rPr>
              <a:t>Paso 4. </a:t>
            </a:r>
            <a:r>
              <a:rPr lang="es-ES_tradnl" sz="2800" b="1" dirty="0">
                <a:solidFill>
                  <a:srgbClr val="FFFF00"/>
                </a:solidFill>
              </a:rPr>
              <a:t>Asignar al azar los tratamientos a las letras.</a:t>
            </a:r>
          </a:p>
          <a:p>
            <a:pPr eaLnBrk="1" hangingPunct="1">
              <a:defRPr/>
            </a:pPr>
            <a:endParaRPr lang="es-ES_tradnl" sz="2800" b="1" dirty="0">
              <a:solidFill>
                <a:srgbClr val="FFFF00"/>
              </a:solidFill>
            </a:endParaRP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513" y="4437063"/>
            <a:ext cx="74168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36625"/>
            <a:ext cx="8229600" cy="9906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s-ES_tradnl" sz="4000" b="1"/>
              <a:t>Modelo del diseño cuadro latino</a:t>
            </a:r>
            <a:endParaRPr lang="es-ES_tradnl" sz="400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 bwMode="auto">
          <a:xfrm>
            <a:off x="0" y="37131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pic>
        <p:nvPicPr>
          <p:cNvPr id="102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116263"/>
            <a:ext cx="7561262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908175" y="2036763"/>
          <a:ext cx="46085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300" imgH="241300" progId="Equation.DSMT4">
                  <p:embed/>
                </p:oleObj>
              </mc:Choice>
              <mc:Fallback>
                <p:oleObj name="Equation" r:id="rId3" imgW="1638300" imgH="241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036763"/>
                        <a:ext cx="4608513" cy="695325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lantilla ecuador">
  <a:themeElements>
    <a:clrScheme name="Personalizado 3">
      <a:dk1>
        <a:srgbClr val="2828FF"/>
      </a:dk1>
      <a:lt1>
        <a:srgbClr val="2828FF"/>
      </a:lt1>
      <a:dk2>
        <a:srgbClr val="2828FF"/>
      </a:dk2>
      <a:lt2>
        <a:srgbClr val="2828FF"/>
      </a:lt2>
      <a:accent1>
        <a:srgbClr val="FFE701"/>
      </a:accent1>
      <a:accent2>
        <a:srgbClr val="FFC000"/>
      </a:accent2>
      <a:accent3>
        <a:srgbClr val="FF0000"/>
      </a:accent3>
      <a:accent4>
        <a:srgbClr val="36FF36"/>
      </a:accent4>
      <a:accent5>
        <a:srgbClr val="F2F2F2"/>
      </a:accent5>
      <a:accent6>
        <a:srgbClr val="C0AD00"/>
      </a:accent6>
      <a:hlink>
        <a:srgbClr val="151515"/>
      </a:hlink>
      <a:folHlink>
        <a:srgbClr val="FFE70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unidad 3-d</Template>
  <TotalTime>1514</TotalTime>
  <Words>1094</Words>
  <Application>Microsoft Office PowerPoint</Application>
  <PresentationFormat>Presentación en pantalla (4:3)</PresentationFormat>
  <Paragraphs>99</Paragraphs>
  <Slides>28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28</vt:i4>
      </vt:variant>
    </vt:vector>
  </HeadingPairs>
  <TitlesOfParts>
    <vt:vector size="34" baseType="lpstr">
      <vt:lpstr>Arial</vt:lpstr>
      <vt:lpstr>Calibri</vt:lpstr>
      <vt:lpstr>Times New Roman</vt:lpstr>
      <vt:lpstr>plantilla ecuador</vt:lpstr>
      <vt:lpstr>Equation</vt:lpstr>
      <vt:lpstr>Ecuación</vt:lpstr>
      <vt:lpstr>Diseño en Cuadro latino </vt:lpstr>
      <vt:lpstr>Diseño en Cuadro latino </vt:lpstr>
      <vt:lpstr>Ejemplo 1</vt:lpstr>
      <vt:lpstr>Ejemplo 2</vt:lpstr>
      <vt:lpstr>Ejemplo 2</vt:lpstr>
      <vt:lpstr>Aleatorización en un diseño cuadro latino</vt:lpstr>
      <vt:lpstr>Aleatorización en diseños cuadro latino</vt:lpstr>
      <vt:lpstr>Construcción de un diseño en cuadro Latino</vt:lpstr>
      <vt:lpstr>Modelo del diseño cuadro latino</vt:lpstr>
      <vt:lpstr>Análisis de un experimento en cuadro latino</vt:lpstr>
      <vt:lpstr>Supuestos</vt:lpstr>
      <vt:lpstr>Análisis de los supuestos </vt:lpstr>
      <vt:lpstr>Análisis de los supuestos </vt:lpstr>
      <vt:lpstr>Prueba de no Aditividad</vt:lpstr>
      <vt:lpstr>Comparación de medias </vt:lpstr>
      <vt:lpstr>Métodos no paramétricos</vt:lpstr>
      <vt:lpstr>Eficiencia Del Diseño Cuadro Latino</vt:lpstr>
      <vt:lpstr>Eficiencia relativa del factor por columna</vt:lpstr>
      <vt:lpstr>Eficiencia relativa del factor por columna</vt:lpstr>
      <vt:lpstr>Eficiencia relativa del factor por columna</vt:lpstr>
      <vt:lpstr>Eficiencia relativa del factor por columna</vt:lpstr>
      <vt:lpstr>Eficiencia relativa del factor en renglón</vt:lpstr>
      <vt:lpstr>Eficiencia relativa del factor por columna</vt:lpstr>
      <vt:lpstr>Eficiencia relativa del factor por columna</vt:lpstr>
      <vt:lpstr>Eficiencia relativa del factor por columna</vt:lpstr>
      <vt:lpstr>Cuadros repetidos</vt:lpstr>
      <vt:lpstr>Ejemplo</vt:lpstr>
      <vt:lpstr>Ejemplo</vt:lpstr>
    </vt:vector>
  </TitlesOfParts>
  <Company>Colpos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Experimentos</dc:title>
  <dc:creator>DR.GUSTAVO</dc:creator>
  <cp:lastModifiedBy>Revisor</cp:lastModifiedBy>
  <cp:revision>102</cp:revision>
  <dcterms:created xsi:type="dcterms:W3CDTF">2007-06-15T02:14:09Z</dcterms:created>
  <dcterms:modified xsi:type="dcterms:W3CDTF">2021-04-14T19:57:53Z</dcterms:modified>
</cp:coreProperties>
</file>