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57" r:id="rId3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02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164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2F5A5C8-55D7-401F-9245-8811429D5FB9}" type="datetimeFigureOut">
              <a:rPr lang="es-MX" smtClean="0"/>
              <a:t>22/05/2014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B6844DA-9E25-4DB1-BE81-BB509AE1578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dirty="0" smtClean="0"/>
              <a:t>FORMULACIÓN DE PLAGUICIDAS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780928"/>
            <a:ext cx="7406640" cy="1752600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s-MX" dirty="0" smtClean="0"/>
              <a:t>J. C. Rodríguez, </a:t>
            </a:r>
            <a:r>
              <a:rPr lang="es-MX" dirty="0" err="1" smtClean="0"/>
              <a:t>Ph.D</a:t>
            </a:r>
            <a:endParaRPr lang="es-MX" dirty="0" smtClean="0"/>
          </a:p>
          <a:p>
            <a:pPr algn="ctr">
              <a:spcBef>
                <a:spcPts val="0"/>
              </a:spcBef>
            </a:pPr>
            <a:r>
              <a:rPr lang="es-MX" dirty="0" smtClean="0"/>
              <a:t>Colegio de Postgraduados, Campus Montecillo</a:t>
            </a:r>
          </a:p>
          <a:p>
            <a:pPr algn="ctr">
              <a:spcBef>
                <a:spcPts val="0"/>
              </a:spcBef>
            </a:pPr>
            <a:r>
              <a:rPr lang="es-MX" dirty="0" smtClean="0"/>
              <a:t>Conchomexico@hotmail.com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7368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err="1" smtClean="0"/>
              <a:t>Floables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Ingrediente activo es un sólido insoluble</a:t>
            </a:r>
          </a:p>
          <a:p>
            <a:r>
              <a:rPr lang="es-MX" dirty="0" smtClean="0"/>
              <a:t>El ingrediente activo está finamente molido y mezclado en un líquido</a:t>
            </a:r>
          </a:p>
          <a:p>
            <a:r>
              <a:rPr lang="es-MX" dirty="0" smtClean="0"/>
              <a:t>Forman una suspensión en agua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75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err="1" smtClean="0"/>
              <a:t>Floables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Rara vez taponan boquillas</a:t>
            </a:r>
          </a:p>
          <a:p>
            <a:r>
              <a:rPr lang="es-MX" dirty="0" smtClean="0"/>
              <a:t>Fáciles de manejar y aplicar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1079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err="1" smtClean="0"/>
              <a:t>Floables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Requieren moderada agitación para prevenir sedimentación o separación de fases</a:t>
            </a:r>
          </a:p>
          <a:p>
            <a:r>
              <a:rPr lang="es-MX" dirty="0" smtClean="0"/>
              <a:t>Pueden dejar residuos visibles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75405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Fumigantes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Son tóxicos en forma gaseosa</a:t>
            </a:r>
          </a:p>
          <a:p>
            <a:r>
              <a:rPr lang="es-MX" dirty="0" smtClean="0"/>
              <a:t>El ingrediente activo es un gas que está en forma líquida debido a la alta presión con que se empaca.</a:t>
            </a:r>
          </a:p>
          <a:p>
            <a:r>
              <a:rPr lang="es-MX" dirty="0" smtClean="0"/>
              <a:t>Otros son líquidos volátiles y no están formulados bajo presión</a:t>
            </a:r>
          </a:p>
          <a:p>
            <a:r>
              <a:rPr lang="es-MX" dirty="0" smtClean="0"/>
              <a:t>Otros son sólidos y liberan el gas en presencia de alta humedad o de vapor de agua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639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Fumigantes</a:t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Tóxicos a un amplio rango de plagas</a:t>
            </a:r>
          </a:p>
          <a:p>
            <a:r>
              <a:rPr lang="es-MX" dirty="0" smtClean="0"/>
              <a:t>Alta capacidad de penetración en diferentes superficies</a:t>
            </a:r>
          </a:p>
          <a:p>
            <a:r>
              <a:rPr lang="es-MX" dirty="0" smtClean="0"/>
              <a:t>Una sola aplicación generalmente es suficiente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298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Fumigantes</a:t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El área a tratar debe ser cubierta ara prevenir escape de gas</a:t>
            </a:r>
          </a:p>
          <a:p>
            <a:r>
              <a:rPr lang="es-MX" dirty="0" smtClean="0"/>
              <a:t>Altamente peligrosos a humanos.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7466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Soluciones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El ingrediente activo se disuelve en agua</a:t>
            </a:r>
          </a:p>
          <a:p>
            <a:pPr lvl="1"/>
            <a:r>
              <a:rPr lang="es-MX" dirty="0" smtClean="0"/>
              <a:t>Forman una solución en agua</a:t>
            </a:r>
          </a:p>
          <a:p>
            <a:r>
              <a:rPr lang="es-MX" dirty="0" smtClean="0"/>
              <a:t>No necesitan agitación</a:t>
            </a:r>
          </a:p>
          <a:p>
            <a:r>
              <a:rPr lang="es-MX" dirty="0" smtClean="0"/>
              <a:t>Pocas formulaciones se pueden hacer de esta manera</a:t>
            </a: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0688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Soluciones de baja concentración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El ingrediente activo se disuelve en solventes del petróleo</a:t>
            </a:r>
          </a:p>
          <a:p>
            <a:r>
              <a:rPr lang="es-MX" dirty="0" smtClean="0"/>
              <a:t>Concentración 1% o menos</a:t>
            </a:r>
          </a:p>
          <a:p>
            <a:r>
              <a:rPr lang="es-MX" dirty="0" smtClean="0"/>
              <a:t>No necesitan dilución adicional</a:t>
            </a:r>
          </a:p>
          <a:p>
            <a:r>
              <a:rPr lang="es-MX" dirty="0" smtClean="0"/>
              <a:t>Plagas estructurales, plagas de la ropa, plagas del ganado, mosquitos, hogar y </a:t>
            </a:r>
            <a:r>
              <a:rPr lang="es-MX" dirty="0" err="1" smtClean="0"/>
              <a:t>jardínes</a:t>
            </a:r>
            <a:endParaRPr lang="es-MX" dirty="0" smtClean="0"/>
          </a:p>
          <a:p>
            <a:r>
              <a:rPr lang="es-MX" dirty="0" smtClean="0"/>
              <a:t>caros</a:t>
            </a: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9500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Ultra bajo volumen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Se acercan a 100% de concentración.</a:t>
            </a:r>
          </a:p>
          <a:p>
            <a:r>
              <a:rPr lang="es-MX" dirty="0" smtClean="0"/>
              <a:t>Para usarse como tal o diluirse en pequeñas cantidades de solventes específicos.</a:t>
            </a:r>
          </a:p>
          <a:p>
            <a:r>
              <a:rPr lang="es-MX" dirty="0" smtClean="0"/>
              <a:t>Necesitan equipo altamente especializado</a:t>
            </a:r>
          </a:p>
          <a:p>
            <a:r>
              <a:rPr lang="es-MX" dirty="0" smtClean="0"/>
              <a:t>Aplicaciones a cielo abierto: agricultura, forestal, mosquitos, etc.</a:t>
            </a:r>
          </a:p>
          <a:p>
            <a:r>
              <a:rPr lang="es-MX" dirty="0" smtClean="0"/>
              <a:t>Ventajas y desventajas similares a los concentrados </a:t>
            </a:r>
            <a:r>
              <a:rPr lang="es-MX" dirty="0" err="1" smtClean="0"/>
              <a:t>emulsionables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9239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Cebos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Ingrediente activo en mezcla con alimento o alguna sustancia atractiva.</a:t>
            </a:r>
          </a:p>
          <a:p>
            <a:r>
              <a:rPr lang="es-MX" dirty="0" smtClean="0"/>
              <a:t>El cebo atrae a la plaga y el </a:t>
            </a:r>
            <a:r>
              <a:rPr lang="es-MX" dirty="0" err="1" smtClean="0"/>
              <a:t>i.a</a:t>
            </a:r>
            <a:r>
              <a:rPr lang="es-MX" dirty="0" smtClean="0"/>
              <a:t>. las elimina</a:t>
            </a:r>
          </a:p>
          <a:p>
            <a:r>
              <a:rPr lang="es-MX" dirty="0" smtClean="0"/>
              <a:t>Menos del 5% de concentración</a:t>
            </a:r>
          </a:p>
          <a:p>
            <a:r>
              <a:rPr lang="es-MX" dirty="0" smtClean="0"/>
              <a:t>Uso en construcciones contra cucarachas, moscas, roedores, etc.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770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Formulación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responsable de la actividad tóxica es el ingrediente activo.</a:t>
            </a:r>
          </a:p>
          <a:p>
            <a:r>
              <a:rPr lang="es-MX" dirty="0" smtClean="0"/>
              <a:t>Generalmente no se puede aplicar tal cual</a:t>
            </a:r>
          </a:p>
          <a:p>
            <a:r>
              <a:rPr lang="es-MX" dirty="0" smtClean="0"/>
              <a:t>Formulación: acondicionamiento del ingrediente activo para que cumpla su función</a:t>
            </a:r>
          </a:p>
          <a:p>
            <a:pPr lvl="1"/>
            <a:r>
              <a:rPr lang="es-MX" dirty="0" err="1" smtClean="0"/>
              <a:t>i.a</a:t>
            </a:r>
            <a:r>
              <a:rPr lang="es-MX" dirty="0" smtClean="0"/>
              <a:t>.</a:t>
            </a:r>
          </a:p>
          <a:p>
            <a:pPr lvl="1"/>
            <a:r>
              <a:rPr lang="es-MX" dirty="0" smtClean="0"/>
              <a:t>Diluyentes</a:t>
            </a:r>
          </a:p>
          <a:p>
            <a:pPr lvl="1"/>
            <a:r>
              <a:rPr lang="es-MX" dirty="0" smtClean="0"/>
              <a:t>coadyuvantes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250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Cebos</a:t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Listas para usarse</a:t>
            </a:r>
          </a:p>
          <a:p>
            <a:r>
              <a:rPr lang="es-MX" dirty="0" smtClean="0"/>
              <a:t>No se necesita cubrir toda el área</a:t>
            </a:r>
          </a:p>
          <a:p>
            <a:r>
              <a:rPr lang="es-MX" dirty="0" smtClean="0"/>
              <a:t>Controlan plagas que entran y salen del área tratada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1429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Cebos</a:t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Pueden ser atractivas para niños y mascotas</a:t>
            </a:r>
          </a:p>
          <a:p>
            <a:r>
              <a:rPr lang="es-MX" dirty="0" smtClean="0"/>
              <a:t>Pueden matar animales domésticos y silvestres</a:t>
            </a:r>
          </a:p>
          <a:p>
            <a:r>
              <a:rPr lang="es-MX" dirty="0" smtClean="0"/>
              <a:t>Las plagas pueden tener mayor preferencia por el cultivo, otro alimento, pero no por el cebo</a:t>
            </a:r>
          </a:p>
          <a:p>
            <a:r>
              <a:rPr lang="es-MX" dirty="0" smtClean="0"/>
              <a:t>Los costos de aplicación pueden ser altos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69122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Polvos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La mayoría están listos para usarse</a:t>
            </a:r>
          </a:p>
          <a:p>
            <a:r>
              <a:rPr lang="es-MX" dirty="0" smtClean="0"/>
              <a:t>Baja concentración (1-10%)</a:t>
            </a:r>
          </a:p>
          <a:p>
            <a:r>
              <a:rPr lang="es-MX" dirty="0" smtClean="0"/>
              <a:t>El vehículo es muy fino e inerte</a:t>
            </a:r>
          </a:p>
          <a:p>
            <a:r>
              <a:rPr lang="es-MX" dirty="0" smtClean="0"/>
              <a:t>Cuando la concentración es más alta, se podría necesitar diluir en otro vehículo antes de aplicarlo</a:t>
            </a:r>
          </a:p>
          <a:p>
            <a:r>
              <a:rPr lang="es-MX" dirty="0" smtClean="0"/>
              <a:t>Muy usados en tratamiento a la semilla</a:t>
            </a:r>
          </a:p>
          <a:p>
            <a:r>
              <a:rPr lang="es-MX" dirty="0" smtClean="0"/>
              <a:t>Control de pulgas, piojos y otros parásitos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1143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Listos para usarse</a:t>
            </a:r>
          </a:p>
          <a:p>
            <a:r>
              <a:rPr lang="es-MX" dirty="0" smtClean="0"/>
              <a:t>Equipo de aplicación simple</a:t>
            </a:r>
          </a:p>
          <a:p>
            <a:r>
              <a:rPr lang="es-MX" dirty="0" smtClean="0"/>
              <a:t>Efectivos en áreas de difícil acceso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51410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Alto riesgo de deriva</a:t>
            </a:r>
          </a:p>
          <a:p>
            <a:r>
              <a:rPr lang="es-MX" dirty="0" smtClean="0"/>
              <a:t>Manejo de volúmenes altos</a:t>
            </a:r>
          </a:p>
          <a:p>
            <a:r>
              <a:rPr lang="es-MX" dirty="0" smtClean="0"/>
              <a:t>Alto riesgo de inhalación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7585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Gránulos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/>
              <a:t>Similar al polvo pero el tamaño de partícula es más grande y pesada</a:t>
            </a:r>
          </a:p>
          <a:p>
            <a:r>
              <a:rPr lang="es-MX" dirty="0" smtClean="0"/>
              <a:t>Los gránulos están hechos de materiales muy absorbentes</a:t>
            </a:r>
          </a:p>
          <a:p>
            <a:r>
              <a:rPr lang="es-MX" dirty="0" smtClean="0"/>
              <a:t>El </a:t>
            </a:r>
            <a:r>
              <a:rPr lang="es-MX" dirty="0" err="1" smtClean="0"/>
              <a:t>i.a</a:t>
            </a:r>
            <a:r>
              <a:rPr lang="es-MX" dirty="0" smtClean="0"/>
              <a:t>. se absorbe o se adsorbe en el gránulo.</a:t>
            </a:r>
          </a:p>
          <a:p>
            <a:r>
              <a:rPr lang="es-MX" dirty="0" smtClean="0"/>
              <a:t>concentración 1-20%</a:t>
            </a:r>
          </a:p>
          <a:p>
            <a:r>
              <a:rPr lang="es-MX" dirty="0" smtClean="0"/>
              <a:t>Aplicación al suelo</a:t>
            </a:r>
          </a:p>
          <a:p>
            <a:r>
              <a:rPr lang="es-MX" dirty="0" smtClean="0"/>
              <a:t>Sistémicos</a:t>
            </a:r>
          </a:p>
          <a:p>
            <a:r>
              <a:rPr lang="es-MX" dirty="0" smtClean="0"/>
              <a:t>Control de mosquitos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3194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Gránulos</a:t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Listos para usarse</a:t>
            </a:r>
          </a:p>
          <a:p>
            <a:r>
              <a:rPr lang="es-MX" dirty="0" smtClean="0"/>
              <a:t>Riesgo de deriva bajo</a:t>
            </a:r>
          </a:p>
          <a:p>
            <a:r>
              <a:rPr lang="es-MX" dirty="0" smtClean="0"/>
              <a:t>Bajo riesgo al aplicador</a:t>
            </a:r>
          </a:p>
          <a:p>
            <a:r>
              <a:rPr lang="es-MX" dirty="0" smtClean="0"/>
              <a:t>Su peso lo puede llevar a ciertas estructuras de la planta</a:t>
            </a:r>
          </a:p>
          <a:p>
            <a:r>
              <a:rPr lang="es-MX" dirty="0" smtClean="0"/>
              <a:t>Equipo de aplicación simple</a:t>
            </a:r>
          </a:p>
          <a:p>
            <a:r>
              <a:rPr lang="es-MX" dirty="0" smtClean="0"/>
              <a:t>Son más persistentes que los polvos </a:t>
            </a:r>
            <a:r>
              <a:rPr lang="es-MX" dirty="0" err="1" smtClean="0"/>
              <a:t>mojables</a:t>
            </a:r>
            <a:r>
              <a:rPr lang="es-MX" dirty="0" smtClean="0"/>
              <a:t> o concentrados </a:t>
            </a:r>
            <a:r>
              <a:rPr lang="es-MX" dirty="0" err="1" smtClean="0"/>
              <a:t>emulsionables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3688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Gránulos</a:t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No se adhieren al follaje</a:t>
            </a:r>
          </a:p>
          <a:p>
            <a:r>
              <a:rPr lang="es-MX" dirty="0" smtClean="0"/>
              <a:t>Podrían necesitar que se incorporen al suelo</a:t>
            </a:r>
          </a:p>
          <a:p>
            <a:r>
              <a:rPr lang="es-MX" dirty="0" smtClean="0"/>
              <a:t>Necesitan humedad para activarse</a:t>
            </a:r>
          </a:p>
          <a:p>
            <a:r>
              <a:rPr lang="es-MX" dirty="0" smtClean="0"/>
              <a:t>Peligrosos para organismos no blanco como pájaros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5994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err="1" smtClean="0"/>
              <a:t>Microencapsulados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Las partículas del plaguicida (líquido o seco) rodeadas de una cubierta plástica</a:t>
            </a:r>
          </a:p>
          <a:p>
            <a:r>
              <a:rPr lang="es-MX" dirty="0" smtClean="0"/>
              <a:t>Se aplica en mezcla con agua o como spray</a:t>
            </a:r>
          </a:p>
          <a:p>
            <a:r>
              <a:rPr lang="es-MX" dirty="0" smtClean="0"/>
              <a:t>Una vez aplicado, la cápsula libera lentamente el plaguicida</a:t>
            </a:r>
          </a:p>
          <a:p>
            <a:r>
              <a:rPr lang="es-MX" dirty="0" smtClean="0"/>
              <a:t>Prolonga la vida activa del plaguicida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80806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err="1" smtClean="0"/>
              <a:t>Microencapsulados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Incrementa el factor de seguridad.</a:t>
            </a:r>
          </a:p>
          <a:p>
            <a:r>
              <a:rPr lang="es-MX" dirty="0" smtClean="0"/>
              <a:t>Fácil de mezclas, manejar y aplicar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714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Para qué formular?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Acondicionar el producto para que pueda ser aplicado.</a:t>
            </a:r>
          </a:p>
          <a:p>
            <a:r>
              <a:rPr lang="es-MX" dirty="0" smtClean="0"/>
              <a:t>Incrementar la eficacia biológica</a:t>
            </a:r>
          </a:p>
          <a:p>
            <a:pPr lvl="1"/>
            <a:r>
              <a:rPr lang="es-MX" dirty="0" smtClean="0"/>
              <a:t>Mayor potencia</a:t>
            </a:r>
          </a:p>
          <a:p>
            <a:pPr lvl="1"/>
            <a:r>
              <a:rPr lang="es-MX" dirty="0" smtClean="0"/>
              <a:t>Mayor persistencia</a:t>
            </a:r>
          </a:p>
          <a:p>
            <a:pPr lvl="1"/>
            <a:r>
              <a:rPr lang="es-MX" dirty="0" smtClean="0"/>
              <a:t>Mayor probabilidad de contacto con la plaga</a:t>
            </a:r>
          </a:p>
          <a:p>
            <a:pPr lvl="1"/>
            <a:r>
              <a:rPr lang="es-MX" dirty="0" smtClean="0"/>
              <a:t>Mayor vida de anaquel</a:t>
            </a:r>
          </a:p>
          <a:p>
            <a:r>
              <a:rPr lang="es-MX" dirty="0" smtClean="0"/>
              <a:t>Reducir deriva</a:t>
            </a:r>
          </a:p>
          <a:p>
            <a:r>
              <a:rPr lang="es-MX" dirty="0" smtClean="0"/>
              <a:t>Incrementar seguridad al ser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17737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err="1" smtClean="0"/>
              <a:t>Microencapsulados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Requieren constante agitación</a:t>
            </a:r>
          </a:p>
          <a:p>
            <a:r>
              <a:rPr lang="es-MX" dirty="0" smtClean="0"/>
              <a:t>Las abejas podrían tomar las micro cápsulas y llevarlas a la colmena donde se libera el plaguicida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34647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Formulaciones secas</a:t>
            </a:r>
            <a:br>
              <a:rPr lang="es-MX" dirty="0" smtClean="0"/>
            </a:br>
            <a:r>
              <a:rPr lang="es-MX" dirty="0" smtClean="0"/>
              <a:t>Pellets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Similar a los gránulos y a veces el término se usa de manera intercambiable.</a:t>
            </a:r>
          </a:p>
          <a:p>
            <a:r>
              <a:rPr lang="es-MX" dirty="0" smtClean="0"/>
              <a:t>Sin embargo el pellet se hace para que tenga especificaciones en peso y forma</a:t>
            </a:r>
          </a:p>
          <a:p>
            <a:r>
              <a:rPr lang="es-MX" dirty="0" smtClean="0"/>
              <a:t>La alta uniformidad de su partícula permite aplicarlos con equipos especializados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11779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Polvo soluble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Se parecen a los polvos </a:t>
            </a:r>
            <a:r>
              <a:rPr lang="es-MX" dirty="0" err="1" smtClean="0"/>
              <a:t>humectables</a:t>
            </a:r>
            <a:r>
              <a:rPr lang="es-MX" dirty="0" smtClean="0"/>
              <a:t>, pero al contacto con el agua forman una solución</a:t>
            </a:r>
          </a:p>
          <a:p>
            <a:r>
              <a:rPr lang="es-MX" dirty="0" smtClean="0"/>
              <a:t>Una vez en mezcla con agua, necesitan poca agitación</a:t>
            </a:r>
          </a:p>
          <a:p>
            <a:r>
              <a:rPr lang="es-MX" dirty="0" err="1" smtClean="0"/>
              <a:t>i.a</a:t>
            </a:r>
            <a:r>
              <a:rPr lang="es-MX" dirty="0" smtClean="0"/>
              <a:t>. 15-95% ,generalmente arriba de 50%</a:t>
            </a:r>
          </a:p>
          <a:p>
            <a:r>
              <a:rPr lang="es-MX" dirty="0" smtClean="0"/>
              <a:t>Todas las ventajas de los polvos </a:t>
            </a:r>
            <a:r>
              <a:rPr lang="es-MX" dirty="0" err="1" smtClean="0"/>
              <a:t>humectables</a:t>
            </a:r>
            <a:r>
              <a:rPr lang="es-MX" dirty="0" smtClean="0"/>
              <a:t> pero sin sus desventajas, excepto inhalación.</a:t>
            </a: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09796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Gránulos </a:t>
            </a:r>
            <a:r>
              <a:rPr lang="es-MX" dirty="0" err="1" smtClean="0"/>
              <a:t>dispersables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El </a:t>
            </a:r>
            <a:r>
              <a:rPr lang="es-MX" dirty="0" err="1" smtClean="0"/>
              <a:t>i.a</a:t>
            </a:r>
            <a:r>
              <a:rPr lang="es-MX" dirty="0" smtClean="0"/>
              <a:t>. preparado en </a:t>
            </a:r>
            <a:r>
              <a:rPr lang="es-MX" dirty="0" err="1" smtClean="0"/>
              <a:t>particulas</a:t>
            </a:r>
            <a:r>
              <a:rPr lang="es-MX" dirty="0" smtClean="0"/>
              <a:t> granulares.</a:t>
            </a:r>
          </a:p>
          <a:p>
            <a:r>
              <a:rPr lang="es-MX" dirty="0" smtClean="0"/>
              <a:t>Deben mezclarse con el agua para aplicarlos.</a:t>
            </a:r>
          </a:p>
          <a:p>
            <a:r>
              <a:rPr lang="es-MX" dirty="0" smtClean="0"/>
              <a:t>Requiere de constante agitación</a:t>
            </a:r>
          </a:p>
          <a:p>
            <a:r>
              <a:rPr lang="es-MX" dirty="0" smtClean="0"/>
              <a:t>Mismas ventajas y desventajas de los polvos </a:t>
            </a:r>
            <a:r>
              <a:rPr lang="es-MX" dirty="0" err="1" smtClean="0"/>
              <a:t>mojables</a:t>
            </a:r>
            <a:r>
              <a:rPr lang="es-MX" dirty="0" smtClean="0"/>
              <a:t> excepto de que son más fácilmente medibles y mezclables. Menor riesgo de inhalación durante su manejo</a:t>
            </a: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063765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Bolsas hidrosolubles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lnSpcReduction="10000"/>
          </a:bodyPr>
          <a:lstStyle/>
          <a:p>
            <a:endParaRPr lang="es-MX" dirty="0" smtClean="0"/>
          </a:p>
          <a:p>
            <a:r>
              <a:rPr lang="es-MX" dirty="0" smtClean="0"/>
              <a:t>Conveniente uso por seguridad ambiental y personal.</a:t>
            </a:r>
          </a:p>
          <a:p>
            <a:r>
              <a:rPr lang="es-MX" dirty="0" smtClean="0"/>
              <a:t>Dosis pre medida del plaguicida</a:t>
            </a:r>
          </a:p>
          <a:p>
            <a:r>
              <a:rPr lang="es-MX" dirty="0"/>
              <a:t>U</a:t>
            </a:r>
            <a:r>
              <a:rPr lang="es-MX" dirty="0" smtClean="0"/>
              <a:t>sualmente polvos </a:t>
            </a:r>
            <a:r>
              <a:rPr lang="es-MX" dirty="0" err="1" smtClean="0"/>
              <a:t>mojables</a:t>
            </a:r>
            <a:r>
              <a:rPr lang="es-MX" dirty="0" smtClean="0"/>
              <a:t> en bolsitas solubles</a:t>
            </a:r>
          </a:p>
          <a:p>
            <a:r>
              <a:rPr lang="es-MX" dirty="0" smtClean="0"/>
              <a:t>Fáciles de usar</a:t>
            </a:r>
          </a:p>
          <a:p>
            <a:r>
              <a:rPr lang="es-MX" dirty="0" smtClean="0"/>
              <a:t>Debe tenerse cuidado de evitar la humedad en anaquel y antes de usarse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68594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Polvos </a:t>
            </a:r>
            <a:r>
              <a:rPr lang="es-MX" dirty="0" err="1" smtClean="0"/>
              <a:t>mojables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Formulaciones secas finamente molidas que parecen polvos</a:t>
            </a:r>
          </a:p>
          <a:p>
            <a:r>
              <a:rPr lang="es-MX" dirty="0" smtClean="0"/>
              <a:t>Deben mezclarse con agua</a:t>
            </a:r>
          </a:p>
          <a:p>
            <a:r>
              <a:rPr lang="es-MX" dirty="0" smtClean="0"/>
              <a:t>Algunos productos se pueden aplicar como polvos o polvos </a:t>
            </a:r>
            <a:r>
              <a:rPr lang="es-MX" dirty="0" err="1" smtClean="0"/>
              <a:t>mojables</a:t>
            </a:r>
            <a:endParaRPr lang="es-MX" dirty="0" smtClean="0"/>
          </a:p>
          <a:p>
            <a:r>
              <a:rPr lang="es-MX" dirty="0" err="1"/>
              <a:t>i.a</a:t>
            </a:r>
            <a:r>
              <a:rPr lang="es-MX" dirty="0"/>
              <a:t>. 15-95% ,generalmente arriba de 50%</a:t>
            </a:r>
          </a:p>
          <a:p>
            <a:r>
              <a:rPr lang="es-MX" dirty="0" smtClean="0"/>
              <a:t>No se disuelven en agua y pueden sedimentar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5403897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Polvos </a:t>
            </a:r>
            <a:r>
              <a:rPr lang="es-MX" dirty="0" err="1" smtClean="0"/>
              <a:t>mojables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Bajo costo</a:t>
            </a:r>
          </a:p>
          <a:p>
            <a:r>
              <a:rPr lang="es-MX" dirty="0" smtClean="0"/>
              <a:t>Fácil almacenamiento, transporte y manejo</a:t>
            </a:r>
          </a:p>
          <a:p>
            <a:r>
              <a:rPr lang="es-MX" dirty="0" smtClean="0"/>
              <a:t>Bajo riesgo </a:t>
            </a:r>
            <a:r>
              <a:rPr lang="es-MX" dirty="0" err="1" smtClean="0"/>
              <a:t>fitotoxicidad</a:t>
            </a:r>
            <a:endParaRPr lang="es-MX" dirty="0" smtClean="0"/>
          </a:p>
          <a:p>
            <a:r>
              <a:rPr lang="es-MX" dirty="0" smtClean="0"/>
              <a:t>Fácil de medir y mezclar</a:t>
            </a:r>
          </a:p>
          <a:p>
            <a:r>
              <a:rPr lang="es-MX" dirty="0" smtClean="0"/>
              <a:t>Menos absorción por la piel que lo CE</a:t>
            </a:r>
          </a:p>
        </p:txBody>
      </p:sp>
    </p:spTree>
    <p:extLst>
      <p:ext uri="{BB962C8B-B14F-4D97-AF65-F5344CB8AC3E}">
        <p14:creationId xmlns:p14="http://schemas.microsoft.com/office/powerpoint/2010/main" val="2052808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Polvos </a:t>
            </a:r>
            <a:r>
              <a:rPr lang="es-MX" dirty="0" err="1" smtClean="0"/>
              <a:t>mojables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Inhalación</a:t>
            </a:r>
          </a:p>
          <a:p>
            <a:r>
              <a:rPr lang="es-MX" dirty="0" smtClean="0"/>
              <a:t>Constante agitación</a:t>
            </a:r>
          </a:p>
          <a:p>
            <a:r>
              <a:rPr lang="es-MX" dirty="0" smtClean="0"/>
              <a:t>Abrasivos</a:t>
            </a:r>
          </a:p>
          <a:p>
            <a:r>
              <a:rPr lang="es-MX" smtClean="0"/>
              <a:t>Residuos visibles</a:t>
            </a:r>
          </a:p>
          <a:p>
            <a:pPr marL="82296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338294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039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Ingrediente activo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 formula según sus propiedades fisicoquímicas</a:t>
            </a:r>
          </a:p>
          <a:p>
            <a:r>
              <a:rPr lang="es-MX" dirty="0" smtClean="0"/>
              <a:t>Pocos se pueden formular de muchas maneras: concentrados </a:t>
            </a:r>
            <a:r>
              <a:rPr lang="es-MX" dirty="0" err="1" smtClean="0"/>
              <a:t>emulsionables</a:t>
            </a:r>
            <a:r>
              <a:rPr lang="es-MX" dirty="0" smtClean="0"/>
              <a:t>, polvos </a:t>
            </a:r>
            <a:r>
              <a:rPr lang="es-MX" dirty="0" err="1" smtClean="0"/>
              <a:t>mojables</a:t>
            </a:r>
            <a:r>
              <a:rPr lang="es-MX" dirty="0" smtClean="0"/>
              <a:t>, polvos, gránulos, etc.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428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Consideraciones para formular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Eficacia contra la plaga</a:t>
            </a:r>
          </a:p>
          <a:p>
            <a:r>
              <a:rPr lang="es-MX" dirty="0" smtClean="0"/>
              <a:t>Hábitos de la plaga</a:t>
            </a:r>
          </a:p>
          <a:p>
            <a:r>
              <a:rPr lang="es-MX" dirty="0" smtClean="0"/>
              <a:t>Animal, vegetal, o superficie a ser protegida</a:t>
            </a:r>
          </a:p>
          <a:p>
            <a:r>
              <a:rPr lang="es-MX" dirty="0" smtClean="0"/>
              <a:t>Disponibilidad de equipo de aplicación</a:t>
            </a:r>
          </a:p>
          <a:p>
            <a:r>
              <a:rPr lang="es-MX" dirty="0" smtClean="0"/>
              <a:t>Riesgo de deriva</a:t>
            </a:r>
          </a:p>
          <a:p>
            <a:r>
              <a:rPr lang="es-MX" dirty="0" smtClean="0"/>
              <a:t>Posibles daños a la superficie tratada</a:t>
            </a:r>
          </a:p>
          <a:p>
            <a:r>
              <a:rPr lang="es-MX" dirty="0" smtClean="0"/>
              <a:t>Seguridad al que aplica y al que consume productos tratados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646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formulaciones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Líquidas</a:t>
            </a:r>
          </a:p>
          <a:p>
            <a:r>
              <a:rPr lang="es-MX" dirty="0" smtClean="0"/>
              <a:t>Sólidas (secas)</a:t>
            </a:r>
          </a:p>
          <a:p>
            <a:r>
              <a:rPr lang="es-MX" dirty="0" smtClean="0"/>
              <a:t>Gaseosas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3222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Concentrado </a:t>
            </a:r>
            <a:r>
              <a:rPr lang="es-MX" dirty="0" err="1" smtClean="0"/>
              <a:t>emulsionable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Ingrediente activo diluido en solventes del petróleo para mezclarlo con agua.</a:t>
            </a:r>
          </a:p>
          <a:p>
            <a:r>
              <a:rPr lang="es-MX" dirty="0" smtClean="0"/>
              <a:t>Muy versátiles para usarse con una amplia variedad de equipos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362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Concentrado </a:t>
            </a:r>
            <a:r>
              <a:rPr lang="es-MX" dirty="0" err="1" smtClean="0"/>
              <a:t>emulsionable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Elevada concentración con las consecuentes ventajas de transporte, almacenamiento, precio, manejo etc.</a:t>
            </a:r>
          </a:p>
          <a:p>
            <a:r>
              <a:rPr lang="es-MX" dirty="0" smtClean="0"/>
              <a:t>No son abrasivos</a:t>
            </a:r>
          </a:p>
          <a:p>
            <a:r>
              <a:rPr lang="es-MX" dirty="0" smtClean="0"/>
              <a:t>Poca agitación requerida</a:t>
            </a:r>
          </a:p>
          <a:p>
            <a:r>
              <a:rPr lang="es-MX" dirty="0" smtClean="0"/>
              <a:t>No sedimentan o separan fases</a:t>
            </a:r>
          </a:p>
          <a:p>
            <a:r>
              <a:rPr lang="es-MX" dirty="0" smtClean="0"/>
              <a:t>Residuos poco visibles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3834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70080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Formulaciones líquidas</a:t>
            </a:r>
            <a:br>
              <a:rPr lang="es-MX" dirty="0" smtClean="0"/>
            </a:br>
            <a:r>
              <a:rPr lang="es-MX" dirty="0" smtClean="0"/>
              <a:t>Concentrado </a:t>
            </a:r>
            <a:r>
              <a:rPr lang="es-MX" dirty="0" err="1" smtClean="0"/>
              <a:t>emulsionable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es-MX" dirty="0" smtClean="0"/>
              <a:t>Es fácil sobre o </a:t>
            </a:r>
            <a:r>
              <a:rPr lang="es-MX" dirty="0" err="1" smtClean="0"/>
              <a:t>subdosificar</a:t>
            </a:r>
            <a:endParaRPr lang="es-MX" dirty="0" smtClean="0"/>
          </a:p>
          <a:p>
            <a:r>
              <a:rPr lang="es-MX" dirty="0" smtClean="0"/>
              <a:t>Alto riesgo de </a:t>
            </a:r>
            <a:r>
              <a:rPr lang="es-MX" dirty="0" err="1" smtClean="0"/>
              <a:t>fitotoxicidad</a:t>
            </a:r>
            <a:endParaRPr lang="es-MX" dirty="0" smtClean="0"/>
          </a:p>
          <a:p>
            <a:r>
              <a:rPr lang="es-MX" dirty="0" smtClean="0"/>
              <a:t>Se absorbe fácilmente por la piel</a:t>
            </a:r>
          </a:p>
          <a:p>
            <a:r>
              <a:rPr lang="es-MX" dirty="0" smtClean="0"/>
              <a:t>Los solventes pueden atacar plásticos y otras partes del equipo</a:t>
            </a:r>
          </a:p>
          <a:p>
            <a:r>
              <a:rPr lang="es-MX" dirty="0" smtClean="0"/>
              <a:t>Pueden ocasionar descoloramiento de las partes tratadas</a:t>
            </a:r>
          </a:p>
          <a:p>
            <a:r>
              <a:rPr lang="es-MX" dirty="0" smtClean="0"/>
              <a:t>Pueden ser corrosivos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77497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234</TotalTime>
  <Words>1147</Words>
  <Application>Microsoft Office PowerPoint</Application>
  <PresentationFormat>Presentación en pantalla (4:3)</PresentationFormat>
  <Paragraphs>188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Solsticio</vt:lpstr>
      <vt:lpstr>FORMULACIÓN DE PLAGUICIDAS</vt:lpstr>
      <vt:lpstr>Formulación</vt:lpstr>
      <vt:lpstr>Para qué formular?</vt:lpstr>
      <vt:lpstr>Ingrediente activo</vt:lpstr>
      <vt:lpstr>Consideraciones para formular</vt:lpstr>
      <vt:lpstr>Tipos de formulaciones</vt:lpstr>
      <vt:lpstr>Formulaciones líquidas Concentrado emulsionable</vt:lpstr>
      <vt:lpstr>Formulaciones líquidas Concentrado emulsionable VENTAJAS</vt:lpstr>
      <vt:lpstr>Formulaciones líquidas Concentrado emulsionable DESVENTAJAS</vt:lpstr>
      <vt:lpstr>Formulaciones líquidas Floables</vt:lpstr>
      <vt:lpstr>Formulaciones líquidas Floables VENTAJAS</vt:lpstr>
      <vt:lpstr>Formulaciones líquidas Floables DESVENTAJAS</vt:lpstr>
      <vt:lpstr>Formulaciones líquidas Fumigantes</vt:lpstr>
      <vt:lpstr>Formulaciones líquidas Fumigantes VENTAJAS</vt:lpstr>
      <vt:lpstr>Formulaciones líquidas Fumigantes DESVENTAJAS</vt:lpstr>
      <vt:lpstr>Formulaciones líquidas Soluciones</vt:lpstr>
      <vt:lpstr>Formulaciones líquidas Soluciones de baja concentración</vt:lpstr>
      <vt:lpstr>Formulaciones líquidas Ultra bajo volumen</vt:lpstr>
      <vt:lpstr>Formulaciones secas Cebos</vt:lpstr>
      <vt:lpstr>Formulaciones secas Cebos VENTAJAS</vt:lpstr>
      <vt:lpstr>Formulaciones secas Cebos DESVENTAJAS</vt:lpstr>
      <vt:lpstr>Formulaciones secas Polvos</vt:lpstr>
      <vt:lpstr>Formulaciones secas Ventajas</vt:lpstr>
      <vt:lpstr>Formulaciones secas Desventajas</vt:lpstr>
      <vt:lpstr>Formulaciones secas Gránulos</vt:lpstr>
      <vt:lpstr>Formulaciones secas Gránulos VENTAJAS</vt:lpstr>
      <vt:lpstr>Formulaciones secas Gránulos DESVENTAJAS</vt:lpstr>
      <vt:lpstr>Formulaciones secas Microencapsulados</vt:lpstr>
      <vt:lpstr>Formulaciones secas Microencapsulados VENTAJAS</vt:lpstr>
      <vt:lpstr>Formulaciones secas Microencapsulados DESVENTAJAS</vt:lpstr>
      <vt:lpstr>Formulaciones secas Pellets</vt:lpstr>
      <vt:lpstr>Polvo soluble</vt:lpstr>
      <vt:lpstr>Gránulos dispersables</vt:lpstr>
      <vt:lpstr>Bolsas hidrosolubles</vt:lpstr>
      <vt:lpstr>Polvos mojables</vt:lpstr>
      <vt:lpstr>Polvos mojables VENTAJAS</vt:lpstr>
      <vt:lpstr>Polvos mojables DESVENTAJAS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FORMULACIÓN DE PLAGUICIDAS</dc:title>
  <dc:creator>BATMAN</dc:creator>
  <cp:lastModifiedBy>BATMAN</cp:lastModifiedBy>
  <cp:revision>18</cp:revision>
  <dcterms:created xsi:type="dcterms:W3CDTF">2013-06-13T22:12:30Z</dcterms:created>
  <dcterms:modified xsi:type="dcterms:W3CDTF">2014-05-22T14:58:00Z</dcterms:modified>
</cp:coreProperties>
</file>