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04" r:id="rId3"/>
    <p:sldId id="319" r:id="rId4"/>
    <p:sldId id="320" r:id="rId5"/>
    <p:sldId id="321" r:id="rId6"/>
    <p:sldId id="288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>
        <p:scale>
          <a:sx n="60" d="100"/>
          <a:sy n="60" d="100"/>
        </p:scale>
        <p:origin x="-195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87DC2-CD53-4D46-AC6F-1F01EA9F4B43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4FE69-431D-469C-944D-BE29086F0F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09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DE970-983C-4B32-A067-34C2D5E37332}" type="slidenum">
              <a:rPr lang="es-ES"/>
              <a:pPr/>
              <a:t>2</a:t>
            </a:fld>
            <a:endParaRPr lang="es-E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DE970-983C-4B32-A067-34C2D5E37332}" type="slidenum">
              <a:rPr lang="es-ES"/>
              <a:pPr/>
              <a:t>3</a:t>
            </a:fld>
            <a:endParaRPr lang="es-E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DE970-983C-4B32-A067-34C2D5E37332}" type="slidenum">
              <a:rPr lang="es-ES"/>
              <a:pPr/>
              <a:t>4</a:t>
            </a:fld>
            <a:endParaRPr lang="es-E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247AE-C1DD-4634-93FC-61FEFCC9A149}" type="slidenum">
              <a:rPr lang="es-ES"/>
              <a:pPr/>
              <a:t>5</a:t>
            </a:fld>
            <a:endParaRPr lang="es-E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72439" y="3573016"/>
            <a:ext cx="6570722" cy="926976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ctr">
              <a:spcBef>
                <a:spcPts val="0"/>
              </a:spcBef>
              <a:buNone/>
              <a:defRPr sz="2000" b="1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J. CONCEPCIÓN RODRÍGUEZ MACIEL</a:t>
            </a:r>
          </a:p>
          <a:p>
            <a:r>
              <a:rPr lang="es-ES" dirty="0" smtClean="0"/>
              <a:t>COLEGIO DE POSTGRADUADOS</a:t>
            </a:r>
          </a:p>
          <a:p>
            <a:r>
              <a:rPr lang="es-ES" dirty="0" smtClean="0"/>
              <a:t>concho@colpos.mx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81200" y="404664"/>
            <a:ext cx="6553200" cy="2520280"/>
          </a:xfrm>
        </p:spPr>
        <p:txBody>
          <a:bodyPr anchor="b" anchorCtr="0">
            <a:noAutofit/>
          </a:bodyPr>
          <a:lstStyle>
            <a:lvl1pPr algn="l">
              <a:defRPr sz="3600" baseline="0"/>
            </a:lvl1pPr>
          </a:lstStyle>
          <a:p>
            <a:r>
              <a:rPr lang="es-ES" dirty="0" smtClean="0"/>
              <a:t>PROGRAMA NACIONAL DE MANEJO DE LA RESISTENCIA EN MAÍZ GENÉTICAMENTE MODIFICADO</a:t>
            </a:r>
            <a:endParaRPr dirty="0"/>
          </a:p>
        </p:txBody>
      </p:sp>
      <p:pic>
        <p:nvPicPr>
          <p:cNvPr id="1026" name="Picture 2" descr="C:\Users\BATMAN\Pictures\2011-07-23\006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948" y="4509120"/>
            <a:ext cx="9175948" cy="207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BB548B-E9F3-4676-975E-19E9FB8BE88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89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78D189E-499E-4F6D-BFFB-F7F02570BA9D}" type="datetimeFigureOut">
              <a:rPr lang="es-MX" smtClean="0"/>
              <a:t>05/09/2012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8724D26F-00AD-4A4B-96E1-B16A7E81537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m.colpos.mx/moodle/course/view.php?id=1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25999" y="3183220"/>
            <a:ext cx="575029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/>
              <a:t>J. C. Rodríguez, </a:t>
            </a:r>
            <a:r>
              <a:rPr lang="es-MX" sz="3200" dirty="0" err="1" smtClean="0"/>
              <a:t>Ph</a:t>
            </a:r>
            <a:r>
              <a:rPr lang="es-MX" sz="3200" dirty="0" smtClean="0"/>
              <a:t>. D</a:t>
            </a:r>
          </a:p>
          <a:p>
            <a:pPr algn="ctr"/>
            <a:r>
              <a:rPr lang="es-MX" sz="3200" dirty="0" smtClean="0"/>
              <a:t>Colegio de Postgraduados</a:t>
            </a:r>
          </a:p>
          <a:p>
            <a:pPr algn="ctr"/>
            <a:r>
              <a:rPr lang="es-MX" dirty="0">
                <a:hlinkClick r:id="rId2"/>
              </a:rPr>
              <a:t>http://www.cm.colpos.mx/moodle/course/view.php?id=13</a:t>
            </a:r>
            <a:endParaRPr lang="es-MX" dirty="0"/>
          </a:p>
          <a:p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113964" y="329461"/>
            <a:ext cx="44358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b="1" dirty="0" smtClean="0"/>
              <a:t>Manejo de grupos</a:t>
            </a:r>
          </a:p>
          <a:p>
            <a:pPr algn="ctr"/>
            <a:r>
              <a:rPr lang="es-MX" sz="4400" b="1" dirty="0" smtClean="0"/>
              <a:t>toxicológicos</a:t>
            </a:r>
          </a:p>
        </p:txBody>
      </p:sp>
    </p:spTree>
    <p:extLst>
      <p:ext uri="{BB962C8B-B14F-4D97-AF65-F5344CB8AC3E}">
        <p14:creationId xmlns:p14="http://schemas.microsoft.com/office/powerpoint/2010/main" val="114657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Comic Sans MS" pitchFamily="66" charset="0"/>
              </a:rPr>
              <a:t>GRUPO TOXICOLÓGICO</a:t>
            </a:r>
            <a:endParaRPr lang="en-US" sz="3200" b="1" dirty="0"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2564904"/>
            <a:ext cx="8568952" cy="3456384"/>
          </a:xfrm>
        </p:spPr>
        <p:txBody>
          <a:bodyPr>
            <a:normAutofit/>
          </a:bodyPr>
          <a:lstStyle/>
          <a:p>
            <a:pPr marL="514350" indent="-514350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Conjunto</a:t>
            </a:r>
            <a:r>
              <a:rPr lang="en-US" sz="2800" dirty="0" smtClean="0">
                <a:latin typeface="Comic Sans MS" pitchFamily="66" charset="0"/>
              </a:rPr>
              <a:t> de </a:t>
            </a:r>
            <a:r>
              <a:rPr lang="en-US" sz="2800" dirty="0" err="1" smtClean="0">
                <a:latin typeface="Comic Sans MS" pitchFamily="66" charset="0"/>
              </a:rPr>
              <a:t>plaguicidas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qué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comparten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básicamente</a:t>
            </a:r>
            <a:r>
              <a:rPr lang="en-US" sz="2800" dirty="0" smtClean="0">
                <a:latin typeface="Comic Sans MS" pitchFamily="66" charset="0"/>
              </a:rPr>
              <a:t> los </a:t>
            </a:r>
            <a:r>
              <a:rPr lang="en-US" sz="2800" dirty="0" err="1" smtClean="0">
                <a:latin typeface="Comic Sans MS" pitchFamily="66" charset="0"/>
              </a:rPr>
              <a:t>mismos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mecanismos</a:t>
            </a:r>
            <a:r>
              <a:rPr lang="en-US" sz="2800" dirty="0" smtClean="0">
                <a:latin typeface="Comic Sans MS" pitchFamily="66" charset="0"/>
              </a:rPr>
              <a:t> de </a:t>
            </a:r>
            <a:r>
              <a:rPr lang="en-US" sz="2800" dirty="0" err="1" smtClean="0">
                <a:latin typeface="Comic Sans MS" pitchFamily="66" charset="0"/>
              </a:rPr>
              <a:t>resistencia</a:t>
            </a:r>
            <a:endParaRPr lang="en-US" sz="2800" dirty="0" smtClean="0">
              <a:latin typeface="Comic Sans MS" pitchFamily="66" charset="0"/>
            </a:endParaRPr>
          </a:p>
          <a:p>
            <a:pPr marL="971550" lvl="1" indent="-514350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600" dirty="0" err="1" smtClean="0">
                <a:latin typeface="Comic Sans MS" pitchFamily="66" charset="0"/>
              </a:rPr>
              <a:t>Afectados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>
                <a:latin typeface="Comic Sans MS" pitchFamily="66" charset="0"/>
              </a:rPr>
              <a:t>por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>
                <a:latin typeface="Comic Sans MS" pitchFamily="66" charset="0"/>
              </a:rPr>
              <a:t>las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>
                <a:latin typeface="Comic Sans MS" pitchFamily="66" charset="0"/>
              </a:rPr>
              <a:t>mismas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>
                <a:latin typeface="Comic Sans MS" pitchFamily="66" charset="0"/>
              </a:rPr>
              <a:t>enzimas</a:t>
            </a:r>
            <a:endParaRPr lang="en-US" sz="2600" dirty="0" smtClean="0">
              <a:latin typeface="Comic Sans MS" pitchFamily="66" charset="0"/>
            </a:endParaRPr>
          </a:p>
          <a:p>
            <a:pPr marL="971550" lvl="1" indent="-514350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600" dirty="0" err="1" smtClean="0">
                <a:latin typeface="Comic Sans MS" pitchFamily="66" charset="0"/>
              </a:rPr>
              <a:t>Mismo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>
                <a:latin typeface="Comic Sans MS" pitchFamily="66" charset="0"/>
              </a:rPr>
              <a:t>modo</a:t>
            </a:r>
            <a:r>
              <a:rPr lang="en-US" sz="2600" dirty="0" smtClean="0">
                <a:latin typeface="Comic Sans MS" pitchFamily="66" charset="0"/>
              </a:rPr>
              <a:t> de </a:t>
            </a:r>
            <a:r>
              <a:rPr lang="en-US" sz="2600" dirty="0" err="1" smtClean="0">
                <a:latin typeface="Comic Sans MS" pitchFamily="66" charset="0"/>
              </a:rPr>
              <a:t>acción</a:t>
            </a:r>
            <a:endParaRPr lang="en-US" sz="2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5581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Comic Sans MS" pitchFamily="66" charset="0"/>
              </a:rPr>
              <a:t>USO DE LOS</a:t>
            </a:r>
            <a:br>
              <a:rPr lang="en-US" sz="3200" b="1" dirty="0" smtClean="0">
                <a:latin typeface="Comic Sans MS" pitchFamily="66" charset="0"/>
              </a:rPr>
            </a:br>
            <a:r>
              <a:rPr lang="en-US" sz="3200" b="1" dirty="0" smtClean="0">
                <a:latin typeface="Comic Sans MS" pitchFamily="66" charset="0"/>
              </a:rPr>
              <a:t>GRUPO TOXICOLÓGICO</a:t>
            </a:r>
            <a:endParaRPr lang="en-US" sz="3200" b="1" dirty="0"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2564904"/>
            <a:ext cx="8568952" cy="345638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Cuando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evalúe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plaguicidas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 err="1" smtClean="0">
                <a:latin typeface="Comic Sans MS" pitchFamily="66" charset="0"/>
              </a:rPr>
              <a:t>incluya</a:t>
            </a:r>
            <a:r>
              <a:rPr lang="en-US" sz="2800" dirty="0" smtClean="0">
                <a:latin typeface="Comic Sans MS" pitchFamily="66" charset="0"/>
              </a:rPr>
              <a:t> la mayor </a:t>
            </a:r>
            <a:r>
              <a:rPr lang="en-US" sz="2800" dirty="0" err="1" smtClean="0">
                <a:latin typeface="Comic Sans MS" pitchFamily="66" charset="0"/>
              </a:rPr>
              <a:t>variedad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posible</a:t>
            </a:r>
            <a:r>
              <a:rPr lang="en-US" sz="2800" dirty="0" smtClean="0">
                <a:latin typeface="Comic Sans MS" pitchFamily="66" charset="0"/>
              </a:rPr>
              <a:t> de </a:t>
            </a:r>
            <a:r>
              <a:rPr lang="en-US" sz="2800" dirty="0" err="1" smtClean="0">
                <a:latin typeface="Comic Sans MS" pitchFamily="66" charset="0"/>
              </a:rPr>
              <a:t>grupos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toxicológicos</a:t>
            </a: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NUNCA ROTE PLAGUICIDAS DEL MISMO GRUPO TOXICOLÓGICO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NO INCREMENTE LA DOSIS, CAMBIE A OTRO GRUPO TOXICOLÓGICO</a:t>
            </a:r>
          </a:p>
          <a:p>
            <a:pPr marL="971550" lvl="1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 err="1" smtClean="0">
                <a:latin typeface="Comic Sans MS" pitchFamily="66" charset="0"/>
              </a:rPr>
              <a:t>Pruebas</a:t>
            </a:r>
            <a:r>
              <a:rPr lang="en-US" sz="2400" dirty="0" smtClean="0">
                <a:latin typeface="Comic Sans MS" pitchFamily="66" charset="0"/>
              </a:rPr>
              <a:t> de campo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32258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Comic Sans MS" pitchFamily="66" charset="0"/>
              </a:rPr>
              <a:t>PRUEBAS DE CAMPO</a:t>
            </a:r>
            <a:endParaRPr lang="en-US" sz="3200" b="1" dirty="0"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35696" y="2564904"/>
            <a:ext cx="7128792" cy="345638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Estudios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formales</a:t>
            </a: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Aplicaciones</a:t>
            </a:r>
            <a:r>
              <a:rPr lang="en-US" sz="2800" dirty="0" smtClean="0">
                <a:latin typeface="Comic Sans MS" pitchFamily="66" charset="0"/>
              </a:rPr>
              <a:t> en </a:t>
            </a:r>
            <a:r>
              <a:rPr lang="en-US" sz="2800" dirty="0" err="1" smtClean="0">
                <a:latin typeface="Comic Sans MS" pitchFamily="66" charset="0"/>
              </a:rPr>
              <a:t>surcos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específicos</a:t>
            </a: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Maletín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básico</a:t>
            </a:r>
            <a:r>
              <a:rPr lang="en-US" sz="2800" dirty="0" smtClean="0">
                <a:latin typeface="Comic Sans MS" pitchFamily="66" charset="0"/>
              </a:rPr>
              <a:t> del </a:t>
            </a:r>
            <a:r>
              <a:rPr lang="en-US" sz="2800" dirty="0" err="1" smtClean="0">
                <a:latin typeface="Comic Sans MS" pitchFamily="66" charset="0"/>
              </a:rPr>
              <a:t>experto</a:t>
            </a:r>
            <a:r>
              <a:rPr lang="en-US" sz="2800" dirty="0" smtClean="0">
                <a:latin typeface="Comic Sans MS" pitchFamily="66" charset="0"/>
              </a:rPr>
              <a:t> en </a:t>
            </a:r>
            <a:r>
              <a:rPr lang="en-US" sz="2800" dirty="0" err="1" smtClean="0">
                <a:latin typeface="Comic Sans MS" pitchFamily="66" charset="0"/>
              </a:rPr>
              <a:t>proteccion</a:t>
            </a:r>
            <a:r>
              <a:rPr lang="en-US" sz="2800" dirty="0" smtClean="0">
                <a:latin typeface="Comic Sans MS" pitchFamily="66" charset="0"/>
              </a:rPr>
              <a:t> vegetal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038440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pitchFamily="66" charset="0"/>
              </a:rPr>
              <a:t>MECANISMOS DE RESISTENCIA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4004" y="1340768"/>
            <a:ext cx="8064500" cy="532859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err="1">
                <a:latin typeface="Comic Sans MS" pitchFamily="66" charset="0"/>
              </a:rPr>
              <a:t>Penetración</a:t>
            </a:r>
            <a:r>
              <a:rPr lang="en-US" sz="2000" b="1" dirty="0">
                <a:latin typeface="Comic Sans MS" pitchFamily="66" charset="0"/>
              </a:rPr>
              <a:t> </a:t>
            </a:r>
            <a:r>
              <a:rPr lang="en-US" sz="2000" b="1" dirty="0" err="1">
                <a:latin typeface="Comic Sans MS" pitchFamily="66" charset="0"/>
              </a:rPr>
              <a:t>reducida</a:t>
            </a:r>
            <a:r>
              <a:rPr lang="en-US" sz="2000" b="1" dirty="0">
                <a:latin typeface="Comic Sans MS" pitchFamily="66" charset="0"/>
              </a:rPr>
              <a:t> </a:t>
            </a:r>
            <a:r>
              <a:rPr lang="en-US" sz="2000" b="1" dirty="0" err="1">
                <a:latin typeface="Comic Sans MS" pitchFamily="66" charset="0"/>
              </a:rPr>
              <a:t>por</a:t>
            </a:r>
            <a:r>
              <a:rPr lang="en-US" sz="2000" b="1" dirty="0">
                <a:latin typeface="Comic Sans MS" pitchFamily="66" charset="0"/>
              </a:rPr>
              <a:t> el </a:t>
            </a:r>
            <a:r>
              <a:rPr lang="es-MX" sz="2000" b="1" dirty="0" smtClean="0">
                <a:latin typeface="Comic Sans MS" pitchFamily="66" charset="0"/>
              </a:rPr>
              <a:t>integumento 2-5x</a:t>
            </a:r>
            <a:endParaRPr lang="es-MX" sz="2000" b="1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s-MX" sz="2000" b="1" dirty="0" smtClean="0">
                <a:latin typeface="Comic Sans MS" pitchFamily="66" charset="0"/>
              </a:rPr>
              <a:t>Metabólicos (1000x)</a:t>
            </a:r>
            <a:endParaRPr lang="es-MX" sz="2000" b="1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Comic Sans MS" pitchFamily="66" charset="0"/>
              </a:rPr>
              <a:t>Esterasas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Comic Sans MS" pitchFamily="66" charset="0"/>
              </a:rPr>
              <a:t>Oxidasas</a:t>
            </a:r>
            <a:r>
              <a:rPr lang="en-US" sz="2000" dirty="0">
                <a:latin typeface="Comic Sans MS" pitchFamily="66" charset="0"/>
              </a:rPr>
              <a:t> de </a:t>
            </a:r>
            <a:r>
              <a:rPr lang="en-US" sz="2000" dirty="0" err="1">
                <a:latin typeface="Comic Sans MS" pitchFamily="66" charset="0"/>
              </a:rPr>
              <a:t>función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mixta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>
                <a:latin typeface="Comic Sans MS" pitchFamily="66" charset="0"/>
              </a:rPr>
              <a:t>DDT-</a:t>
            </a:r>
            <a:r>
              <a:rPr lang="en-US" sz="2000" dirty="0" err="1">
                <a:latin typeface="Comic Sans MS" pitchFamily="66" charset="0"/>
              </a:rPr>
              <a:t>asa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Comic Sans MS" pitchFamily="66" charset="0"/>
              </a:rPr>
              <a:t>Glutatión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transferasa</a:t>
            </a:r>
            <a:endParaRPr lang="en-US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err="1">
                <a:latin typeface="Comic Sans MS" pitchFamily="66" charset="0"/>
              </a:rPr>
              <a:t>Insensibilidad</a:t>
            </a:r>
            <a:r>
              <a:rPr lang="en-US" sz="2000" b="1" dirty="0">
                <a:latin typeface="Comic Sans MS" pitchFamily="66" charset="0"/>
              </a:rPr>
              <a:t> en el </a:t>
            </a:r>
            <a:r>
              <a:rPr lang="en-US" sz="2000" b="1" dirty="0" err="1">
                <a:latin typeface="Comic Sans MS" pitchFamily="66" charset="0"/>
              </a:rPr>
              <a:t>sitio</a:t>
            </a:r>
            <a:r>
              <a:rPr lang="en-US" sz="2000" b="1" dirty="0">
                <a:latin typeface="Comic Sans MS" pitchFamily="66" charset="0"/>
              </a:rPr>
              <a:t> de </a:t>
            </a:r>
            <a:r>
              <a:rPr lang="en-US" sz="2000" b="1" dirty="0" err="1" smtClean="0">
                <a:latin typeface="Comic Sans MS" pitchFamily="66" charset="0"/>
              </a:rPr>
              <a:t>acción</a:t>
            </a:r>
            <a:r>
              <a:rPr lang="en-US" sz="2000" b="1" dirty="0" smtClean="0">
                <a:latin typeface="Comic Sans MS" pitchFamily="66" charset="0"/>
              </a:rPr>
              <a:t> (</a:t>
            </a:r>
            <a:r>
              <a:rPr lang="en-US" sz="2000" b="1" dirty="0" smtClean="0">
                <a:latin typeface="Comic Sans MS" pitchFamily="66" charset="0"/>
                <a:sym typeface="Symbol"/>
              </a:rPr>
              <a:t>1000x)</a:t>
            </a:r>
            <a:endParaRPr lang="en-US" sz="2000" b="1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Comic Sans MS" pitchFamily="66" charset="0"/>
              </a:rPr>
              <a:t>Acetilcolinesterasa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alterada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>
                <a:latin typeface="Comic Sans MS" pitchFamily="66" charset="0"/>
              </a:rPr>
              <a:t>Canales de </a:t>
            </a:r>
            <a:r>
              <a:rPr lang="en-US" sz="2000" dirty="0" err="1">
                <a:latin typeface="Comic Sans MS" pitchFamily="66" charset="0"/>
              </a:rPr>
              <a:t>sodio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alterados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kdr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Comic Sans MS" pitchFamily="66" charset="0"/>
              </a:rPr>
              <a:t>Receptores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alterados</a:t>
            </a:r>
            <a:endParaRPr lang="en-US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400" b="1" dirty="0" err="1">
                <a:latin typeface="Comic Sans MS" pitchFamily="66" charset="0"/>
              </a:rPr>
              <a:t>Etológicos</a:t>
            </a:r>
            <a:endParaRPr lang="en-US" sz="2400" b="1" dirty="0"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124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95736" y="2774538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/>
              <a:t>GRACIAS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1435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TC010274804[[fn=Tema Contemporáneo]]</Template>
  <TotalTime>195</TotalTime>
  <Words>140</Words>
  <Application>Microsoft Office PowerPoint</Application>
  <PresentationFormat>Presentación en pantalla (4:3)</PresentationFormat>
  <Paragraphs>37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Mod</vt:lpstr>
      <vt:lpstr>Presentación de PowerPoint</vt:lpstr>
      <vt:lpstr>GRUPO TOXICOLÓGICO</vt:lpstr>
      <vt:lpstr>USO DE LOS GRUPO TOXICOLÓGICO</vt:lpstr>
      <vt:lpstr>PRUEBAS DE CAMPO</vt:lpstr>
      <vt:lpstr>MECANISMOS DE RESISTENCIA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BATMAN</dc:creator>
  <cp:lastModifiedBy>BATMAN</cp:lastModifiedBy>
  <cp:revision>26</cp:revision>
  <dcterms:created xsi:type="dcterms:W3CDTF">2011-07-23T22:03:35Z</dcterms:created>
  <dcterms:modified xsi:type="dcterms:W3CDTF">2012-09-05T23:47:45Z</dcterms:modified>
</cp:coreProperties>
</file>