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537" r:id="rId3"/>
    <p:sldId id="539" r:id="rId4"/>
    <p:sldId id="572" r:id="rId5"/>
    <p:sldId id="535" r:id="rId6"/>
    <p:sldId id="560" r:id="rId7"/>
    <p:sldId id="561" r:id="rId8"/>
    <p:sldId id="538" r:id="rId9"/>
    <p:sldId id="259" r:id="rId10"/>
    <p:sldId id="260" r:id="rId11"/>
    <p:sldId id="262" r:id="rId12"/>
    <p:sldId id="263" r:id="rId13"/>
    <p:sldId id="534" r:id="rId14"/>
    <p:sldId id="528" r:id="rId15"/>
    <p:sldId id="542" r:id="rId16"/>
    <p:sldId id="524" r:id="rId17"/>
    <p:sldId id="570" r:id="rId18"/>
    <p:sldId id="258" r:id="rId19"/>
    <p:sldId id="257" r:id="rId20"/>
    <p:sldId id="543" r:id="rId21"/>
    <p:sldId id="552" r:id="rId22"/>
    <p:sldId id="545" r:id="rId23"/>
    <p:sldId id="546" r:id="rId24"/>
    <p:sldId id="544" r:id="rId25"/>
    <p:sldId id="553" r:id="rId26"/>
    <p:sldId id="547" r:id="rId27"/>
    <p:sldId id="548" r:id="rId28"/>
    <p:sldId id="554" r:id="rId29"/>
    <p:sldId id="555" r:id="rId30"/>
    <p:sldId id="556" r:id="rId31"/>
    <p:sldId id="525" r:id="rId32"/>
    <p:sldId id="557" r:id="rId33"/>
    <p:sldId id="559" r:id="rId34"/>
    <p:sldId id="540" r:id="rId35"/>
    <p:sldId id="541" r:id="rId36"/>
    <p:sldId id="531" r:id="rId37"/>
    <p:sldId id="558" r:id="rId38"/>
    <p:sldId id="269" r:id="rId39"/>
    <p:sldId id="532" r:id="rId40"/>
    <p:sldId id="533" r:id="rId41"/>
    <p:sldId id="530" r:id="rId42"/>
    <p:sldId id="549" r:id="rId43"/>
    <p:sldId id="551" r:id="rId44"/>
    <p:sldId id="550" r:id="rId45"/>
    <p:sldId id="563" r:id="rId46"/>
    <p:sldId id="566" r:id="rId4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6T00:06:57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24575,'-5'0'0,"-5"0"0,-1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6T00:07:35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24575,'5'0'0,"14"0"0,3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6T00:07:39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0 331 24575,'46'-2'0,"0"-2"0,0-2 0,-1-3 0,54-16 0,-56 15 0,1 1 0,0 3 0,50-2 0,136 8 0,-107 3 0,126-16-7799,-44 1 1524,188-18 4862,-1-26 2591,-111 18-1431,-152 31 1860,6 0 153,136-24-1264,-233 27 445,0 2-1,0 1 1,40 4 0,3 7 3845,-13-4-6233,122-3 1,-7-1-295,-7 20 1741,33 3-2613,48 3-931,12-41 2406,-181 5 586,169 8 0,-83 18 1483,-72-5-1303,1-4 1,117-6 0,114-38-298,-100 7 489,-167 25 728,1 3-1,69 9 1,20 1 2343,280-25 8790,-331 8-14948,0 5 0,137 15-1,-43 2-1147,-34-3 4462,-50-4-425,149 18 976,-185-13-910,213 45-685,-224-42 1712,1-4 0,102 7 0,-147-17-221,265 4-410,-55-4-1025,-113 9 1043,-71-5-64,0-2 0,68-4 1,233-23-2383,8-1 3583,-33 0-1083,-57-3-1587,-90 7 1805,-2 2-595,251-20-88,-131 13 1078,12-2 52,-183 17-1113,98-4-490,1070 13 2433,-609 3 2407,-592-1-3683,3 0-863,123-13 1,82-10 721,-120 12-3314,137-16 121,-149 17 3410,1 9 3734,-122 0-2507,-35 1 577,0 0 0,24 5 1,27 11 478,-41-10-2680,0 0 0,38 3 0,0-4-433,170 12 616,-78-13-7249,50-5 5049,104-1 8213,-95 1-2574,-72 0-4485,47 12 809,-29 0 0,321-10 0,-247-4 0,-226 2-341,1 0 0,-1 0-1,15-4 1,-6-1-6485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6T00:09:05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46 24575,'15'1'0,"1"1"0,29 6 0,3 1 0,378 23 0,-207-20-3750,-135-5 663,138-5 0,69-25 897,-384 24 6337,-170-17-7803,-233 4 2067,344 14-361,53 0 1692,1 4-1,-183 37 1,271-41 258,6-1 208,0-1 1,-1 1-1,1 0 0,0 1 0,0-1 1,0 1-1,0-1 0,-4 4 1,8-5-184,0 0 0,0 1-1,0-1 1,0 0 0,0 0 0,0 0 0,0 0 0,0 1 0,0-1 0,0 0 0,0 0 0,0 0 0,0 1 0,0-1 0,0 0 0,0 0-1,0 0 1,0 1 0,0-1 0,0 0 0,1 0 0,-1 0 0,0 0 0,0 1 0,0-1 0,0 0 0,0 0 0,0 0 0,1 0 0,-1 0-1,0 0 1,0 0 0,0 1 0,0-1 0,1 0 0,-1 0 0,0 0 0,0 0 0,0 0 0,1 0 0,-1 0 0,0 0 0,0 0 0,0 0-1,0 0 1,1 0 0,-1 0 0,0 0 0,0 0 0,0 0 0,1 0 0,14 2 1026,42 0-948,1-3 1,76-11-1,-61 5-524,507-26-2977,-576 33 3409,5 1 529,0-1-1,0-1 1,19-3-1,-28 4-492,0 0 0,1 0 0,-1 0-1,0 0 1,1 0 0,-1 0 0,0 0-1,1 0 1,-1 0 0,0 0 0,1-1-1,-1 1 1,0 0 0,0 0 0,1 0-1,-1 0 1,0-1 0,0 1 0,1 0-1,-1 0 1,0-1 0,0 1 0,1 0-1,-1 0 1,0-1 0,0 1 0,0 0-1,0-1 1,0 1 0,0 0 0,1-1-1,-1 1 1,-8-8 1255,-16-2-691,-49-8-1346,-2 4 0,-119-7 0,140 16 713,-30-1-1589,0 3 0,-115 12 0,128 0 3108,-97 23 0,131-22 3977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6T00:51:22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24575,'0'-4'0,"0"-5"0,0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6T00:51:3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7DB42-0C22-483F-B5BE-1044B203E0C1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2F363-552D-4783-9FAC-E8CFC0C73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897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DBBB3-B847-4AE3-99E1-9E72B87C5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00F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357B93-2336-4AA6-B0A6-3921A91EC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3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4CF30-74A5-4D99-A909-BC5648D9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A497A9-ADE3-4A4C-A795-EB7D26A9C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91E89-5DFC-4427-9DBA-CB714FBDD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5D1E-9529-4E98-AD75-1EF8EC0ED06B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E5B3C3-3D91-4EC7-881C-46023FE2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DAD619-63DC-4B4A-A0EC-56BDAC2D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0FB7-1317-4503-8540-2A2E90DCA6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28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DF80A7-9B68-4796-BD3F-568730256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C95AE8-4269-46D2-8A24-BC5B078A5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D3ED9-1997-4E23-A9AB-9C4929D3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5D1E-9529-4E98-AD75-1EF8EC0ED06B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1385C6-FB95-409D-A05B-29BD4EA3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6A7702-BE0F-4D80-809B-42A40D18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0FB7-1317-4503-8540-2A2E90DCA6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93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567E-4D02-4503-9670-EBF2509F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82" y="365125"/>
            <a:ext cx="9146925" cy="1325563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AEE59C-809B-4A43-B93D-DED56956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82" y="1825625"/>
            <a:ext cx="10382718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82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06CEE-C47C-4E63-97C8-022A5C6A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EEE5D4-38E0-4ABF-8E62-2A4B85687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326B8A-7B84-4D41-9ED8-23F3FB4D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5D1E-9529-4E98-AD75-1EF8EC0ED06B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2B939A-8C07-4987-8FA8-1107364F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B9C4D9-80F1-4B04-AEBE-4924A3A3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0FB7-1317-4503-8540-2A2E90DCA6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602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51E9C-51E9-41F8-82BA-CB6C7BCD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7CB245-193E-476C-B1E4-F7DDF0649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12717F-846A-4E54-B779-97C22ECA4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FC1A88-C24A-49A9-8D9F-EBE33899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5D1E-9529-4E98-AD75-1EF8EC0ED06B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F8C655-2906-4082-99F7-D23EE4F77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282521-DCB0-4C22-9A51-D37C7343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0FB7-1317-4503-8540-2A2E90DCA6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64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57BD0-DA42-4ECF-817C-ED92A8D9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D8A2B5-91F3-47B5-8928-0B42C4C26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8F8B38-6E0D-4A8D-91CB-C230D960B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C5EE553-E30E-4319-9F40-6104E3872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70D475-B720-4A36-9852-21F5A7031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54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35039-6CA8-42C1-9A0F-C8824965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016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90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0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1FABB-D68F-4127-A592-9A3FC941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7A2BF0-EDCD-486A-8348-18CDDA2E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BCA7F6-02EE-4C62-96B3-273E2328B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B60386-B941-4E81-87D3-C4186244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5D1E-9529-4E98-AD75-1EF8EC0ED06B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9EB89B-4264-466D-B696-695BA0A3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11CD0C-CEF1-4E07-B90D-03FB2607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0FB7-1317-4503-8540-2A2E90DCA6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45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E1639-DC98-48F6-83E2-776D9D4A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E986CD-BEA6-459A-B2EA-620AB3632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FBE3A5-DDD6-4AAF-B945-E381C12E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8655C-5C78-4237-A9B7-4F2F9253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5D1E-9529-4E98-AD75-1EF8EC0ED06B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B0FE5C-9B39-4565-8A73-23E1AB77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A9215C-2E2B-40D2-8681-0FF9D6FC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0FB7-1317-4503-8540-2A2E90DCA6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58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41636-F614-4F71-A7F0-3B2492A3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6798B3-BD57-4749-901B-B372169B5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C5E93D-D0FC-4377-84CA-C6617CE9B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5D1E-9529-4E98-AD75-1EF8EC0ED06B}" type="datetimeFigureOut">
              <a:rPr lang="es-MX" smtClean="0"/>
              <a:t>11/01/2022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AE8CED-EB41-432C-919B-C46848DA1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7530DB-AF03-4E23-97A1-13A5F4C4E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20FB7-1317-4503-8540-2A2E90DCA6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39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5" Type="http://schemas.openxmlformats.org/officeDocument/2006/relationships/image" Target="../media/image6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IS_NIViZ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5" Type="http://schemas.openxmlformats.org/officeDocument/2006/relationships/customXml" Target="../ink/ink6.xml"/><Relationship Id="rId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rstudio.com/products/rstudio/download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customXml" Target="../ink/ink3.xml"/><Relationship Id="rId17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31.png"/><Relationship Id="rId1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5DB67-EAC5-4A06-877B-89FF2D5FE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438"/>
            <a:ext cx="9144000" cy="2387600"/>
          </a:xfrm>
        </p:spPr>
        <p:txBody>
          <a:bodyPr>
            <a:normAutofit/>
          </a:bodyPr>
          <a:lstStyle/>
          <a:p>
            <a:r>
              <a:rPr lang="es-MX" sz="7200" dirty="0"/>
              <a:t>R y </a:t>
            </a:r>
            <a:r>
              <a:rPr lang="es-MX" sz="7200" dirty="0" err="1"/>
              <a:t>RStudio</a:t>
            </a:r>
            <a:endParaRPr lang="es-MX" sz="7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24D4F8-73F0-4393-8F05-ACE74020C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53891"/>
            <a:ext cx="9144000" cy="1080654"/>
          </a:xfrm>
        </p:spPr>
        <p:txBody>
          <a:bodyPr>
            <a:normAutofit fontScale="92500" lnSpcReduction="20000"/>
          </a:bodyPr>
          <a:lstStyle/>
          <a:p>
            <a:endParaRPr lang="es-MX" sz="3600" b="1" dirty="0"/>
          </a:p>
          <a:p>
            <a:r>
              <a:rPr lang="es-MX" sz="4100" b="1" dirty="0"/>
              <a:t>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C6E7DC-96FF-4D91-9AD2-99EBFF9A5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120" y="4572145"/>
            <a:ext cx="1137227" cy="8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680" y="3508932"/>
            <a:ext cx="2808312" cy="280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389" y="3758584"/>
            <a:ext cx="230816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216" y="3790526"/>
            <a:ext cx="3037533" cy="19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45" y="502364"/>
            <a:ext cx="4501769" cy="257277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0819" y="312882"/>
            <a:ext cx="3384376" cy="29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41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566" y="0"/>
            <a:ext cx="284443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3501008"/>
            <a:ext cx="3414722" cy="317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0" y="4077072"/>
            <a:ext cx="48686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719736" y="306896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Gráficos en R</a:t>
            </a:r>
            <a:endParaRPr lang="es-MX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968" y="692696"/>
            <a:ext cx="1948732" cy="194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9576" y="315985"/>
            <a:ext cx="2732706" cy="269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00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5" y="548680"/>
            <a:ext cx="306504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664475"/>
            <a:ext cx="1959688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3356992"/>
            <a:ext cx="29651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519936" y="2924944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Gráficos en R</a:t>
            </a:r>
            <a:endParaRPr lang="es-MX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8747" y="3874501"/>
            <a:ext cx="36868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79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D2FC233-1B13-4549-942C-6E385AE42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938" y="232263"/>
            <a:ext cx="1884267" cy="28721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81E99AD-1158-4E69-8D05-D49825299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855" y="445414"/>
            <a:ext cx="1825278" cy="2650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34D5AA-6A01-4EC3-95C5-F76ED69BF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164" y="3652660"/>
            <a:ext cx="1982246" cy="3042707"/>
          </a:xfrm>
          <a:prstGeom prst="rect">
            <a:avLst/>
          </a:prstGeom>
        </p:spPr>
      </p:pic>
      <p:pic>
        <p:nvPicPr>
          <p:cNvPr id="8" name="19 Imagen">
            <a:extLst>
              <a:ext uri="{FF2B5EF4-FFF2-40B4-BE49-F238E27FC236}">
                <a16:creationId xmlns:a16="http://schemas.microsoft.com/office/drawing/2014/main" id="{EE5E3499-E8C4-40A8-93D0-BC23D3DB24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32" y="445414"/>
            <a:ext cx="1825278" cy="2445871"/>
          </a:xfrm>
          <a:prstGeom prst="rect">
            <a:avLst/>
          </a:prstGeom>
        </p:spPr>
      </p:pic>
      <p:pic>
        <p:nvPicPr>
          <p:cNvPr id="9" name="5 Imagen" descr="rgraphics.jpg">
            <a:extLst>
              <a:ext uri="{FF2B5EF4-FFF2-40B4-BE49-F238E27FC236}">
                <a16:creationId xmlns:a16="http://schemas.microsoft.com/office/drawing/2014/main" id="{C8DC3143-7A0A-4919-87DB-F022BCCAC47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3483" y="3401076"/>
            <a:ext cx="2151373" cy="3294291"/>
          </a:xfrm>
          <a:prstGeom prst="rect">
            <a:avLst/>
          </a:prstGeom>
        </p:spPr>
      </p:pic>
      <p:pic>
        <p:nvPicPr>
          <p:cNvPr id="10" name="7 Imagen" descr="environ_ecol.jpg">
            <a:extLst>
              <a:ext uri="{FF2B5EF4-FFF2-40B4-BE49-F238E27FC236}">
                <a16:creationId xmlns:a16="http://schemas.microsoft.com/office/drawing/2014/main" id="{595C3F1C-C4AA-490D-AB27-E2BC5D90B4A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04856" y="3418398"/>
            <a:ext cx="3167544" cy="31675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11078BCC-DCFD-456E-A6AA-941238981987}"/>
                  </a:ext>
                </a:extLst>
              </p14:cNvPr>
              <p14:cNvContentPartPr/>
              <p14:nvPr/>
            </p14:nvContentPartPr>
            <p14:xfrm>
              <a:off x="5680008" y="1318320"/>
              <a:ext cx="581400" cy="5364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11078BCC-DCFD-456E-A6AA-9412389819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71368" y="1309320"/>
                <a:ext cx="599040" cy="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84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D3935-3A92-4E6A-AC39-124846CF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Desventajas del 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383435-9CBF-4195-AE5D-0CB3603CA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2" y="1825625"/>
            <a:ext cx="10880435" cy="43513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/>
              <a:t>No existe soporte técnico.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/>
              <a:t>No existe una interfaz “amigable”.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/>
              <a:t>Requiere de precisión en la sintaxis.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941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CBB5E-2776-464A-9EBE-2F12F916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Instalación de R y </a:t>
            </a:r>
            <a:r>
              <a:rPr lang="es-ES" b="1" dirty="0" err="1"/>
              <a:t>RStudio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B7CE21-2051-4D27-99A3-917C6A1C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82" y="1958109"/>
            <a:ext cx="10382718" cy="2161309"/>
          </a:xfrm>
        </p:spPr>
        <p:txBody>
          <a:bodyPr>
            <a:normAutofit/>
          </a:bodyPr>
          <a:lstStyle/>
          <a:p>
            <a:r>
              <a:rPr lang="es-ES" dirty="0"/>
              <a:t>Descargar las últimas versiones de R y </a:t>
            </a:r>
            <a:r>
              <a:rPr lang="es-ES" dirty="0" err="1"/>
              <a:t>RStudio</a:t>
            </a:r>
            <a:r>
              <a:rPr lang="es-ES" dirty="0"/>
              <a:t>. </a:t>
            </a:r>
          </a:p>
          <a:p>
            <a:r>
              <a:rPr lang="es-ES" dirty="0"/>
              <a:t>Aunque probablemente usará </a:t>
            </a:r>
            <a:r>
              <a:rPr lang="es-ES" dirty="0" err="1"/>
              <a:t>RStudio</a:t>
            </a:r>
            <a:r>
              <a:rPr lang="es-ES" dirty="0"/>
              <a:t> como su consola principal y editor, primero debe instalar.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39D6F8-1503-4A25-A0DC-14DA11ADCA44}"/>
              </a:ext>
            </a:extLst>
          </p:cNvPr>
          <p:cNvSpPr txBox="1"/>
          <p:nvPr/>
        </p:nvSpPr>
        <p:spPr>
          <a:xfrm>
            <a:off x="3048000" y="3717807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4800" b="1" i="0" u="none" strike="noStrike" baseline="0" dirty="0">
                <a:solidFill>
                  <a:srgbClr val="0026CB"/>
                </a:solidFill>
                <a:latin typeface="Cabin-SemiBold"/>
              </a:rPr>
              <a:t>Orden de instalación:</a:t>
            </a:r>
          </a:p>
          <a:p>
            <a:pPr algn="l"/>
            <a:r>
              <a:rPr lang="es-MX" sz="4000" b="1" i="0" u="none" strike="noStrike" baseline="0" dirty="0">
                <a:solidFill>
                  <a:srgbClr val="0026CB"/>
                </a:solidFill>
                <a:latin typeface="Cabin-SemiBold"/>
              </a:rPr>
              <a:t>- primero instale R y</a:t>
            </a:r>
          </a:p>
          <a:p>
            <a:pPr algn="l"/>
            <a:r>
              <a:rPr lang="es-MX" sz="4000" b="1" i="0" u="none" strike="noStrike" baseline="0" dirty="0">
                <a:solidFill>
                  <a:srgbClr val="0026CB"/>
                </a:solidFill>
                <a:latin typeface="Cabin-SemiBold"/>
              </a:rPr>
              <a:t>- luego </a:t>
            </a:r>
            <a:r>
              <a:rPr lang="es-MX" sz="4000" b="1" i="0" u="none" strike="noStrike" baseline="0" dirty="0" err="1">
                <a:solidFill>
                  <a:srgbClr val="0026CB"/>
                </a:solidFill>
                <a:latin typeface="Cabin-SemiBold"/>
              </a:rPr>
              <a:t>RStudio</a:t>
            </a:r>
            <a:r>
              <a:rPr lang="es-MX" sz="4000" b="1" i="0" u="none" strike="noStrike" baseline="0" dirty="0">
                <a:solidFill>
                  <a:srgbClr val="0026CB"/>
                </a:solidFill>
                <a:latin typeface="Cabin-SemiBold"/>
              </a:rPr>
              <a:t>.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13311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7EAE5-3083-4BEA-B20B-30E289EA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6270"/>
            <a:ext cx="9238673" cy="1480857"/>
          </a:xfrm>
        </p:spPr>
        <p:txBody>
          <a:bodyPr>
            <a:normAutofit/>
          </a:bodyPr>
          <a:lstStyle/>
          <a:p>
            <a:r>
              <a:rPr lang="es-MX" b="1" dirty="0"/>
              <a:t>Proyecto R-UCA</a:t>
            </a:r>
            <a:br>
              <a:rPr lang="es-MX" dirty="0"/>
            </a:br>
            <a:r>
              <a:rPr lang="es-MX" sz="2400" dirty="0"/>
              <a:t>http://knuth.uca.es/R/doku.php?id=instalacion_de_r_y_rcmdr:r-uca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64E3C8-9C75-4F78-96EF-72CFE1722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55"/>
            <a:ext cx="10515600" cy="4838275"/>
          </a:xfrm>
        </p:spPr>
        <p:txBody>
          <a:bodyPr>
            <a:normAutofit/>
          </a:bodyPr>
          <a:lstStyle/>
          <a:p>
            <a:r>
              <a:rPr lang="es-ES" dirty="0"/>
              <a:t>R-UCA para Windows es una instalación única de </a:t>
            </a:r>
            <a:r>
              <a:rPr lang="es-ES" dirty="0">
                <a:solidFill>
                  <a:srgbClr val="FF0000"/>
                </a:solidFill>
              </a:rPr>
              <a:t>R</a:t>
            </a:r>
            <a:r>
              <a:rPr lang="es-ES" dirty="0"/>
              <a:t> junto a                   </a:t>
            </a:r>
            <a:r>
              <a:rPr lang="es-ES" dirty="0">
                <a:solidFill>
                  <a:srgbClr val="FF0000"/>
                </a:solidFill>
              </a:rPr>
              <a:t>R-</a:t>
            </a:r>
            <a:r>
              <a:rPr lang="es-ES" dirty="0" err="1">
                <a:solidFill>
                  <a:srgbClr val="FF0000"/>
                </a:solidFill>
              </a:rPr>
              <a:t>commander</a:t>
            </a:r>
            <a:r>
              <a:rPr lang="es-ES" dirty="0"/>
              <a:t> y a algunos </a:t>
            </a:r>
            <a:r>
              <a:rPr lang="es-ES" dirty="0">
                <a:solidFill>
                  <a:srgbClr val="FF0000"/>
                </a:solidFill>
              </a:rPr>
              <a:t>paquetes de uso frecuente</a:t>
            </a:r>
            <a:r>
              <a:rPr lang="es-ES" dirty="0"/>
              <a:t>.        </a:t>
            </a:r>
          </a:p>
          <a:p>
            <a:endParaRPr lang="es-ES" dirty="0"/>
          </a:p>
          <a:p>
            <a:r>
              <a:rPr lang="es-ES" sz="3900" b="1" dirty="0">
                <a:solidFill>
                  <a:srgbClr val="0000FF"/>
                </a:solidFill>
              </a:rPr>
              <a:t>Ventajas</a:t>
            </a:r>
            <a:r>
              <a:rPr lang="es-ES" b="1" dirty="0">
                <a:solidFill>
                  <a:srgbClr val="0000FF"/>
                </a:solidFill>
              </a:rPr>
              <a:t> :</a:t>
            </a:r>
          </a:p>
          <a:p>
            <a:r>
              <a:rPr lang="es-ES" dirty="0"/>
              <a:t>Se instala en un solo paso, con un solo archivo y un solo click.</a:t>
            </a:r>
          </a:p>
          <a:p>
            <a:r>
              <a:rPr lang="es-ES" dirty="0"/>
              <a:t>Su instalación no requiere internet.</a:t>
            </a:r>
          </a:p>
          <a:p>
            <a:r>
              <a:rPr lang="es-ES" dirty="0"/>
              <a:t>Rcmdr inicia automáticamente</a:t>
            </a:r>
          </a:p>
          <a:p>
            <a:r>
              <a:rPr lang="es-ES" dirty="0"/>
              <a:t>Se instala en forma autónoma y se desinstala sin problemas.</a:t>
            </a:r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35174C0-1FF0-4D3C-8C31-B8ED61F5BD6B}"/>
              </a:ext>
            </a:extLst>
          </p:cNvPr>
          <p:cNvSpPr txBox="1">
            <a:spLocks/>
          </p:cNvSpPr>
          <p:nvPr/>
        </p:nvSpPr>
        <p:spPr>
          <a:xfrm>
            <a:off x="838200" y="126270"/>
            <a:ext cx="9238673" cy="1480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/>
              <a:t>Proyecto R-UCA</a:t>
            </a:r>
            <a:br>
              <a:rPr lang="es-MX"/>
            </a:br>
            <a:r>
              <a:rPr lang="es-MX" sz="2400"/>
              <a:t>http://knuth.uca.es/R/doku.php?id=instalacion_de_r_y_rcmdr:r-uca</a:t>
            </a:r>
            <a:endParaRPr lang="es-MX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71ACB30-03B8-496D-933E-F8527FC61DBA}"/>
              </a:ext>
            </a:extLst>
          </p:cNvPr>
          <p:cNvSpPr txBox="1">
            <a:spLocks/>
          </p:cNvSpPr>
          <p:nvPr/>
        </p:nvSpPr>
        <p:spPr>
          <a:xfrm>
            <a:off x="838198" y="126269"/>
            <a:ext cx="9238673" cy="1480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/>
              <a:t>Proyecto R-UCA</a:t>
            </a:r>
            <a:br>
              <a:rPr lang="es-MX" dirty="0"/>
            </a:br>
            <a:r>
              <a:rPr lang="es-MX" sz="2400" dirty="0"/>
              <a:t>http://knuth.uca.es/R/doku.php?id=instalacion_de_r_y_rcmdr:r-uca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416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8AFB3-46D2-46A4-9159-E9D89A14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Conceptos Importantes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2A245-B074-42AC-BF2C-ACAA7A7D3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R ES UN LENGUAJE DE PROGRAMACIÓN</a:t>
            </a:r>
          </a:p>
          <a:p>
            <a:endParaRPr lang="es-MX" dirty="0">
              <a:solidFill>
                <a:schemeClr val="accent1"/>
              </a:solidFill>
            </a:endParaRPr>
          </a:p>
          <a:p>
            <a:r>
              <a:rPr lang="es-MX" dirty="0">
                <a:solidFill>
                  <a:schemeClr val="accent1"/>
                </a:solidFill>
              </a:rPr>
              <a:t>Rstudio es una interfaz</a:t>
            </a:r>
          </a:p>
          <a:p>
            <a:endParaRPr lang="es-MX" dirty="0">
              <a:solidFill>
                <a:schemeClr val="accent1"/>
              </a:solidFill>
            </a:endParaRPr>
          </a:p>
          <a:p>
            <a:r>
              <a:rPr lang="es-MX" dirty="0"/>
              <a:t>Se basa  en funciones</a:t>
            </a:r>
          </a:p>
          <a:p>
            <a:pPr lvl="1"/>
            <a:r>
              <a:rPr lang="es-MX" dirty="0">
                <a:solidFill>
                  <a:schemeClr val="accent1"/>
                </a:solidFill>
              </a:rPr>
              <a:t>Función ( argumentos)</a:t>
            </a:r>
          </a:p>
          <a:p>
            <a:pPr lvl="1"/>
            <a:r>
              <a:rPr lang="es-MX" dirty="0">
                <a:solidFill>
                  <a:schemeClr val="accent1"/>
                </a:solidFill>
              </a:rPr>
              <a:t>Ejemplo:</a:t>
            </a:r>
            <a:r>
              <a:rPr lang="es-MX" dirty="0"/>
              <a:t> </a:t>
            </a:r>
            <a:r>
              <a:rPr lang="es-MX" dirty="0">
                <a:solidFill>
                  <a:schemeClr val="accent2"/>
                </a:solidFill>
              </a:rPr>
              <a:t>mean( </a:t>
            </a:r>
            <a:r>
              <a:rPr lang="es-MX" dirty="0" err="1">
                <a:solidFill>
                  <a:schemeClr val="accent2"/>
                </a:solidFill>
              </a:rPr>
              <a:t>datos$X</a:t>
            </a:r>
            <a:r>
              <a:rPr lang="es-MX" dirty="0">
                <a:solidFill>
                  <a:schemeClr val="accent2"/>
                </a:solidFill>
              </a:rPr>
              <a:t>)</a:t>
            </a:r>
          </a:p>
          <a:p>
            <a:pPr lvl="1"/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1938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8AFB3-46D2-46A4-9159-E9D89A14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Conceptos Importantes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2A245-B074-42AC-BF2C-ACAA7A7D3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Una Fortaleza importante son los paquetes 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 Paquetes = rutinas generados por los usuarios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Ejemplos:  </a:t>
            </a:r>
            <a:r>
              <a:rPr lang="es-MX" dirty="0">
                <a:solidFill>
                  <a:schemeClr val="accent2"/>
                </a:solidFill>
              </a:rPr>
              <a:t>ggplot2   y </a:t>
            </a:r>
            <a:r>
              <a:rPr lang="es-MX" dirty="0" err="1">
                <a:solidFill>
                  <a:schemeClr val="accent2"/>
                </a:solidFill>
              </a:rPr>
              <a:t>nmlm</a:t>
            </a:r>
            <a:endParaRPr lang="es-MX" dirty="0">
              <a:solidFill>
                <a:schemeClr val="accent2"/>
              </a:solidFill>
            </a:endParaRPr>
          </a:p>
          <a:p>
            <a:pPr marL="457189" lvl="1" indent="0">
              <a:buNone/>
            </a:pPr>
            <a:endParaRPr lang="es-MX" dirty="0"/>
          </a:p>
          <a:p>
            <a:r>
              <a:rPr lang="es-MX" dirty="0"/>
              <a:t>Los paquetes se instalan una sola vez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Ejemplo: </a:t>
            </a:r>
            <a:r>
              <a:rPr lang="es-MX" dirty="0" err="1">
                <a:solidFill>
                  <a:schemeClr val="accent2"/>
                </a:solidFill>
              </a:rPr>
              <a:t>install.packages</a:t>
            </a:r>
            <a:r>
              <a:rPr lang="es-MX" dirty="0">
                <a:solidFill>
                  <a:schemeClr val="accent2"/>
                </a:solidFill>
              </a:rPr>
              <a:t> ( “ggplot2”)</a:t>
            </a:r>
            <a:endParaRPr lang="es-MX" dirty="0"/>
          </a:p>
          <a:p>
            <a:endParaRPr lang="es-MX" dirty="0"/>
          </a:p>
          <a:p>
            <a:r>
              <a:rPr lang="es-MX" dirty="0"/>
              <a:t>Los paquetes deben activarse cuando se van a usar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Solo una vez por sesión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 ejemplo: </a:t>
            </a:r>
            <a:r>
              <a:rPr lang="es-MX" dirty="0" err="1">
                <a:solidFill>
                  <a:schemeClr val="accent2"/>
                </a:solidFill>
              </a:rPr>
              <a:t>library</a:t>
            </a:r>
            <a:r>
              <a:rPr lang="es-MX" dirty="0">
                <a:solidFill>
                  <a:schemeClr val="accent2"/>
                </a:solidFill>
              </a:rPr>
              <a:t>(ggplot2)</a:t>
            </a:r>
          </a:p>
        </p:txBody>
      </p:sp>
    </p:spTree>
    <p:extLst>
      <p:ext uri="{BB962C8B-B14F-4D97-AF65-F5344CB8AC3E}">
        <p14:creationId xmlns:p14="http://schemas.microsoft.com/office/powerpoint/2010/main" val="77663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8AFB3-46D2-46A4-9159-E9D89A14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Conceptos Importantes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2A245-B074-42AC-BF2C-ACAA7A7D3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puede trabajar en la consola  o en un “script “</a:t>
            </a:r>
          </a:p>
          <a:p>
            <a:endParaRPr lang="es-MX" dirty="0"/>
          </a:p>
          <a:p>
            <a:r>
              <a:rPr lang="es-MX" dirty="0"/>
              <a:t>“Script” es un programa que puede guardarse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Se puede modificar fácilmente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Ayuda a la reproductibilidad de los resultados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Como todo programa puede ser “corrido“ por línea o completo</a:t>
            </a:r>
          </a:p>
          <a:p>
            <a:pPr lvl="1"/>
            <a:endParaRPr lang="es-MX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s-MX" dirty="0">
                <a:solidFill>
                  <a:prstClr val="black"/>
                </a:solidFill>
                <a:latin typeface="Calibri" panose="020F0502020204030204"/>
              </a:rPr>
              <a:t>Los resultados pueden ser almacenado en un objeto y visualizarse en cualquier momento</a:t>
            </a:r>
          </a:p>
          <a:p>
            <a:pPr lvl="1"/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93113-892C-4562-A701-887067DD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Inicios del 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138A7F-7E27-4B1D-B67A-772881AE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825625"/>
            <a:ext cx="10716491" cy="4351338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En 1976 S John Chambers </a:t>
            </a:r>
            <a:r>
              <a:rPr lang="es-ES" dirty="0" err="1"/>
              <a:t>old</a:t>
            </a:r>
            <a:r>
              <a:rPr lang="es-ES" dirty="0"/>
              <a:t> de Bell </a:t>
            </a:r>
            <a:r>
              <a:rPr lang="es-ES" dirty="0" err="1"/>
              <a:t>Telephone</a:t>
            </a:r>
            <a:r>
              <a:rPr lang="es-ES" dirty="0"/>
              <a:t> </a:t>
            </a:r>
            <a:r>
              <a:rPr lang="es-ES" dirty="0" err="1"/>
              <a:t>Laboratories</a:t>
            </a:r>
            <a:r>
              <a:rPr lang="es-ES" dirty="0"/>
              <a:t>, inician el programa S</a:t>
            </a:r>
          </a:p>
          <a:p>
            <a:endParaRPr lang="es-ES" dirty="0"/>
          </a:p>
          <a:p>
            <a:r>
              <a:rPr lang="es-ES" dirty="0"/>
              <a:t>En 1993 se vende S y se crea el comercial (</a:t>
            </a:r>
            <a:r>
              <a:rPr lang="es-ES" dirty="0">
                <a:solidFill>
                  <a:srgbClr val="FF0000"/>
                </a:solidFill>
              </a:rPr>
              <a:t>S-plus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R se considera la </a:t>
            </a:r>
            <a:r>
              <a:rPr lang="es-ES" dirty="0">
                <a:solidFill>
                  <a:srgbClr val="FF0000"/>
                </a:solidFill>
              </a:rPr>
              <a:t>versión libre del programa S</a:t>
            </a:r>
            <a:r>
              <a:rPr lang="es-ES" dirty="0"/>
              <a:t>, de los Laboratorios Bell.</a:t>
            </a:r>
          </a:p>
          <a:p>
            <a:endParaRPr lang="es-ES" dirty="0"/>
          </a:p>
          <a:p>
            <a:r>
              <a:rPr lang="es-ES" dirty="0"/>
              <a:t>En 1993 Ross </a:t>
            </a:r>
            <a:r>
              <a:rPr lang="es-ES" dirty="0" err="1"/>
              <a:t>Ihaka</a:t>
            </a:r>
            <a:r>
              <a:rPr lang="es-ES" dirty="0"/>
              <a:t> y Robert Gentleman crean la primera versión de R.</a:t>
            </a:r>
          </a:p>
          <a:p>
            <a:endParaRPr lang="es-ES" dirty="0"/>
          </a:p>
          <a:p>
            <a:r>
              <a:rPr lang="es-ES" dirty="0"/>
              <a:t>En 1995, se crea el GNU General </a:t>
            </a:r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License</a:t>
            </a:r>
            <a:r>
              <a:rPr lang="es-ES" dirty="0"/>
              <a:t> para hacer libre al R.</a:t>
            </a:r>
          </a:p>
          <a:p>
            <a:endParaRPr lang="es-ES" dirty="0"/>
          </a:p>
          <a:p>
            <a:r>
              <a:rPr lang="es-ES" dirty="0"/>
              <a:t>En 1997 se crea el R Core </a:t>
            </a:r>
            <a:r>
              <a:rPr lang="es-ES" dirty="0" err="1"/>
              <a:t>Group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4378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68D40B-AF37-404E-9473-1EF0F8C0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00FF"/>
                </a:solidFill>
              </a:rPr>
              <a:t>Para descargar R: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7B5B798-4C16-4BAC-B5B5-C79C1891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157878"/>
            <a:ext cx="10997547" cy="42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35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13870-3C72-49C4-B60F-8270A736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Para Instalar “R”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4F89B6-5C55-4E8F-BB74-9C7506556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1. Abra la carpeta donde guardó el archivo </a:t>
            </a:r>
            <a:r>
              <a:rPr lang="es-ES" dirty="0">
                <a:solidFill>
                  <a:srgbClr val="FF0000"/>
                </a:solidFill>
              </a:rPr>
              <a:t>.exe</a:t>
            </a:r>
            <a:r>
              <a:rPr lang="es-ES" dirty="0"/>
              <a:t>;</a:t>
            </a:r>
          </a:p>
          <a:p>
            <a:endParaRPr lang="es-ES" dirty="0"/>
          </a:p>
          <a:p>
            <a:r>
              <a:rPr lang="es-ES" dirty="0"/>
              <a:t>2. Haga doble clic en el archivo </a:t>
            </a:r>
            <a:r>
              <a:rPr lang="es-ES" dirty="0">
                <a:solidFill>
                  <a:srgbClr val="FF0000"/>
                </a:solidFill>
              </a:rPr>
              <a:t>R-X.x.x-win.exe</a:t>
            </a:r>
            <a:r>
              <a:rPr lang="es-ES" dirty="0"/>
              <a:t>;</a:t>
            </a:r>
          </a:p>
          <a:p>
            <a:endParaRPr lang="es-ES" dirty="0"/>
          </a:p>
          <a:p>
            <a:r>
              <a:rPr lang="es-ES" dirty="0"/>
              <a:t>3. Acepte las opciones predeterminadas en el asistente de instalación.</a:t>
            </a:r>
          </a:p>
          <a:p>
            <a:endParaRPr lang="es-ES" dirty="0"/>
          </a:p>
          <a:p>
            <a:r>
              <a:rPr lang="es-ES" dirty="0"/>
              <a:t>                                                   </a:t>
            </a:r>
            <a:r>
              <a:rPr lang="en-US" dirty="0">
                <a:hlinkClick r:id="rId2"/>
              </a:rPr>
              <a:t>(205) Installing R on Mac OSX - YouTube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1741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E6143-B5CC-464B-83A2-26D0DB7E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00FF"/>
                </a:solidFill>
              </a:rPr>
              <a:t>Iniciando consola 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1ED8FD-77C8-4E4D-B0E0-CDFE6E4A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117" y="1365145"/>
            <a:ext cx="7251737" cy="54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28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1AA65-B67E-48F2-82C6-334C1865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RStudio</a:t>
            </a:r>
            <a:r>
              <a:rPr lang="es-ES" b="1" dirty="0"/>
              <a:t> - un IDE para R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4ED56F-374D-4A7B-A887-F78418EE0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Aunque podemos usar R directamente, es recomendable instalar y usar un entorno integrado de desarrollo (IDE, por sus siglas en inglés).</a:t>
            </a:r>
          </a:p>
          <a:p>
            <a:endParaRPr lang="es-ES" dirty="0"/>
          </a:p>
          <a:p>
            <a:r>
              <a:rPr lang="es-ES" dirty="0" err="1">
                <a:solidFill>
                  <a:srgbClr val="0070C0"/>
                </a:solidFill>
              </a:rPr>
              <a:t>RStudio</a:t>
            </a:r>
            <a:r>
              <a:rPr lang="es-ES" dirty="0">
                <a:solidFill>
                  <a:srgbClr val="0070C0"/>
                </a:solidFill>
              </a:rPr>
              <a:t> ha contribuido de manera significativa para lograr que R sea lenguaje de programación más accesible.</a:t>
            </a:r>
          </a:p>
          <a:p>
            <a:endParaRPr lang="es-ES" dirty="0"/>
          </a:p>
          <a:p>
            <a:r>
              <a:rPr lang="es-ES" dirty="0"/>
              <a:t>Si ya hemos instalado R en nuestro equipo, </a:t>
            </a:r>
            <a:r>
              <a:rPr lang="es-ES" dirty="0" err="1"/>
              <a:t>RStudio</a:t>
            </a:r>
            <a:r>
              <a:rPr lang="es-ES" dirty="0"/>
              <a:t> lo detectará automáticamente.</a:t>
            </a:r>
          </a:p>
        </p:txBody>
      </p:sp>
    </p:spTree>
    <p:extLst>
      <p:ext uri="{BB962C8B-B14F-4D97-AF65-F5344CB8AC3E}">
        <p14:creationId xmlns:p14="http://schemas.microsoft.com/office/powerpoint/2010/main" val="93064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68D40B-AF37-404E-9473-1EF0F8C0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00FF"/>
                </a:solidFill>
              </a:rPr>
              <a:t>Para descargar </a:t>
            </a:r>
            <a:r>
              <a:rPr lang="es-MX" b="1" dirty="0" err="1">
                <a:solidFill>
                  <a:srgbClr val="0000FF"/>
                </a:solidFill>
              </a:rPr>
              <a:t>RStudio</a:t>
            </a:r>
            <a:r>
              <a:rPr lang="es-MX" b="1" dirty="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E0A012-3271-49D2-B60B-4095372E3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934" y="1260360"/>
            <a:ext cx="7582102" cy="53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77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F5071EB-045B-4C0C-9CD1-639551D9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Para instalar </a:t>
            </a:r>
            <a:r>
              <a:rPr lang="es-MX" b="1" dirty="0" err="1"/>
              <a:t>RStudio</a:t>
            </a:r>
            <a:endParaRPr lang="es-MX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115504-BBEF-422A-A364-67DF6C263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Asegúrese de tener la última versión de Java instalada en su sistema;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0" indent="0">
              <a:buNone/>
            </a:pPr>
            <a:r>
              <a:rPr lang="es-ES" dirty="0"/>
              <a:t>2. Abra la carpeta donde guardó el archivo </a:t>
            </a:r>
            <a:r>
              <a:rPr lang="es-ES" dirty="0">
                <a:solidFill>
                  <a:srgbClr val="FF0000"/>
                </a:solidFill>
              </a:rPr>
              <a:t>.exe</a:t>
            </a:r>
            <a:r>
              <a:rPr lang="es-ES" dirty="0"/>
              <a:t>;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3. Haga doble clic en el archivo </a:t>
            </a:r>
            <a:r>
              <a:rPr lang="es-ES" dirty="0">
                <a:solidFill>
                  <a:srgbClr val="FF0000"/>
                </a:solidFill>
              </a:rPr>
              <a:t>RStudio-X.xx.xxx.exe</a:t>
            </a:r>
            <a:r>
              <a:rPr lang="es-ES" dirty="0"/>
              <a:t>;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4. Acepte las opciones predeterminadas en el asistente de instalación.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4595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8A6027-E148-47A4-9CB0-FB82E09A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/>
          <a:lstStyle/>
          <a:p>
            <a:r>
              <a:rPr lang="es-MX" sz="4400" b="1" i="0" u="none" strike="noStrike" baseline="0" dirty="0">
                <a:solidFill>
                  <a:srgbClr val="0026CB"/>
                </a:solidFill>
                <a:latin typeface="Cabin-SemiBold"/>
              </a:rPr>
              <a:t>Pantalla inicial en </a:t>
            </a:r>
            <a:r>
              <a:rPr lang="es-MX" sz="4400" b="1" i="0" u="none" strike="noStrike" baseline="0" dirty="0" err="1">
                <a:solidFill>
                  <a:srgbClr val="0026CB"/>
                </a:solidFill>
                <a:latin typeface="Cabin-SemiBold"/>
              </a:rPr>
              <a:t>Rstudio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5B7CED-19B4-403B-80E2-4552108B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27" y="1385456"/>
            <a:ext cx="9728967" cy="54725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A52AB1C-8C9A-4588-9509-C7236AED1FFF}"/>
              </a:ext>
            </a:extLst>
          </p:cNvPr>
          <p:cNvSpPr txBox="1"/>
          <p:nvPr/>
        </p:nvSpPr>
        <p:spPr>
          <a:xfrm>
            <a:off x="7453745" y="3029531"/>
            <a:ext cx="192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ENTORNO GLOBAL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FC53FB-E357-47AF-9AB9-8AC0BA3F08EA}"/>
              </a:ext>
            </a:extLst>
          </p:cNvPr>
          <p:cNvSpPr txBox="1"/>
          <p:nvPr/>
        </p:nvSpPr>
        <p:spPr>
          <a:xfrm>
            <a:off x="7606145" y="5232409"/>
            <a:ext cx="232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GRAFICOS Y PAQUETES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5602B4-ECF4-4F84-B1CC-2630E03FD5CF}"/>
              </a:ext>
            </a:extLst>
          </p:cNvPr>
          <p:cNvSpPr txBox="1"/>
          <p:nvPr/>
        </p:nvSpPr>
        <p:spPr>
          <a:xfrm>
            <a:off x="2840169" y="2923314"/>
            <a:ext cx="88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EDITOR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A292F5-2293-426A-B3F8-2801490FE6A4}"/>
              </a:ext>
            </a:extLst>
          </p:cNvPr>
          <p:cNvSpPr txBox="1"/>
          <p:nvPr/>
        </p:nvSpPr>
        <p:spPr>
          <a:xfrm>
            <a:off x="2992569" y="5745030"/>
            <a:ext cx="110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CONSOLA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6A8B0779-6EA8-4856-95FA-648761A39DED}"/>
                  </a:ext>
                </a:extLst>
              </p14:cNvPr>
              <p14:cNvContentPartPr/>
              <p14:nvPr/>
            </p14:nvContentPartPr>
            <p14:xfrm>
              <a:off x="11417948" y="1597680"/>
              <a:ext cx="360" cy="828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6A8B0779-6EA8-4856-95FA-648761A39D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08948" y="1589040"/>
                <a:ext cx="180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4E131739-31D7-41CA-8D90-929CF8264E42}"/>
                  </a:ext>
                </a:extLst>
              </p14:cNvPr>
              <p14:cNvContentPartPr/>
              <p14:nvPr/>
            </p14:nvContentPartPr>
            <p14:xfrm>
              <a:off x="3005108" y="3140280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4E131739-31D7-41CA-8D90-929CF8264E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6468" y="31312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1875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9C68552-EC41-4FB8-846A-BAD5F02B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b="1" i="0" u="none" strike="noStrike" baseline="0" dirty="0">
                <a:solidFill>
                  <a:srgbClr val="0026CB"/>
                </a:solidFill>
                <a:latin typeface="Cabin-SemiBold"/>
              </a:rPr>
              <a:t>Interfaz </a:t>
            </a:r>
            <a:r>
              <a:rPr lang="es-MX" sz="4400" b="1" i="0" u="none" strike="noStrike" baseline="0" dirty="0" err="1">
                <a:solidFill>
                  <a:srgbClr val="0026CB"/>
                </a:solidFill>
                <a:latin typeface="Cabin-SemiBold"/>
              </a:rPr>
              <a:t>RStudio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D04B7-F183-40C7-AC9D-DE107C6CF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La interfaz </a:t>
            </a:r>
            <a:r>
              <a:rPr lang="es-ES" dirty="0" err="1"/>
              <a:t>RStudio</a:t>
            </a:r>
            <a:r>
              <a:rPr lang="es-ES" dirty="0"/>
              <a:t> tiene cuatro paneles principales: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Consola</a:t>
            </a:r>
            <a:r>
              <a:rPr lang="es-ES" dirty="0"/>
              <a:t>: donde puede escribir comandos y ver la salida. La consola es todo lo que vería si ejecutara R en la línea de comando sin </a:t>
            </a:r>
            <a:r>
              <a:rPr lang="es-ES" dirty="0" err="1"/>
              <a:t>RStudio</a:t>
            </a:r>
            <a:r>
              <a:rPr lang="es-ES" dirty="0"/>
              <a:t>.</a:t>
            </a:r>
          </a:p>
          <a:p>
            <a:pPr lvl="1"/>
            <a:endParaRPr lang="es-ES" dirty="0"/>
          </a:p>
          <a:p>
            <a:pPr lvl="1"/>
            <a:r>
              <a:rPr lang="es-ES" dirty="0">
                <a:solidFill>
                  <a:srgbClr val="FF0000"/>
                </a:solidFill>
              </a:rPr>
              <a:t>Editor de scripts</a:t>
            </a:r>
            <a:r>
              <a:rPr lang="es-ES" dirty="0"/>
              <a:t>: donde puede escribir comandos y guardarlos en un archivo. También puede enviar los comandos para que se ejecuten en la consola.</a:t>
            </a:r>
          </a:p>
          <a:p>
            <a:pPr lvl="1"/>
            <a:endParaRPr lang="es-ES" dirty="0"/>
          </a:p>
          <a:p>
            <a:pPr lvl="1"/>
            <a:r>
              <a:rPr lang="es-ES" dirty="0">
                <a:solidFill>
                  <a:srgbClr val="FF0000"/>
                </a:solidFill>
              </a:rPr>
              <a:t>Entorno / Historial</a:t>
            </a:r>
            <a:r>
              <a:rPr lang="es-ES" dirty="0"/>
              <a:t>: el entorno muestra todos los objetos activos y el historial realiza un seguimiento de todos los comandos que se ejecutan en la consola</a:t>
            </a:r>
          </a:p>
          <a:p>
            <a:pPr lvl="1"/>
            <a:endParaRPr lang="es-ES" dirty="0"/>
          </a:p>
          <a:p>
            <a:pPr lvl="1"/>
            <a:r>
              <a:rPr lang="es-ES" dirty="0">
                <a:solidFill>
                  <a:srgbClr val="FF0000"/>
                </a:solidFill>
              </a:rPr>
              <a:t>Archivos / </a:t>
            </a:r>
            <a:r>
              <a:rPr lang="es-ES" dirty="0" err="1">
                <a:solidFill>
                  <a:srgbClr val="FF0000"/>
                </a:solidFill>
              </a:rPr>
              <a:t>Plots</a:t>
            </a:r>
            <a:r>
              <a:rPr lang="es-ES" dirty="0">
                <a:solidFill>
                  <a:srgbClr val="FF0000"/>
                </a:solidFill>
              </a:rPr>
              <a:t> / Paquetes / Ayuda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/>
              <a:t>RStudio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9899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B66E0-B08C-4CEF-AF78-E444AFC3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Modos de interacción con R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70ECCC-6B0F-451B-9825-5A00FC0E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82" y="1825625"/>
            <a:ext cx="10382718" cy="4482811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De forma interactiva:</a:t>
            </a:r>
          </a:p>
          <a:p>
            <a:pPr lvl="1"/>
            <a:r>
              <a:rPr lang="es-ES" sz="2800" dirty="0"/>
              <a:t>Escribe comandos </a:t>
            </a:r>
            <a:r>
              <a:rPr lang="es-ES" sz="2800" dirty="0">
                <a:solidFill>
                  <a:srgbClr val="0000FF"/>
                </a:solidFill>
              </a:rPr>
              <a:t>en la consola R </a:t>
            </a:r>
            <a:r>
              <a:rPr lang="es-ES" sz="2800" dirty="0"/>
              <a:t>línea por línea y obtenga comentarios directos</a:t>
            </a:r>
          </a:p>
          <a:p>
            <a:endParaRPr lang="es-ES" sz="3200" dirty="0"/>
          </a:p>
          <a:p>
            <a:r>
              <a:rPr lang="es-ES" sz="3200" dirty="0">
                <a:solidFill>
                  <a:srgbClr val="FF0000"/>
                </a:solidFill>
              </a:rPr>
              <a:t>A través de archivos de secuencia de comandos </a:t>
            </a:r>
            <a:r>
              <a:rPr lang="es-ES" sz="3200" dirty="0">
                <a:solidFill>
                  <a:srgbClr val="0000FF"/>
                </a:solidFill>
              </a:rPr>
              <a:t>(script):</a:t>
            </a:r>
          </a:p>
          <a:p>
            <a:pPr lvl="1"/>
            <a:r>
              <a:rPr lang="es-ES" sz="2800" dirty="0"/>
              <a:t>Escribe comandos en un archivo de texto como una secuencia de comandos y luego puede:</a:t>
            </a:r>
          </a:p>
          <a:p>
            <a:pPr lvl="2"/>
            <a:r>
              <a:rPr lang="es-ES" sz="2400" dirty="0"/>
              <a:t>Copiar y pegar comandos en la consola</a:t>
            </a:r>
          </a:p>
          <a:p>
            <a:pPr lvl="2"/>
            <a:r>
              <a:rPr lang="es-ES" sz="2400" dirty="0"/>
              <a:t>Leer y ejecutar todos los comandos a la vez</a:t>
            </a:r>
          </a:p>
        </p:txBody>
      </p:sp>
    </p:spTree>
    <p:extLst>
      <p:ext uri="{BB962C8B-B14F-4D97-AF65-F5344CB8AC3E}">
        <p14:creationId xmlns:p14="http://schemas.microsoft.com/office/powerpoint/2010/main" val="2773985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2B25C-EC14-46F0-A8B4-07243FEF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Preferible usar archivos de script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83E0D4-7579-4811-91D0-1A0230AD7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Promueve:</a:t>
            </a:r>
          </a:p>
          <a:p>
            <a:pPr lvl="1"/>
            <a:r>
              <a:rPr lang="es-ES" dirty="0"/>
              <a:t>Programación / análisis organizados</a:t>
            </a:r>
          </a:p>
          <a:p>
            <a:pPr lvl="1"/>
            <a:r>
              <a:rPr lang="es-ES" dirty="0"/>
              <a:t>Reutilización de código</a:t>
            </a:r>
          </a:p>
          <a:p>
            <a:pPr lvl="1"/>
            <a:r>
              <a:rPr lang="es-ES" dirty="0"/>
              <a:t>Aumenta la replicabilidad</a:t>
            </a:r>
          </a:p>
          <a:p>
            <a:pPr lvl="1"/>
            <a:r>
              <a:rPr lang="es-ES" dirty="0"/>
              <a:t>Más fácil de corregir errores</a:t>
            </a:r>
          </a:p>
          <a:p>
            <a:r>
              <a:rPr lang="es-ES" dirty="0">
                <a:solidFill>
                  <a:srgbClr val="FF0000"/>
                </a:solidFill>
              </a:rPr>
              <a:t>Puede escribir / editar archivos de script con:</a:t>
            </a:r>
          </a:p>
          <a:p>
            <a:pPr lvl="1"/>
            <a:r>
              <a:rPr lang="es-ES" dirty="0"/>
              <a:t>El editor incorporado</a:t>
            </a:r>
          </a:p>
          <a:p>
            <a:pPr lvl="1"/>
            <a:r>
              <a:rPr lang="es-ES" dirty="0"/>
              <a:t>Un editor externo</a:t>
            </a:r>
          </a:p>
          <a:p>
            <a:pPr lvl="1"/>
            <a:r>
              <a:rPr lang="es-ES" dirty="0"/>
              <a:t>Un entorno de desarrollo integrado (IDE) como </a:t>
            </a:r>
            <a:r>
              <a:rPr lang="es-ES" dirty="0" err="1"/>
              <a:t>Rstudio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69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DA4B3-330D-4F83-975E-A591FAA2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82" y="365125"/>
            <a:ext cx="10382717" cy="798657"/>
          </a:xfrm>
        </p:spPr>
        <p:txBody>
          <a:bodyPr/>
          <a:lstStyle/>
          <a:p>
            <a:r>
              <a:rPr lang="es-ES" b="1" dirty="0"/>
              <a:t>R es un software libre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B10750-E3A6-43F2-862C-FE197E02A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82" y="1246909"/>
            <a:ext cx="10382718" cy="493005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s-ES" sz="4200" dirty="0">
                <a:solidFill>
                  <a:srgbClr val="FF0000"/>
                </a:solidFill>
              </a:rPr>
              <a:t>R es software libre. </a:t>
            </a:r>
          </a:p>
          <a:p>
            <a:pPr>
              <a:lnSpc>
                <a:spcPct val="170000"/>
              </a:lnSpc>
            </a:pPr>
            <a:r>
              <a:rPr lang="es-ES" sz="4200" dirty="0"/>
              <a:t>Los derechos de autor del código fuente principal de R pertenecen a la Fundación R y se publican bajo la licencia pública general GNU.</a:t>
            </a:r>
          </a:p>
          <a:p>
            <a:endParaRPr lang="es-ES" dirty="0"/>
          </a:p>
          <a:p>
            <a:pPr marL="457200" lvl="1" indent="0">
              <a:lnSpc>
                <a:spcPct val="160000"/>
              </a:lnSpc>
              <a:buNone/>
            </a:pPr>
            <a:r>
              <a:rPr lang="es-ES" sz="4200" dirty="0"/>
              <a:t>1. La libertad de ejecutar el programa, para cualquier propósito.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s-ES" sz="4200" dirty="0"/>
              <a:t>2. La libertad de estudiar cómo funciona el programa y adaptarlo a sus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s-ES" sz="4200" dirty="0"/>
              <a:t>necesidades.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s-ES" sz="4200" dirty="0"/>
              <a:t>3. La libertad de redistribuir copias.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s-ES" sz="4200" dirty="0"/>
              <a:t>4. La libertad de mejorar el programa y divulgar sus mejoras al público, de modo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s-ES" sz="4200" dirty="0"/>
              <a:t>que toda la comunidad se beneficie.</a:t>
            </a:r>
            <a:endParaRPr lang="es-MX" sz="4200" dirty="0"/>
          </a:p>
        </p:txBody>
      </p:sp>
    </p:spTree>
    <p:extLst>
      <p:ext uri="{BB962C8B-B14F-4D97-AF65-F5344CB8AC3E}">
        <p14:creationId xmlns:p14="http://schemas.microsoft.com/office/powerpoint/2010/main" val="2910576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F21CC-35B8-4CD8-9808-28FECCFB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Paquetes 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BCC73B-8A4D-4899-AE2C-747880C68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Una gran cantidad de </a:t>
            </a:r>
            <a:r>
              <a:rPr lang="es-ES" dirty="0">
                <a:solidFill>
                  <a:srgbClr val="FF0000"/>
                </a:solidFill>
              </a:rPr>
              <a:t>"paquetes" </a:t>
            </a:r>
            <a:r>
              <a:rPr lang="es-ES" dirty="0"/>
              <a:t>complementarios contribuido por los usuarios a lo largo de los años uno de los principales puntos fuertes de R.</a:t>
            </a:r>
          </a:p>
          <a:p>
            <a:r>
              <a:rPr lang="es-ES" dirty="0"/>
              <a:t>Muchos estadísticos han adoptado R como </a:t>
            </a:r>
            <a:r>
              <a:rPr lang="es-ES" dirty="0">
                <a:solidFill>
                  <a:srgbClr val="FF0000"/>
                </a:solidFill>
              </a:rPr>
              <a:t>su principal plataforma de programación</a:t>
            </a:r>
          </a:p>
          <a:p>
            <a:r>
              <a:rPr lang="es-ES" dirty="0"/>
              <a:t>Muchos </a:t>
            </a:r>
            <a:r>
              <a:rPr lang="es-ES" dirty="0">
                <a:solidFill>
                  <a:srgbClr val="FF0000"/>
                </a:solidFill>
              </a:rPr>
              <a:t>Métodos estadísticos avanzados</a:t>
            </a:r>
            <a:r>
              <a:rPr lang="es-ES" dirty="0"/>
              <a:t> disponibles en R</a:t>
            </a:r>
          </a:p>
          <a:p>
            <a:r>
              <a:rPr lang="es-ES" dirty="0"/>
              <a:t>Red integral de archivos R (CRAN): </a:t>
            </a:r>
            <a:r>
              <a:rPr lang="es-ES" dirty="0">
                <a:solidFill>
                  <a:srgbClr val="FF0000"/>
                </a:solidFill>
              </a:rPr>
              <a:t>repositorio para paquetes R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7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8AFB3-46D2-46A4-9159-E9D89A14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Conceptos Importantes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2A245-B074-42AC-BF2C-ACAA7A7D3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R ES UN LENGUAJE DE PROGRAMACIÓN DE ALTO NIVEL</a:t>
            </a:r>
          </a:p>
          <a:p>
            <a:endParaRPr lang="es-MX" dirty="0">
              <a:solidFill>
                <a:schemeClr val="accent1"/>
              </a:solidFill>
            </a:endParaRPr>
          </a:p>
          <a:p>
            <a:r>
              <a:rPr lang="es-MX" b="1" dirty="0">
                <a:solidFill>
                  <a:schemeClr val="accent1"/>
                </a:solidFill>
              </a:rPr>
              <a:t>Rstudio es una interfaz</a:t>
            </a:r>
          </a:p>
          <a:p>
            <a:endParaRPr lang="es-MX" dirty="0">
              <a:solidFill>
                <a:schemeClr val="accent1"/>
              </a:solidFill>
            </a:endParaRPr>
          </a:p>
          <a:p>
            <a:r>
              <a:rPr lang="es-MX" dirty="0"/>
              <a:t>Se basa  en funciones</a:t>
            </a:r>
          </a:p>
          <a:p>
            <a:pPr lvl="1"/>
            <a:r>
              <a:rPr lang="es-MX" dirty="0">
                <a:solidFill>
                  <a:schemeClr val="accent1"/>
                </a:solidFill>
              </a:rPr>
              <a:t>Función ( argumentos)</a:t>
            </a:r>
          </a:p>
          <a:p>
            <a:pPr lvl="1"/>
            <a:r>
              <a:rPr lang="es-MX" dirty="0">
                <a:solidFill>
                  <a:schemeClr val="accent1"/>
                </a:solidFill>
              </a:rPr>
              <a:t>Ejemplo:</a:t>
            </a:r>
            <a:r>
              <a:rPr lang="es-MX" dirty="0"/>
              <a:t> </a:t>
            </a:r>
            <a:r>
              <a:rPr lang="es-MX" dirty="0">
                <a:solidFill>
                  <a:schemeClr val="accent2"/>
                </a:solidFill>
              </a:rPr>
              <a:t>mean( </a:t>
            </a:r>
            <a:r>
              <a:rPr lang="es-MX" dirty="0" err="1">
                <a:solidFill>
                  <a:schemeClr val="accent2"/>
                </a:solidFill>
              </a:rPr>
              <a:t>datos$X</a:t>
            </a:r>
            <a:r>
              <a:rPr lang="es-MX" dirty="0">
                <a:solidFill>
                  <a:schemeClr val="accent2"/>
                </a:solidFill>
              </a:rPr>
              <a:t>)</a:t>
            </a:r>
          </a:p>
          <a:p>
            <a:pPr lvl="1"/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3364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4F167-51C7-4B8A-AABF-7FEA6DD1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47" y="115750"/>
            <a:ext cx="10382717" cy="715530"/>
          </a:xfrm>
        </p:spPr>
        <p:txBody>
          <a:bodyPr/>
          <a:lstStyle/>
          <a:p>
            <a:r>
              <a:rPr lang="es-MX" b="1" dirty="0"/>
              <a:t>Paquetes: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1BCF6D-CF1A-492E-9C45-94CE133AF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6" y="951346"/>
            <a:ext cx="10439154" cy="56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43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CBBF7-5CE3-4FF0-8866-FD983DA8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Instalación de paquetes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DE7C49-CAB6-4632-8BE9-9C8C021EE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Usando código:</a:t>
            </a:r>
          </a:p>
          <a:p>
            <a:pPr lvl="1"/>
            <a:r>
              <a:rPr lang="es-ES" dirty="0"/>
              <a:t>En la consola de R dentro de </a:t>
            </a:r>
            <a:r>
              <a:rPr lang="es-ES" dirty="0" err="1"/>
              <a:t>RStudio</a:t>
            </a:r>
            <a:r>
              <a:rPr lang="es-ES" dirty="0"/>
              <a:t>, utilizar el siguiente código: </a:t>
            </a:r>
            <a:r>
              <a:rPr lang="es-ES" dirty="0" err="1">
                <a:solidFill>
                  <a:srgbClr val="0000FF"/>
                </a:solidFill>
              </a:rPr>
              <a:t>install.packages</a:t>
            </a:r>
            <a:r>
              <a:rPr lang="es-ES" dirty="0">
                <a:solidFill>
                  <a:srgbClr val="0000FF"/>
                </a:solidFill>
              </a:rPr>
              <a:t> (“nombre del paquete")</a:t>
            </a:r>
          </a:p>
          <a:p>
            <a:pPr lvl="1"/>
            <a:r>
              <a:rPr lang="es-ES" dirty="0"/>
              <a:t>Ejecutar la </a:t>
            </a:r>
            <a:r>
              <a:rPr lang="es-ES" dirty="0" err="1"/>
              <a:t>linea</a:t>
            </a:r>
            <a:endParaRPr lang="es-ES" dirty="0"/>
          </a:p>
          <a:p>
            <a:pPr lvl="1"/>
            <a:r>
              <a:rPr lang="es-ES" dirty="0"/>
              <a:t>El proceso de instalación de paquetes puede tomar varios minutos.</a:t>
            </a:r>
          </a:p>
          <a:p>
            <a:r>
              <a:rPr lang="es-ES" dirty="0">
                <a:solidFill>
                  <a:srgbClr val="FF0000"/>
                </a:solidFill>
              </a:rPr>
              <a:t>Usando ventana de gráficos</a:t>
            </a:r>
          </a:p>
          <a:p>
            <a:pPr lvl="1"/>
            <a:r>
              <a:rPr lang="es-ES" dirty="0"/>
              <a:t>Seleccionar la pestaña paquetes(</a:t>
            </a:r>
            <a:r>
              <a:rPr lang="es-ES" dirty="0" err="1"/>
              <a:t>Packages</a:t>
            </a:r>
            <a:r>
              <a:rPr lang="es-ES" dirty="0"/>
              <a:t>) en el panel inferior </a:t>
            </a:r>
            <a:r>
              <a:rPr lang="es-ES" dirty="0" err="1"/>
              <a:t>isquierdo</a:t>
            </a:r>
            <a:endParaRPr lang="es-ES" dirty="0"/>
          </a:p>
          <a:p>
            <a:pPr lvl="1"/>
            <a:r>
              <a:rPr lang="es-ES" dirty="0"/>
              <a:t>Seleccionar </a:t>
            </a:r>
            <a:r>
              <a:rPr lang="es-ES" dirty="0" err="1"/>
              <a:t>Install</a:t>
            </a:r>
            <a:endParaRPr lang="es-ES" dirty="0"/>
          </a:p>
          <a:p>
            <a:pPr lvl="1"/>
            <a:r>
              <a:rPr lang="es-ES" dirty="0"/>
              <a:t>Escribir el nombre del paquete y dar instalar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520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8AFB3-46D2-46A4-9159-E9D89A14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Conceptos Importantes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2A245-B074-42AC-BF2C-ACAA7A7D3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puede trabajar en la </a:t>
            </a:r>
            <a:r>
              <a:rPr lang="es-MX" dirty="0">
                <a:solidFill>
                  <a:srgbClr val="FF0000"/>
                </a:solidFill>
              </a:rPr>
              <a:t>consola</a:t>
            </a:r>
            <a:r>
              <a:rPr lang="es-MX" dirty="0"/>
              <a:t>  o en un “</a:t>
            </a:r>
            <a:r>
              <a:rPr lang="es-MX" dirty="0">
                <a:solidFill>
                  <a:srgbClr val="FF0000"/>
                </a:solidFill>
              </a:rPr>
              <a:t>script</a:t>
            </a:r>
            <a:r>
              <a:rPr lang="es-MX" dirty="0"/>
              <a:t> “</a:t>
            </a:r>
          </a:p>
          <a:p>
            <a:endParaRPr lang="es-MX" dirty="0"/>
          </a:p>
          <a:p>
            <a:r>
              <a:rPr lang="es-MX" dirty="0"/>
              <a:t>“Script” es un programa que puede guardarse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Se puede modificar fácilmente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Ayuda a la reproductibilidad de los resultados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Como todo programa puede ser “corrido“ por línea o completo</a:t>
            </a:r>
          </a:p>
          <a:p>
            <a:pPr lvl="1"/>
            <a:endParaRPr lang="es-MX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s-MX" dirty="0">
                <a:solidFill>
                  <a:prstClr val="black"/>
                </a:solidFill>
                <a:latin typeface="Calibri" panose="020F0502020204030204"/>
              </a:rPr>
              <a:t>Los resultados pueden ser almacenado en un objeto y visualizarse en cualquier momento</a:t>
            </a:r>
          </a:p>
          <a:p>
            <a:pPr lvl="1"/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19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8AFB3-46D2-46A4-9159-E9D89A14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Conceptos Importantes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2A245-B074-42AC-BF2C-ACAA7A7D3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Una Fortaleza importante son los paquetes 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 Paquetes = rutinas generados por los usuarios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Ejemplos:  </a:t>
            </a:r>
            <a:r>
              <a:rPr lang="es-MX" dirty="0">
                <a:solidFill>
                  <a:schemeClr val="accent2"/>
                </a:solidFill>
              </a:rPr>
              <a:t>ggplot2   y </a:t>
            </a:r>
            <a:r>
              <a:rPr lang="es-MX" dirty="0" err="1">
                <a:solidFill>
                  <a:schemeClr val="accent2"/>
                </a:solidFill>
              </a:rPr>
              <a:t>nmlm</a:t>
            </a:r>
            <a:endParaRPr lang="es-MX" dirty="0">
              <a:solidFill>
                <a:schemeClr val="accent2"/>
              </a:solidFill>
            </a:endParaRPr>
          </a:p>
          <a:p>
            <a:pPr marL="457189" lvl="1" indent="0">
              <a:buNone/>
            </a:pPr>
            <a:endParaRPr lang="es-MX" dirty="0"/>
          </a:p>
          <a:p>
            <a:r>
              <a:rPr lang="es-MX" dirty="0"/>
              <a:t>Los paquetes se instalan una sola vez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Ejemplo: </a:t>
            </a:r>
            <a:r>
              <a:rPr lang="es-MX" dirty="0" err="1">
                <a:solidFill>
                  <a:schemeClr val="accent2"/>
                </a:solidFill>
              </a:rPr>
              <a:t>install.packages</a:t>
            </a:r>
            <a:r>
              <a:rPr lang="es-MX" dirty="0">
                <a:solidFill>
                  <a:schemeClr val="accent2"/>
                </a:solidFill>
              </a:rPr>
              <a:t> ( “ggplot2”)</a:t>
            </a:r>
            <a:endParaRPr lang="es-MX" dirty="0"/>
          </a:p>
          <a:p>
            <a:endParaRPr lang="es-MX" dirty="0"/>
          </a:p>
          <a:p>
            <a:r>
              <a:rPr lang="es-MX" dirty="0"/>
              <a:t>Los paquetes deben activarse cuando se van a usar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Solo una vez por sesión</a:t>
            </a:r>
          </a:p>
          <a:p>
            <a:pPr lvl="1"/>
            <a:r>
              <a:rPr lang="es-MX" dirty="0">
                <a:solidFill>
                  <a:srgbClr val="0070C0"/>
                </a:solidFill>
              </a:rPr>
              <a:t> ejemplo: </a:t>
            </a:r>
            <a:r>
              <a:rPr lang="es-MX" dirty="0" err="1">
                <a:solidFill>
                  <a:schemeClr val="accent2"/>
                </a:solidFill>
              </a:rPr>
              <a:t>library</a:t>
            </a:r>
            <a:r>
              <a:rPr lang="es-MX" dirty="0">
                <a:solidFill>
                  <a:schemeClr val="accent2"/>
                </a:solidFill>
              </a:rPr>
              <a:t>(ggplot2)</a:t>
            </a:r>
          </a:p>
        </p:txBody>
      </p:sp>
    </p:spTree>
    <p:extLst>
      <p:ext uri="{BB962C8B-B14F-4D97-AF65-F5344CB8AC3E}">
        <p14:creationId xmlns:p14="http://schemas.microsoft.com/office/powerpoint/2010/main" val="940985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E4149-A445-4604-9ECD-9BCBAA3F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Sintaxis de 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8BA866-E86C-4F03-8AC1-4554F2AD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82" y="1366982"/>
            <a:ext cx="10382718" cy="4809981"/>
          </a:xfrm>
        </p:spPr>
        <p:txBody>
          <a:bodyPr>
            <a:normAutofit/>
          </a:bodyPr>
          <a:lstStyle/>
          <a:p>
            <a:r>
              <a:rPr lang="es-ES" dirty="0"/>
              <a:t>R es un lenguaje orientado a objetos.</a:t>
            </a:r>
          </a:p>
          <a:p>
            <a:r>
              <a:rPr lang="es-ES" dirty="0"/>
              <a:t>Los objetos son el elemento base del R.</a:t>
            </a:r>
          </a:p>
          <a:p>
            <a:r>
              <a:rPr lang="es-ES" dirty="0"/>
              <a:t>Los objetos se guardan con un nombre específico que no debe tener espacios.</a:t>
            </a:r>
          </a:p>
          <a:p>
            <a:r>
              <a:rPr lang="es-ES" dirty="0"/>
              <a:t>Un número, una matriz, en la gráfica, una función o una base de datos son ejemplos de objetos de R.</a:t>
            </a:r>
          </a:p>
          <a:p>
            <a:r>
              <a:rPr lang="es-ES" dirty="0"/>
              <a:t>El operador &lt;- (=) sirve para asignar un objeto. </a:t>
            </a:r>
          </a:p>
          <a:p>
            <a:pPr marL="0" indent="0">
              <a:buNone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		grafica &lt;-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plot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(datos)</a:t>
            </a:r>
          </a:p>
          <a:p>
            <a:pPr marL="0" indent="0">
              <a:buNone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		saludo = "Hola a todos“ #cadenas de texto entre comillas</a:t>
            </a:r>
          </a:p>
        </p:txBody>
      </p:sp>
    </p:spTree>
    <p:extLst>
      <p:ext uri="{BB962C8B-B14F-4D97-AF65-F5344CB8AC3E}">
        <p14:creationId xmlns:p14="http://schemas.microsoft.com/office/powerpoint/2010/main" val="2389203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63408-4E86-4DDD-A949-55DDCB7A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Practica 1: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5862E1-CE48-4EB8-88B9-99EDA80F9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Revisar instalación de R-UCA</a:t>
            </a:r>
          </a:p>
          <a:p>
            <a:r>
              <a:rPr lang="es-ES" dirty="0"/>
              <a:t>Revisar instalación de R y </a:t>
            </a:r>
            <a:r>
              <a:rPr lang="es-ES" dirty="0" err="1"/>
              <a:t>Rstudio</a:t>
            </a:r>
            <a:endParaRPr lang="es-ES" dirty="0"/>
          </a:p>
          <a:p>
            <a:r>
              <a:rPr lang="es-ES" dirty="0"/>
              <a:t>Crear proyecto y directorio de trabajo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7651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901549" y="1651337"/>
            <a:ext cx="3990388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rgbClr val="FF0000"/>
                </a:solidFill>
              </a:rPr>
              <a:t>Generar un objeto</a:t>
            </a:r>
          </a:p>
          <a:p>
            <a:r>
              <a:rPr lang="es-ES" dirty="0"/>
              <a:t>Para generar un objeto, utilizamos “ </a:t>
            </a:r>
            <a:r>
              <a:rPr lang="es-ES" dirty="0">
                <a:solidFill>
                  <a:srgbClr val="FF0000"/>
                </a:solidFill>
              </a:rPr>
              <a:t>&lt;- </a:t>
            </a:r>
            <a:r>
              <a:rPr lang="es-ES" dirty="0"/>
              <a:t>”</a:t>
            </a:r>
          </a:p>
          <a:p>
            <a:r>
              <a:rPr lang="es-ES" dirty="0"/>
              <a:t>Opcionalmente se  puede usar “-&gt;” y “=”</a:t>
            </a:r>
          </a:p>
          <a:p>
            <a:r>
              <a:rPr lang="es-ES" dirty="0"/>
              <a:t>en la mayoría de la literatura no se usan 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7775" y="3973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14060"/>
              </p:ext>
            </p:extLst>
          </p:nvPr>
        </p:nvGraphicFramePr>
        <p:xfrm>
          <a:off x="9015505" y="2925588"/>
          <a:ext cx="1252190" cy="2530556"/>
        </p:xfrm>
        <a:graphic>
          <a:graphicData uri="http://schemas.openxmlformats.org/drawingml/2006/table">
            <a:tbl>
              <a:tblPr/>
              <a:tblGrid>
                <a:gridCol w="125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029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a&lt;-1 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b&lt;-2 </a:t>
                      </a: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d&lt;-4</a:t>
                      </a: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  </a:t>
                      </a:r>
                      <a:r>
                        <a:rPr lang="pt-BR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a+b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[1] 3 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 (</a:t>
                      </a:r>
                      <a:r>
                        <a:rPr lang="pt-BR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a+b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)/d</a:t>
                      </a: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[1] 0.75 </a:t>
                      </a: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  </a:t>
                      </a:r>
                      <a:r>
                        <a:rPr lang="pt-BR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a+b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 </a:t>
                      </a:r>
                    </a:p>
                    <a:p>
                      <a:pPr marL="0" indent="0" algn="l" fontAlgn="t">
                        <a:buFont typeface="Wingdings" pitchFamily="2" charset="2"/>
                        <a:buNone/>
                      </a:pP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[1] 1.5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Lucida Console"/>
                      </a:endParaRPr>
                    </a:p>
                  </a:txBody>
                  <a:tcPr marL="46257" marR="0" marT="0" marB="616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89761" y="510072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161240" y="3957467"/>
            <a:ext cx="298658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400" dirty="0">
                <a:solidFill>
                  <a:srgbClr val="FF0000"/>
                </a:solidFill>
              </a:rPr>
              <a:t>Primeros Comandos</a:t>
            </a:r>
          </a:p>
          <a:p>
            <a:r>
              <a:rPr lang="es-MX" dirty="0" err="1"/>
              <a:t>ls</a:t>
            </a:r>
            <a:r>
              <a:rPr lang="es-MX" dirty="0"/>
              <a:t> ( )</a:t>
            </a:r>
          </a:p>
          <a:p>
            <a:r>
              <a:rPr lang="es-MX" dirty="0" err="1"/>
              <a:t>rm</a:t>
            </a:r>
            <a:r>
              <a:rPr lang="es-MX" dirty="0"/>
              <a:t> ( )</a:t>
            </a:r>
          </a:p>
          <a:p>
            <a:r>
              <a:rPr lang="es-MX" dirty="0" err="1"/>
              <a:t>save</a:t>
            </a:r>
            <a:r>
              <a:rPr lang="es-MX" dirty="0"/>
              <a:t>()</a:t>
            </a:r>
          </a:p>
          <a:p>
            <a:r>
              <a:rPr lang="es-MX" dirty="0"/>
              <a:t>load()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44042"/>
              </p:ext>
            </p:extLst>
          </p:nvPr>
        </p:nvGraphicFramePr>
        <p:xfrm>
          <a:off x="587630" y="2146107"/>
          <a:ext cx="2265478" cy="2804876"/>
        </p:xfrm>
        <a:graphic>
          <a:graphicData uri="http://schemas.openxmlformats.org/drawingml/2006/table">
            <a:tbl>
              <a:tblPr/>
              <a:tblGrid>
                <a:gridCol w="2265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029"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&gt;3+2 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[1] 5 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sqrt(10) 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[1] 3.162278 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4^2 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[1] 16 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pi 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[1] 3.141593 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&gt; sin(pi/2) 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Lucida Console"/>
                        </a:rPr>
                        <a:t>[1] 1</a:t>
                      </a:r>
                    </a:p>
                  </a:txBody>
                  <a:tcPr marL="46257" marR="0" marT="0" marB="616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89761" y="510072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65194" y="1619003"/>
            <a:ext cx="261302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R como calculadora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390062" y="1641465"/>
            <a:ext cx="408926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Tipos de Archivo “nativos” de R</a:t>
            </a:r>
          </a:p>
          <a:p>
            <a:r>
              <a:rPr lang="es-ES" dirty="0"/>
              <a:t>Datos	     (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rdata</a:t>
            </a:r>
            <a:r>
              <a:rPr lang="es-ES" dirty="0"/>
              <a:t>)</a:t>
            </a:r>
          </a:p>
          <a:p>
            <a:r>
              <a:rPr lang="es-ES" dirty="0"/>
              <a:t>Scripts        (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.r</a:t>
            </a:r>
            <a:r>
              <a:rPr lang="es-ES" dirty="0"/>
              <a:t>)</a:t>
            </a:r>
            <a:endParaRPr lang="es-MX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A6B5398-6918-4F19-A408-B0777D86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8"/>
            <a:ext cx="10515600" cy="1003742"/>
          </a:xfrm>
        </p:spPr>
        <p:txBody>
          <a:bodyPr/>
          <a:lstStyle/>
          <a:p>
            <a:r>
              <a:rPr lang="es-MX" b="1" dirty="0">
                <a:solidFill>
                  <a:srgbClr val="0000FF"/>
                </a:solidFill>
              </a:rPr>
              <a:t>Elementos básicos</a:t>
            </a:r>
          </a:p>
        </p:txBody>
      </p:sp>
    </p:spTree>
    <p:extLst>
      <p:ext uri="{BB962C8B-B14F-4D97-AF65-F5344CB8AC3E}">
        <p14:creationId xmlns:p14="http://schemas.microsoft.com/office/powerpoint/2010/main" val="3161368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8681C-18A2-4721-A9A1-946DE0F3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Tipos de datos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118C6D-AD8B-41EC-8BF9-CC9A78B90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0" i="0" dirty="0">
                <a:solidFill>
                  <a:srgbClr val="3B3835"/>
                </a:solidFill>
                <a:effectLst/>
                <a:latin typeface="HelveticaNeue-Light"/>
              </a:rPr>
              <a:t>Cuando hablamos de </a:t>
            </a:r>
            <a:r>
              <a:rPr lang="es-ES" b="0" i="0" dirty="0">
                <a:solidFill>
                  <a:srgbClr val="0070C0"/>
                </a:solidFill>
                <a:effectLst/>
                <a:latin typeface="HelveticaNeue-Light"/>
              </a:rPr>
              <a:t>tipos de datos en R</a:t>
            </a:r>
            <a:r>
              <a:rPr lang="es-ES" b="0" i="0" dirty="0">
                <a:solidFill>
                  <a:srgbClr val="3B3835"/>
                </a:solidFill>
                <a:effectLst/>
                <a:latin typeface="HelveticaNeue-Light"/>
              </a:rPr>
              <a:t>, nos referimos a los objetos de datos más simples que podemos manejar, se conocen también como tipos de </a:t>
            </a:r>
            <a:r>
              <a:rPr lang="es-ES" b="0" i="0" dirty="0">
                <a:solidFill>
                  <a:srgbClr val="0070C0"/>
                </a:solidFill>
                <a:effectLst/>
                <a:latin typeface="HelveticaNeue-Light"/>
              </a:rPr>
              <a:t>datos atómicos R </a:t>
            </a:r>
          </a:p>
          <a:p>
            <a:endParaRPr lang="es-ES" b="0" i="0" dirty="0">
              <a:solidFill>
                <a:srgbClr val="0070C0"/>
              </a:solidFill>
              <a:effectLst/>
              <a:latin typeface="HelveticaNeue-Light"/>
            </a:endParaRPr>
          </a:p>
          <a:p>
            <a:r>
              <a:rPr lang="es-ES" dirty="0">
                <a:solidFill>
                  <a:srgbClr val="3B3835"/>
                </a:solidFill>
                <a:latin typeface="HelveticaNeue-Light"/>
              </a:rPr>
              <a:t>En </a:t>
            </a:r>
            <a:r>
              <a:rPr lang="es-ES" b="0" i="0" dirty="0">
                <a:solidFill>
                  <a:srgbClr val="3B3835"/>
                </a:solidFill>
                <a:effectLst/>
                <a:latin typeface="HelveticaNeue-Light"/>
              </a:rPr>
              <a:t>R hay 5 tipos de datos atómicos: </a:t>
            </a:r>
          </a:p>
          <a:p>
            <a:endParaRPr lang="es-ES" b="0" i="0" dirty="0">
              <a:solidFill>
                <a:srgbClr val="3B3835"/>
              </a:solidFill>
              <a:effectLst/>
              <a:latin typeface="HelveticaNeue-Light"/>
            </a:endParaRPr>
          </a:p>
          <a:p>
            <a:pPr lvl="1"/>
            <a:r>
              <a:rPr lang="es-ES" b="0" i="0" dirty="0">
                <a:solidFill>
                  <a:srgbClr val="3B3835"/>
                </a:solidFill>
                <a:effectLst/>
                <a:latin typeface="HelveticaNeue-Light"/>
              </a:rPr>
              <a:t>Carácter      (</a:t>
            </a:r>
            <a:r>
              <a:rPr lang="es-ES" b="0" i="0" dirty="0" err="1">
                <a:solidFill>
                  <a:srgbClr val="3B3835"/>
                </a:solidFill>
                <a:effectLst/>
                <a:latin typeface="HelveticaNeue-Light"/>
              </a:rPr>
              <a:t>character</a:t>
            </a:r>
            <a:r>
              <a:rPr lang="es-ES" b="0" i="0" dirty="0">
                <a:solidFill>
                  <a:srgbClr val="3B3835"/>
                </a:solidFill>
                <a:effectLst/>
                <a:latin typeface="HelveticaNeue-Light"/>
              </a:rPr>
              <a:t>)</a:t>
            </a:r>
          </a:p>
          <a:p>
            <a:pPr lvl="1"/>
            <a:r>
              <a:rPr lang="es-ES" b="0" i="0" dirty="0">
                <a:solidFill>
                  <a:srgbClr val="3B3835"/>
                </a:solidFill>
                <a:effectLst/>
                <a:latin typeface="HelveticaNeue-Light"/>
              </a:rPr>
              <a:t>Reales        (double)</a:t>
            </a:r>
          </a:p>
          <a:p>
            <a:pPr lvl="1"/>
            <a:r>
              <a:rPr lang="es-ES" b="0" i="0" dirty="0">
                <a:solidFill>
                  <a:srgbClr val="3B3835"/>
                </a:solidFill>
                <a:effectLst/>
                <a:latin typeface="HelveticaNeue-Light"/>
              </a:rPr>
              <a:t>Enteros       (integer)</a:t>
            </a:r>
          </a:p>
          <a:p>
            <a:pPr lvl="1"/>
            <a:r>
              <a:rPr lang="es-ES" b="0" i="0" dirty="0">
                <a:solidFill>
                  <a:srgbClr val="3B3835"/>
                </a:solidFill>
                <a:effectLst/>
                <a:latin typeface="HelveticaNeue-Light"/>
              </a:rPr>
              <a:t>Complejos   (</a:t>
            </a:r>
            <a:r>
              <a:rPr lang="es-ES" b="0" i="0" dirty="0" err="1">
                <a:solidFill>
                  <a:srgbClr val="3B3835"/>
                </a:solidFill>
                <a:effectLst/>
                <a:latin typeface="HelveticaNeue-Light"/>
              </a:rPr>
              <a:t>complex</a:t>
            </a:r>
            <a:r>
              <a:rPr lang="es-ES" b="0" i="0" dirty="0">
                <a:solidFill>
                  <a:srgbClr val="3B3835"/>
                </a:solidFill>
                <a:effectLst/>
                <a:latin typeface="HelveticaNeue-Light"/>
              </a:rPr>
              <a:t>)</a:t>
            </a:r>
          </a:p>
          <a:p>
            <a:pPr lvl="1"/>
            <a:r>
              <a:rPr lang="es-ES" b="0" i="0" dirty="0">
                <a:solidFill>
                  <a:srgbClr val="3B3835"/>
                </a:solidFill>
                <a:effectLst/>
                <a:latin typeface="HelveticaNeue-Light"/>
              </a:rPr>
              <a:t>Booleanos   (</a:t>
            </a:r>
            <a:r>
              <a:rPr lang="es-ES" b="0" i="0" dirty="0" err="1">
                <a:solidFill>
                  <a:srgbClr val="3B3835"/>
                </a:solidFill>
                <a:effectLst/>
                <a:latin typeface="HelveticaNeue-Light"/>
              </a:rPr>
              <a:t>logical</a:t>
            </a:r>
            <a:r>
              <a:rPr lang="es-ES" b="0" i="0" dirty="0">
                <a:solidFill>
                  <a:srgbClr val="3B3835"/>
                </a:solidFill>
                <a:effectLst/>
                <a:latin typeface="HelveticaNeue-Light"/>
              </a:rPr>
              <a:t>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947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C3A13-4C7A-4714-992C-053F0669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¿Que es R-UCA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D713E21-A8DC-4F95-BD13-C2B28125D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55"/>
            <a:ext cx="10515600" cy="4838275"/>
          </a:xfrm>
        </p:spPr>
        <p:txBody>
          <a:bodyPr>
            <a:normAutofit/>
          </a:bodyPr>
          <a:lstStyle/>
          <a:p>
            <a:r>
              <a:rPr lang="es-ES" dirty="0"/>
              <a:t>R-UCA para Windows es una instalación única de </a:t>
            </a:r>
            <a:r>
              <a:rPr lang="es-ES" dirty="0">
                <a:solidFill>
                  <a:srgbClr val="FF0000"/>
                </a:solidFill>
              </a:rPr>
              <a:t>R</a:t>
            </a:r>
            <a:r>
              <a:rPr lang="es-ES" dirty="0"/>
              <a:t> junto a                   </a:t>
            </a:r>
            <a:r>
              <a:rPr lang="es-ES" dirty="0">
                <a:solidFill>
                  <a:srgbClr val="FF0000"/>
                </a:solidFill>
              </a:rPr>
              <a:t>R-</a:t>
            </a:r>
            <a:r>
              <a:rPr lang="es-ES" dirty="0" err="1">
                <a:solidFill>
                  <a:srgbClr val="FF0000"/>
                </a:solidFill>
              </a:rPr>
              <a:t>commander</a:t>
            </a:r>
            <a:r>
              <a:rPr lang="es-ES" dirty="0"/>
              <a:t> y a algunos </a:t>
            </a:r>
            <a:r>
              <a:rPr lang="es-ES" dirty="0">
                <a:solidFill>
                  <a:srgbClr val="FF0000"/>
                </a:solidFill>
              </a:rPr>
              <a:t>paquetes de uso frecuente</a:t>
            </a:r>
            <a:r>
              <a:rPr lang="es-ES" dirty="0"/>
              <a:t>.        </a:t>
            </a:r>
          </a:p>
          <a:p>
            <a:endParaRPr lang="es-ES" dirty="0"/>
          </a:p>
          <a:p>
            <a:r>
              <a:rPr lang="es-ES" sz="3900" b="1" dirty="0">
                <a:solidFill>
                  <a:srgbClr val="0000FF"/>
                </a:solidFill>
              </a:rPr>
              <a:t>Ventajas</a:t>
            </a:r>
            <a:r>
              <a:rPr lang="es-ES" b="1" dirty="0">
                <a:solidFill>
                  <a:srgbClr val="0000FF"/>
                </a:solidFill>
              </a:rPr>
              <a:t> :</a:t>
            </a:r>
          </a:p>
          <a:p>
            <a:r>
              <a:rPr lang="es-ES" dirty="0"/>
              <a:t>Se instala en un solo paso, con un solo archivo y un solo click.</a:t>
            </a:r>
          </a:p>
          <a:p>
            <a:r>
              <a:rPr lang="es-ES" dirty="0"/>
              <a:t>Su instalación no requiere internet.</a:t>
            </a:r>
          </a:p>
          <a:p>
            <a:r>
              <a:rPr lang="es-ES" dirty="0"/>
              <a:t>Rcmdr inicia automáticamente</a:t>
            </a:r>
          </a:p>
          <a:p>
            <a:r>
              <a:rPr lang="es-ES" dirty="0"/>
              <a:t>Se instala en forma autónoma y se desinstala sin problemas.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8671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1D0B0-D312-4F8D-A02B-43E91B00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Tipo de objetos en R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5EFA66-EDE8-468B-8450-15CB3E29A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82" y="1825626"/>
            <a:ext cx="10382718" cy="4418156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>
                <a:solidFill>
                  <a:srgbClr val="FF0000"/>
                </a:solidFill>
                <a:latin typeface="Roboto" panose="02000000000000000000" pitchFamily="2" charset="0"/>
              </a:rPr>
              <a:t>Vectores:</a:t>
            </a:r>
            <a:r>
              <a:rPr lang="es-ES" sz="2400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Roboto" panose="02000000000000000000" pitchFamily="2" charset="0"/>
              </a:rPr>
              <a:t>Variable unidimensional, todos los valores del mismo tipo; </a:t>
            </a:r>
            <a:endParaRPr lang="pt-BR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endParaRPr lang="pt-BR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pt-BR" sz="2400" dirty="0" err="1">
                <a:solidFill>
                  <a:srgbClr val="FF0000"/>
                </a:solidFill>
                <a:latin typeface="Roboto" panose="02000000000000000000" pitchFamily="2" charset="0"/>
              </a:rPr>
              <a:t>Matrices</a:t>
            </a:r>
            <a:r>
              <a:rPr lang="pt-BR" sz="2400" dirty="0">
                <a:solidFill>
                  <a:srgbClr val="FF0000"/>
                </a:solidFill>
                <a:latin typeface="Roboto" panose="02000000000000000000" pitchFamily="2" charset="0"/>
              </a:rPr>
              <a:t>: </a:t>
            </a:r>
            <a:r>
              <a:rPr lang="es-ES" sz="2400" dirty="0">
                <a:solidFill>
                  <a:srgbClr val="000000"/>
                </a:solidFill>
                <a:latin typeface="Roboto" panose="02000000000000000000" pitchFamily="2" charset="0"/>
              </a:rPr>
              <a:t>Vector organizado en filas y columnas; </a:t>
            </a:r>
            <a:endParaRPr lang="pt-BR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endParaRPr lang="pt-BR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pt-BR" sz="2400" dirty="0" err="1">
                <a:solidFill>
                  <a:srgbClr val="FF0000"/>
                </a:solidFill>
                <a:latin typeface="Roboto" panose="02000000000000000000" pitchFamily="2" charset="0"/>
              </a:rPr>
              <a:t>Arrays</a:t>
            </a:r>
            <a:r>
              <a:rPr lang="pt-BR" sz="2400" dirty="0">
                <a:solidFill>
                  <a:srgbClr val="FF0000"/>
                </a:solidFill>
                <a:latin typeface="Roboto" panose="02000000000000000000" pitchFamily="2" charset="0"/>
              </a:rPr>
              <a:t>: </a:t>
            </a:r>
            <a:r>
              <a:rPr lang="es-ES" sz="2400" dirty="0">
                <a:solidFill>
                  <a:srgbClr val="000000"/>
                </a:solidFill>
                <a:latin typeface="Roboto" panose="02000000000000000000" pitchFamily="2" charset="0"/>
              </a:rPr>
              <a:t>Es una generalización </a:t>
            </a:r>
            <a:r>
              <a:rPr lang="es-ES" sz="2400" dirty="0" err="1">
                <a:solidFill>
                  <a:srgbClr val="000000"/>
                </a:solidFill>
                <a:latin typeface="Roboto" panose="02000000000000000000" pitchFamily="2" charset="0"/>
              </a:rPr>
              <a:t>mutidimensional</a:t>
            </a:r>
            <a:r>
              <a:rPr lang="es-ES" sz="2400" dirty="0">
                <a:solidFill>
                  <a:srgbClr val="000000"/>
                </a:solidFill>
                <a:latin typeface="Roboto" panose="02000000000000000000" pitchFamily="2" charset="0"/>
              </a:rPr>
              <a:t> del vector</a:t>
            </a:r>
          </a:p>
          <a:p>
            <a:r>
              <a:rPr lang="es-ES" sz="2400" dirty="0">
                <a:solidFill>
                  <a:srgbClr val="000000"/>
                </a:solidFill>
                <a:latin typeface="Roboto" panose="02000000000000000000" pitchFamily="2" charset="0"/>
              </a:rPr>
              <a:t>(elementos del mismo tipo)</a:t>
            </a:r>
          </a:p>
          <a:p>
            <a:endParaRPr lang="pt-BR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Roboto" panose="02000000000000000000" pitchFamily="2" charset="0"/>
              </a:rPr>
              <a:t>Listas: </a:t>
            </a:r>
            <a:r>
              <a:rPr lang="es-ES" sz="2400" dirty="0">
                <a:solidFill>
                  <a:srgbClr val="000000"/>
                </a:solidFill>
                <a:latin typeface="Roboto" panose="02000000000000000000" pitchFamily="2" charset="0"/>
              </a:rPr>
              <a:t>lista de objetos que pueden ser de diferentes tipos y longitudes</a:t>
            </a:r>
            <a:endParaRPr lang="pt-BR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endParaRPr lang="pt-BR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Roboto" panose="02000000000000000000" pitchFamily="2" charset="0"/>
              </a:rPr>
              <a:t>Data frames:</a:t>
            </a:r>
            <a:r>
              <a:rPr lang="es-ES" sz="2400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Roboto" panose="02000000000000000000" pitchFamily="2" charset="0"/>
              </a:rPr>
              <a:t>conjunto de datos organizado en columnas de la misma longitud, pero puede tener diferente tipo y filas</a:t>
            </a:r>
          </a:p>
          <a:p>
            <a:endParaRPr lang="es-MX" sz="2400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1B69A-FE42-4A11-B35A-F3F38B3D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Practica 1: R como calculadora(Tipo de variables)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C23895-3DBA-4C52-8CFD-132F5C190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Construir un proyecto para el curso:</a:t>
            </a:r>
          </a:p>
          <a:p>
            <a:endParaRPr lang="es-ES" dirty="0"/>
          </a:p>
          <a:p>
            <a:r>
              <a:rPr lang="es-ES" dirty="0"/>
              <a:t>Se recomienda primero fijar el directorio de trabajo:</a:t>
            </a:r>
          </a:p>
          <a:p>
            <a:pPr lvl="1"/>
            <a:r>
              <a:rPr lang="pt-BR" dirty="0" err="1">
                <a:solidFill>
                  <a:srgbClr val="0070C0"/>
                </a:solidFill>
              </a:rPr>
              <a:t>setwd</a:t>
            </a:r>
            <a:r>
              <a:rPr lang="pt-BR" dirty="0">
                <a:solidFill>
                  <a:srgbClr val="0070C0"/>
                </a:solidFill>
              </a:rPr>
              <a:t>("C:/Users/Gustavo/Desktop/output R/</a:t>
            </a:r>
            <a:r>
              <a:rPr lang="pt-BR" dirty="0" err="1">
                <a:solidFill>
                  <a:srgbClr val="0070C0"/>
                </a:solidFill>
              </a:rPr>
              <a:t>C_Calidad</a:t>
            </a:r>
            <a:r>
              <a:rPr lang="pt-BR" dirty="0">
                <a:solidFill>
                  <a:srgbClr val="0070C0"/>
                </a:solidFill>
              </a:rPr>
              <a:t>")</a:t>
            </a:r>
            <a:endParaRPr lang="es-ES" dirty="0">
              <a:solidFill>
                <a:srgbClr val="0070C0"/>
              </a:solidFill>
            </a:endParaRPr>
          </a:p>
          <a:p>
            <a:endParaRPr lang="es-ES" dirty="0"/>
          </a:p>
          <a:p>
            <a:r>
              <a:rPr lang="es-ES" dirty="0"/>
              <a:t>Abrir un nuevo archivo de tipo “script”</a:t>
            </a:r>
          </a:p>
          <a:p>
            <a:endParaRPr lang="es-ES" dirty="0"/>
          </a:p>
          <a:p>
            <a:r>
              <a:rPr lang="es-ES" dirty="0"/>
              <a:t>Trabajar en el programa, al finalizar guardar el script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7400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0980A-DB87-43C8-86D3-B9F79427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</p:spPr>
        <p:txBody>
          <a:bodyPr/>
          <a:lstStyle/>
          <a:p>
            <a:r>
              <a:rPr lang="es-MX" dirty="0"/>
              <a:t>Tabla símbolos básicos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93FDD5-1CFA-4A73-9FAE-BD5ED633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41" y="1182256"/>
            <a:ext cx="8907118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5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A57F8-058B-4897-97F9-90E93CED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21"/>
            <a:ext cx="10515600" cy="724766"/>
          </a:xfrm>
        </p:spPr>
        <p:txBody>
          <a:bodyPr/>
          <a:lstStyle/>
          <a:p>
            <a:r>
              <a:rPr lang="es-ES" dirty="0"/>
              <a:t>Tabla de funciones de distribución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BC528E-75D2-48A6-B905-7FDB2315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41" y="768282"/>
            <a:ext cx="8371641" cy="55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24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E3580-3BE7-4936-8EB6-EE40FC9A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8"/>
            <a:ext cx="10515600" cy="540039"/>
          </a:xfrm>
        </p:spPr>
        <p:txBody>
          <a:bodyPr>
            <a:normAutofit fontScale="90000"/>
          </a:bodyPr>
          <a:lstStyle/>
          <a:p>
            <a:r>
              <a:rPr lang="es-MX" dirty="0"/>
              <a:t>Tabla funciones básicas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DD8924-EAB7-4242-ADA2-7AAC6AEE1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597" y="782396"/>
            <a:ext cx="7942585" cy="60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00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E81B7-0FF5-4123-9F7C-CEBBBAB7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Practica 2: Tipo de objetos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9D917-FAC2-413F-82E2-DA8F7BB4F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esta práctica se identifican los tipos de objetos (vectores, matrices, listas y data </a:t>
            </a:r>
            <a:r>
              <a:rPr lang="es-ES" dirty="0" err="1"/>
              <a:t>frames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Se muestra cómo puede construirse, manipularse y realizar operaciones con los distintos tipos de objetos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2822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6A9A1-A0A5-4362-9125-87285CDA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82" y="60332"/>
            <a:ext cx="10382717" cy="1325563"/>
          </a:xfrm>
        </p:spPr>
        <p:txBody>
          <a:bodyPr/>
          <a:lstStyle/>
          <a:p>
            <a:r>
              <a:rPr lang="en-US" dirty="0" err="1"/>
              <a:t>Datos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U. S. State Public-School Expenditures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43E4D6-B459-496F-B1AA-2BFCCD1C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82" y="1487056"/>
            <a:ext cx="10382718" cy="51354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Description: The Anscombe data frame has 51 rows and 4 columns. The observations are the U. S. states plus Washington, D. C. in 1970.</a:t>
            </a:r>
          </a:p>
          <a:p>
            <a:pPr>
              <a:lnSpc>
                <a:spcPct val="160000"/>
              </a:lnSpc>
            </a:pPr>
            <a:r>
              <a:rPr lang="en-US" dirty="0"/>
              <a:t>This data frame contains the following columns: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</a:rPr>
              <a:t>Education: </a:t>
            </a:r>
            <a:r>
              <a:rPr lang="en-US" dirty="0"/>
              <a:t>Per-capita education expenditures, dollars.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</a:rPr>
              <a:t>Income:</a:t>
            </a:r>
            <a:r>
              <a:rPr lang="en-US" dirty="0"/>
              <a:t> Per-capita income, dollars.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</a:rPr>
              <a:t>Young: </a:t>
            </a:r>
            <a:r>
              <a:rPr lang="en-US" dirty="0"/>
              <a:t>Proportion under 18, per 1000.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</a:rPr>
              <a:t>Urban: </a:t>
            </a:r>
            <a:r>
              <a:rPr lang="en-US" dirty="0"/>
              <a:t>Proportion urban, per 1000.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0000FF"/>
                </a:solidFill>
              </a:rPr>
              <a:t>Source: </a:t>
            </a:r>
            <a:r>
              <a:rPr lang="en-US" dirty="0"/>
              <a:t>Anscombe, F. J. (1981) Computing in Statistical Science Through APL. Springer-Verlag.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248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D3935-3A92-4E6A-AC39-124846CF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70C0"/>
                </a:solidFill>
              </a:rPr>
              <a:t>¿Que es </a:t>
            </a:r>
            <a:r>
              <a:rPr lang="es-MX" b="1" dirty="0" err="1">
                <a:solidFill>
                  <a:srgbClr val="0070C0"/>
                </a:solidFill>
              </a:rPr>
              <a:t>RStudio</a:t>
            </a:r>
            <a:r>
              <a:rPr lang="es-MX" b="1" dirty="0">
                <a:solidFill>
                  <a:srgbClr val="0070C0"/>
                </a:solidFill>
              </a:rPr>
              <a:t>?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383435-9CBF-4195-AE5D-0CB3603CA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318" y="1690688"/>
            <a:ext cx="6131682" cy="3762375"/>
          </a:xfrm>
        </p:spPr>
        <p:txBody>
          <a:bodyPr>
            <a:normAutofit fontScale="92500"/>
          </a:bodyPr>
          <a:lstStyle/>
          <a:p>
            <a:pPr lvl="1">
              <a:lnSpc>
                <a:spcPct val="170000"/>
              </a:lnSpc>
            </a:pPr>
            <a:r>
              <a:rPr lang="es-ES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RStudio</a:t>
            </a:r>
            <a:r>
              <a:rPr lang="es-E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es una interface que facilita el uso de el R y expande sus capacidades</a:t>
            </a:r>
          </a:p>
          <a:p>
            <a:pPr lvl="1"/>
            <a:endParaRPr lang="es-E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s-E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 puede descargar en la siguiente dirección:</a:t>
            </a:r>
          </a:p>
          <a:p>
            <a:pPr lvl="1"/>
            <a:endParaRPr lang="es-E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457200" lvl="1" indent="0">
              <a:buNone/>
            </a:pPr>
            <a:r>
              <a:rPr lang="es-E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  <a:hlinkClick r:id="rId2"/>
              </a:rPr>
              <a:t>https://www.rstudio.com/products/rstudio/download/</a:t>
            </a:r>
            <a:r>
              <a:rPr lang="es-E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endParaRPr lang="es-MX" sz="2400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351267-D314-46A5-9FB2-4E4805BFC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82" y="1995487"/>
            <a:ext cx="4572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9CBBEA5-9EFA-43CF-B8CF-C6DAC5DBBA49}"/>
              </a:ext>
            </a:extLst>
          </p:cNvPr>
          <p:cNvSpPr txBox="1"/>
          <p:nvPr/>
        </p:nvSpPr>
        <p:spPr>
          <a:xfrm>
            <a:off x="7158184" y="5352587"/>
            <a:ext cx="5202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FF0000"/>
                </a:solidFill>
                <a:effectLst/>
                <a:latin typeface="Helvetica Neue"/>
              </a:rPr>
              <a:t>Robert Gentleman (izquierda) y Ross </a:t>
            </a:r>
            <a:r>
              <a:rPr lang="es-ES" b="0" i="0" dirty="0" err="1">
                <a:solidFill>
                  <a:srgbClr val="FF0000"/>
                </a:solidFill>
                <a:effectLst/>
                <a:latin typeface="Helvetica Neue"/>
              </a:rPr>
              <a:t>Ihaka</a:t>
            </a:r>
            <a:r>
              <a:rPr lang="es-ES" b="0" i="0" dirty="0">
                <a:solidFill>
                  <a:srgbClr val="FF0000"/>
                </a:solidFill>
                <a:effectLst/>
                <a:latin typeface="Helvetica Neue"/>
              </a:rPr>
              <a:t> (derecha) creadores de R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6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63485-2A36-428A-992B-3B0E0ADD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82" y="134219"/>
            <a:ext cx="10445063" cy="650875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Software IEEE </a:t>
            </a:r>
            <a:r>
              <a:rPr lang="es-MX" b="1" dirty="0" err="1"/>
              <a:t>Spectrum</a:t>
            </a:r>
            <a:r>
              <a:rPr lang="es-MX" b="1" dirty="0"/>
              <a:t> ranking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01AECE-009B-4807-837D-76461CC9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268" y="923097"/>
            <a:ext cx="2476846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4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F8C0718-422D-4080-8C12-8A6591D2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6" y="365125"/>
            <a:ext cx="10300854" cy="697057"/>
          </a:xfrm>
        </p:spPr>
        <p:txBody>
          <a:bodyPr/>
          <a:lstStyle/>
          <a:p>
            <a:r>
              <a:rPr lang="es-MX" b="1" dirty="0"/>
              <a:t>Ranking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5D60E66-00EE-4169-A888-9644F9196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577" y="84958"/>
            <a:ext cx="7880155" cy="65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1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49A58-C412-49E9-AAC5-4E40CA22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82" y="365126"/>
            <a:ext cx="10382717" cy="972380"/>
          </a:xfrm>
        </p:spPr>
        <p:txBody>
          <a:bodyPr/>
          <a:lstStyle/>
          <a:p>
            <a:r>
              <a:rPr lang="es-MX" b="1" dirty="0"/>
              <a:t>Ventajas del 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43EA80-E277-483D-B33C-6C996D90F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82" y="1995593"/>
            <a:ext cx="10382718" cy="4063462"/>
          </a:xfrm>
        </p:spPr>
        <p:txBody>
          <a:bodyPr>
            <a:normAutofit/>
          </a:bodyPr>
          <a:lstStyle/>
          <a:p>
            <a:r>
              <a:rPr lang="es-ES" dirty="0"/>
              <a:t>Es muy poderoso</a:t>
            </a:r>
          </a:p>
          <a:p>
            <a:endParaRPr lang="es-ES" sz="900" dirty="0"/>
          </a:p>
          <a:p>
            <a:r>
              <a:rPr lang="es-ES" dirty="0"/>
              <a:t>Es gratis y multiplataforma (Windows, </a:t>
            </a:r>
            <a:r>
              <a:rPr lang="es-ES" dirty="0" err="1"/>
              <a:t>linux</a:t>
            </a:r>
            <a:r>
              <a:rPr lang="es-ES" dirty="0"/>
              <a:t>, Mac)</a:t>
            </a:r>
          </a:p>
          <a:p>
            <a:endParaRPr lang="es-ES" sz="900" dirty="0"/>
          </a:p>
          <a:p>
            <a:r>
              <a:rPr lang="es-ES" dirty="0"/>
              <a:t>Gráficos de alta calidad</a:t>
            </a:r>
          </a:p>
          <a:p>
            <a:endParaRPr lang="es-ES" sz="800" dirty="0"/>
          </a:p>
          <a:p>
            <a:r>
              <a:rPr lang="es-ES" dirty="0"/>
              <a:t>R hace que sea fácil escribir un programa para procesar y analizar datos</a:t>
            </a:r>
          </a:p>
          <a:p>
            <a:endParaRPr lang="es-ES" sz="800" dirty="0"/>
          </a:p>
          <a:p>
            <a:r>
              <a:rPr lang="es-ES" dirty="0"/>
              <a:t>Lenguaje orientado a objetos con sintaxis (relativamente) intuitiva.</a:t>
            </a:r>
            <a:endParaRPr lang="es-MX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DD8E2DFA-F769-41B3-AE33-E03B1ECE60CE}"/>
                  </a:ext>
                </a:extLst>
              </p14:cNvPr>
              <p14:cNvContentPartPr/>
              <p14:nvPr/>
            </p14:nvContentPartPr>
            <p14:xfrm>
              <a:off x="5111208" y="3401280"/>
              <a:ext cx="972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DD8E2DFA-F769-41B3-AE33-E03B1ECE60C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02208" y="3392280"/>
                <a:ext cx="27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5DD2C3EE-5565-4511-A28F-3E33B6E775D4}"/>
                  </a:ext>
                </a:extLst>
              </p14:cNvPr>
              <p14:cNvContentPartPr/>
              <p14:nvPr/>
            </p14:nvContentPartPr>
            <p14:xfrm>
              <a:off x="1343808" y="5733000"/>
              <a:ext cx="1692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5DD2C3EE-5565-4511-A28F-3E33B6E775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4808" y="5724000"/>
                <a:ext cx="34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F1F98941-F50A-44F0-972C-5FF6018566C9}"/>
                  </a:ext>
                </a:extLst>
              </p14:cNvPr>
              <p14:cNvContentPartPr/>
              <p14:nvPr/>
            </p14:nvContentPartPr>
            <p14:xfrm>
              <a:off x="1389528" y="5613840"/>
              <a:ext cx="6845040" cy="1191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F1F98941-F50A-44F0-972C-5FF6018566C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80528" y="5605200"/>
                <a:ext cx="686268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820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260" y="116632"/>
            <a:ext cx="331798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8796" y="377281"/>
            <a:ext cx="2670622" cy="266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0804" y="3977680"/>
            <a:ext cx="26688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8276" y="3833664"/>
            <a:ext cx="29573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480604" y="325760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Gráficos en 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5515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2011</Words>
  <Application>Microsoft Office PowerPoint</Application>
  <PresentationFormat>Panorámica</PresentationFormat>
  <Paragraphs>301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7" baseType="lpstr">
      <vt:lpstr>Arial</vt:lpstr>
      <vt:lpstr>Cabin-SemiBold</vt:lpstr>
      <vt:lpstr>Calibri</vt:lpstr>
      <vt:lpstr>Calibri Light</vt:lpstr>
      <vt:lpstr>Helvetica Neue</vt:lpstr>
      <vt:lpstr>HelveticaNeue-Light</vt:lpstr>
      <vt:lpstr>Lucida Console</vt:lpstr>
      <vt:lpstr>Open Sans</vt:lpstr>
      <vt:lpstr>Roboto</vt:lpstr>
      <vt:lpstr>Wingdings</vt:lpstr>
      <vt:lpstr>Tema de Office</vt:lpstr>
      <vt:lpstr>R y RStudio</vt:lpstr>
      <vt:lpstr>Inicios del R</vt:lpstr>
      <vt:lpstr>R es un software libre</vt:lpstr>
      <vt:lpstr>¿Que es R-UCA</vt:lpstr>
      <vt:lpstr>¿Que es RStudio?</vt:lpstr>
      <vt:lpstr>Software IEEE Spectrum ranking</vt:lpstr>
      <vt:lpstr>Ranking</vt:lpstr>
      <vt:lpstr>Ventajas del 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Desventajas del R</vt:lpstr>
      <vt:lpstr>Instalación de R y RStudio</vt:lpstr>
      <vt:lpstr>Proyecto R-UCA http://knuth.uca.es/R/doku.php?id=instalacion_de_r_y_rcmdr:r-uca</vt:lpstr>
      <vt:lpstr>Conceptos Importantes</vt:lpstr>
      <vt:lpstr>Conceptos Importantes</vt:lpstr>
      <vt:lpstr>Conceptos Importantes</vt:lpstr>
      <vt:lpstr>Para descargar R:</vt:lpstr>
      <vt:lpstr>Para Instalar “R”</vt:lpstr>
      <vt:lpstr>Iniciando consola R</vt:lpstr>
      <vt:lpstr>RStudio - un IDE para R</vt:lpstr>
      <vt:lpstr>Para descargar RStudio:</vt:lpstr>
      <vt:lpstr>Para instalar RStudio</vt:lpstr>
      <vt:lpstr>Pantalla inicial en Rstudio</vt:lpstr>
      <vt:lpstr>Interfaz RStudio</vt:lpstr>
      <vt:lpstr>Modos de interacción con R</vt:lpstr>
      <vt:lpstr>Preferible usar archivos de script</vt:lpstr>
      <vt:lpstr>Paquetes R</vt:lpstr>
      <vt:lpstr>Conceptos Importantes</vt:lpstr>
      <vt:lpstr>Paquetes:</vt:lpstr>
      <vt:lpstr>Instalación de paquetes</vt:lpstr>
      <vt:lpstr>Conceptos Importantes</vt:lpstr>
      <vt:lpstr>Conceptos Importantes</vt:lpstr>
      <vt:lpstr>Sintaxis de R</vt:lpstr>
      <vt:lpstr>Practica 1:</vt:lpstr>
      <vt:lpstr>Elementos básicos</vt:lpstr>
      <vt:lpstr>Tipos de datos</vt:lpstr>
      <vt:lpstr>Tipo de objetos en R</vt:lpstr>
      <vt:lpstr>Practica 1: R como calculadora(Tipo de variables)</vt:lpstr>
      <vt:lpstr>Tabla símbolos básicos</vt:lpstr>
      <vt:lpstr>Tabla de funciones de distribución</vt:lpstr>
      <vt:lpstr>Tabla funciones básicas</vt:lpstr>
      <vt:lpstr>Practica 2: Tipo de objetos</vt:lpstr>
      <vt:lpstr>Datos: U. S. State Public-School Expenditures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“R”</dc:title>
  <dc:creator>Revisor</dc:creator>
  <cp:lastModifiedBy>Revisor</cp:lastModifiedBy>
  <cp:revision>20</cp:revision>
  <dcterms:created xsi:type="dcterms:W3CDTF">2021-10-11T03:25:09Z</dcterms:created>
  <dcterms:modified xsi:type="dcterms:W3CDTF">2022-01-11T07:08:20Z</dcterms:modified>
</cp:coreProperties>
</file>