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0" r:id="rId1"/>
  </p:sldMasterIdLst>
  <p:notesMasterIdLst>
    <p:notesMasterId r:id="rId39"/>
  </p:notesMasterIdLst>
  <p:sldIdLst>
    <p:sldId id="256" r:id="rId2"/>
    <p:sldId id="265" r:id="rId3"/>
    <p:sldId id="266" r:id="rId4"/>
    <p:sldId id="267" r:id="rId5"/>
    <p:sldId id="268" r:id="rId6"/>
    <p:sldId id="308" r:id="rId7"/>
    <p:sldId id="306" r:id="rId8"/>
    <p:sldId id="271" r:id="rId9"/>
    <p:sldId id="307" r:id="rId10"/>
    <p:sldId id="274" r:id="rId11"/>
    <p:sldId id="277" r:id="rId12"/>
    <p:sldId id="309" r:id="rId13"/>
    <p:sldId id="272" r:id="rId14"/>
    <p:sldId id="273" r:id="rId15"/>
    <p:sldId id="278" r:id="rId16"/>
    <p:sldId id="281" r:id="rId17"/>
    <p:sldId id="282" r:id="rId18"/>
    <p:sldId id="310" r:id="rId19"/>
    <p:sldId id="289" r:id="rId20"/>
    <p:sldId id="311" r:id="rId21"/>
    <p:sldId id="291" r:id="rId22"/>
    <p:sldId id="279" r:id="rId23"/>
    <p:sldId id="257" r:id="rId24"/>
    <p:sldId id="258" r:id="rId25"/>
    <p:sldId id="264" r:id="rId26"/>
    <p:sldId id="259" r:id="rId27"/>
    <p:sldId id="260" r:id="rId28"/>
    <p:sldId id="261" r:id="rId29"/>
    <p:sldId id="304" r:id="rId30"/>
    <p:sldId id="305" r:id="rId31"/>
    <p:sldId id="294" r:id="rId32"/>
    <p:sldId id="297" r:id="rId33"/>
    <p:sldId id="296" r:id="rId34"/>
    <p:sldId id="298" r:id="rId35"/>
    <p:sldId id="295" r:id="rId36"/>
    <p:sldId id="299" r:id="rId37"/>
    <p:sldId id="300" r:id="rId38"/>
  </p:sldIdLst>
  <p:sldSz cx="9144000" cy="6858000" type="screen4x3"/>
  <p:notesSz cx="6858000" cy="9144000"/>
  <p:defaultTextStyle>
    <a:defPPr>
      <a:defRPr lang="es-E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15" autoAdjust="0"/>
    <p:restoredTop sz="90926" autoAdjust="0"/>
  </p:normalViewPr>
  <p:slideViewPr>
    <p:cSldViewPr>
      <p:cViewPr varScale="1">
        <p:scale>
          <a:sx n="63" d="100"/>
          <a:sy n="63" d="100"/>
        </p:scale>
        <p:origin x="149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1ED66D-F308-4959-BDA7-3CB3F1E7AF8A}" type="datetimeFigureOut">
              <a:rPr lang="es-MX" smtClean="0"/>
              <a:pPr/>
              <a:t>03/05/2021</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8075FC-13A2-4A88-A671-3364D57A6E30}" type="slidenum">
              <a:rPr lang="es-MX" smtClean="0"/>
              <a:pPr/>
              <a:t>‹Nº›</a:t>
            </a:fld>
            <a:endParaRPr lang="es-MX"/>
          </a:p>
        </p:txBody>
      </p:sp>
    </p:spTree>
    <p:extLst>
      <p:ext uri="{BB962C8B-B14F-4D97-AF65-F5344CB8AC3E}">
        <p14:creationId xmlns:p14="http://schemas.microsoft.com/office/powerpoint/2010/main" val="1083764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AA8075FC-13A2-4A88-A671-3364D57A6E30}" type="slidenum">
              <a:rPr lang="es-MX" smtClean="0"/>
              <a:pPr/>
              <a:t>23</a:t>
            </a:fld>
            <a:endParaRPr lang="es-MX"/>
          </a:p>
        </p:txBody>
      </p:sp>
    </p:spTree>
    <p:extLst>
      <p:ext uri="{BB962C8B-B14F-4D97-AF65-F5344CB8AC3E}">
        <p14:creationId xmlns:p14="http://schemas.microsoft.com/office/powerpoint/2010/main" val="309610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BC5B1903-A3CD-427A-8A70-B6C1E7F67310}" type="slidenum">
              <a:rPr lang="es-ES"/>
              <a:pPr>
                <a:defRPr/>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7200"/>
            <a:ext cx="8229600" cy="1371600"/>
          </a:xfrm>
        </p:spPr>
        <p:txBody>
          <a:bodyPr/>
          <a:lstStyle/>
          <a:p>
            <a:r>
              <a:rPr lang="es-ES"/>
              <a:t>Haga clic para modificar el estilo de título del patrón</a:t>
            </a:r>
          </a:p>
        </p:txBody>
      </p:sp>
      <p:sp>
        <p:nvSpPr>
          <p:cNvPr id="3" name="2 Marcador de texto"/>
          <p:cNvSpPr>
            <a:spLocks noGrp="1"/>
          </p:cNvSpPr>
          <p:nvPr>
            <p:ph type="body" sz="half" idx="1"/>
          </p:nvPr>
        </p:nvSpPr>
        <p:spPr>
          <a:xfrm>
            <a:off x="457200" y="1981200"/>
            <a:ext cx="4038600" cy="3886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981200"/>
            <a:ext cx="4038600" cy="3886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2"/>
          <p:cNvSpPr>
            <a:spLocks noGrp="1" noChangeArrowheads="1"/>
          </p:cNvSpPr>
          <p:nvPr>
            <p:ph type="ftr" sz="quarter" idx="10"/>
          </p:nvPr>
        </p:nvSpPr>
        <p:spPr>
          <a:xfrm>
            <a:off x="3124200" y="6248400"/>
            <a:ext cx="2895600" cy="457200"/>
          </a:xfrm>
          <a:prstGeom prst="rect">
            <a:avLst/>
          </a:prstGeom>
        </p:spPr>
        <p:txBody>
          <a:bodyPr/>
          <a:lstStyle>
            <a:lvl1pPr>
              <a:defRPr>
                <a:latin typeface="Arial" charset="0"/>
              </a:defRPr>
            </a:lvl1pPr>
          </a:lstStyle>
          <a:p>
            <a:pPr>
              <a:defRPr/>
            </a:pPr>
            <a:endParaRPr lang="es-ES"/>
          </a:p>
        </p:txBody>
      </p:sp>
      <p:sp>
        <p:nvSpPr>
          <p:cNvPr id="6" name="Rectangle 3"/>
          <p:cNvSpPr>
            <a:spLocks noGrp="1" noChangeArrowheads="1"/>
          </p:cNvSpPr>
          <p:nvPr>
            <p:ph type="sldNum" sz="quarter" idx="11"/>
          </p:nvPr>
        </p:nvSpPr>
        <p:spPr/>
        <p:txBody>
          <a:bodyPr/>
          <a:lstStyle>
            <a:lvl1pPr>
              <a:defRPr/>
            </a:lvl1pPr>
          </a:lstStyle>
          <a:p>
            <a:pPr>
              <a:defRPr/>
            </a:pPr>
            <a:fld id="{E5B10EF5-2759-41C7-AB63-AA3AD1890868}" type="slidenum">
              <a:rPr lang="es-ES"/>
              <a:pPr>
                <a:defRPr/>
              </a:pPr>
              <a:t>‹Nº›</a:t>
            </a:fld>
            <a:endParaRPr lang="es-ES" dirty="0"/>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latin typeface="Arial" charset="0"/>
              </a:defRPr>
            </a:lvl1pPr>
          </a:lstStyle>
          <a:p>
            <a:pPr>
              <a:defRPr/>
            </a:pPr>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7408AC47-A5C5-463E-AFC8-8B66A0D3BF0E}" type="slidenum">
              <a:rPr lang="es-ES"/>
              <a:pPr>
                <a:defRPr/>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2A4A7CC1-469A-4831-83C1-8173BDAE27EB}" type="slidenum">
              <a:rPr lang="es-ES"/>
              <a:pPr>
                <a:defRPr/>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a:xfrm>
            <a:off x="457200" y="6356350"/>
            <a:ext cx="2133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9" name="8 Marcador de número de diapositiva"/>
          <p:cNvSpPr>
            <a:spLocks noGrp="1"/>
          </p:cNvSpPr>
          <p:nvPr>
            <p:ph type="sldNum" sz="quarter" idx="12"/>
          </p:nvPr>
        </p:nvSpPr>
        <p:spPr/>
        <p:txBody>
          <a:bodyPr/>
          <a:lstStyle>
            <a:lvl1pPr>
              <a:defRPr/>
            </a:lvl1pPr>
          </a:lstStyle>
          <a:p>
            <a:pPr>
              <a:defRPr/>
            </a:pPr>
            <a:fld id="{AB51481C-B733-43EF-83FB-371BE95E514C}" type="slidenum">
              <a:rPr lang="es-ES"/>
              <a:pPr>
                <a:defRPr/>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a:xfrm>
            <a:off x="457200" y="6356350"/>
            <a:ext cx="2133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5" name="4 Marcador de número de diapositiva"/>
          <p:cNvSpPr>
            <a:spLocks noGrp="1"/>
          </p:cNvSpPr>
          <p:nvPr>
            <p:ph type="sldNum" sz="quarter" idx="12"/>
          </p:nvPr>
        </p:nvSpPr>
        <p:spPr/>
        <p:txBody>
          <a:bodyPr/>
          <a:lstStyle>
            <a:lvl1pPr>
              <a:defRPr/>
            </a:lvl1pPr>
          </a:lstStyle>
          <a:p>
            <a:pPr>
              <a:defRPr/>
            </a:pPr>
            <a:fld id="{272EFF2F-B50E-4343-B696-7F859911FB43}" type="slidenum">
              <a:rPr lang="es-ES"/>
              <a:pPr>
                <a:defRPr/>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4" name="3 Marcador de número de diapositiva"/>
          <p:cNvSpPr>
            <a:spLocks noGrp="1"/>
          </p:cNvSpPr>
          <p:nvPr>
            <p:ph type="sldNum" sz="quarter" idx="12"/>
          </p:nvPr>
        </p:nvSpPr>
        <p:spPr/>
        <p:txBody>
          <a:bodyPr/>
          <a:lstStyle>
            <a:lvl1pPr>
              <a:defRPr/>
            </a:lvl1pPr>
          </a:lstStyle>
          <a:p>
            <a:pPr>
              <a:defRPr/>
            </a:pPr>
            <a:fld id="{9663A042-EE16-47D5-B419-B2C6ECD43391}" type="slidenum">
              <a:rPr lang="es-ES"/>
              <a:pPr>
                <a:defRPr/>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ido con título">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3" name="4 Marcador de fecha"/>
          <p:cNvSpPr>
            <a:spLocks noGrp="1"/>
          </p:cNvSpPr>
          <p:nvPr>
            <p:ph type="dt" sz="half" idx="10"/>
          </p:nvPr>
        </p:nvSpPr>
        <p:spPr>
          <a:xfrm>
            <a:off x="457200" y="6356350"/>
            <a:ext cx="2133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5" name="5 Marcador de pie de página"/>
          <p:cNvSpPr>
            <a:spLocks noGrp="1"/>
          </p:cNvSpPr>
          <p:nvPr>
            <p:ph type="ftr" sz="quarter" idx="11"/>
          </p:nvPr>
        </p:nvSpPr>
        <p:spPr>
          <a:xfrm>
            <a:off x="3124200" y="6356350"/>
            <a:ext cx="2895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5D700070-7FC0-4DD4-9C2F-E4775B2211D1}" type="slidenum">
              <a:rPr lang="es-ES"/>
              <a:pPr>
                <a:defRPr/>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lvl1pPr fontAlgn="auto">
              <a:lnSpc>
                <a:spcPct val="81000"/>
              </a:lnSpc>
              <a:spcBef>
                <a:spcPts val="0"/>
              </a:spcBef>
              <a:spcAft>
                <a:spcPts val="0"/>
              </a:spcAft>
              <a:buClr>
                <a:srgbClr val="000000"/>
              </a:buClr>
              <a:buSzPct val="100000"/>
              <a:buFont typeface="Arial" charset="0"/>
              <a:buNone/>
              <a:defRPr>
                <a:latin typeface="+mn-lt"/>
                <a:ea typeface="+mn-ea"/>
                <a:cs typeface="Arial Unicode MS" charset="0"/>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64EDDB3D-D5FB-4165-AE9C-8510B8673F11}" type="slidenum">
              <a:rPr lang="es-ES"/>
              <a:pPr>
                <a:defRPr/>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1 Marcador de título"/>
          <p:cNvSpPr>
            <a:spLocks noGrp="1"/>
          </p:cNvSpPr>
          <p:nvPr>
            <p:ph type="title"/>
          </p:nvPr>
        </p:nvSpPr>
        <p:spPr bwMode="auto">
          <a:xfrm>
            <a:off x="457200" y="92868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t>Haga clic para modificar el estilo de título del patrón</a:t>
            </a:r>
          </a:p>
        </p:txBody>
      </p:sp>
      <p:sp>
        <p:nvSpPr>
          <p:cNvPr id="6147" name="2 Marcador de texto"/>
          <p:cNvSpPr>
            <a:spLocks noGrp="1"/>
          </p:cNvSpPr>
          <p:nvPr>
            <p:ph type="body" idx="1"/>
          </p:nvPr>
        </p:nvSpPr>
        <p:spPr bwMode="auto">
          <a:xfrm>
            <a:off x="457200" y="225425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lnSpc>
                <a:spcPct val="81000"/>
              </a:lnSpc>
              <a:spcBef>
                <a:spcPts val="0"/>
              </a:spcBef>
              <a:spcAft>
                <a:spcPts val="0"/>
              </a:spcAft>
              <a:buClr>
                <a:srgbClr val="000000"/>
              </a:buClr>
              <a:buSzPct val="100000"/>
              <a:buFont typeface="Arial" charset="0"/>
              <a:buNone/>
              <a:defRPr sz="1200">
                <a:solidFill>
                  <a:schemeClr val="tx1">
                    <a:tint val="75000"/>
                  </a:schemeClr>
                </a:solidFill>
                <a:latin typeface="+mn-lt"/>
                <a:ea typeface="+mn-ea"/>
                <a:cs typeface="Arial Unicode MS" charset="0"/>
              </a:defRPr>
            </a:lvl1pPr>
          </a:lstStyle>
          <a:p>
            <a:pPr>
              <a:defRPr/>
            </a:pPr>
            <a:fld id="{E4EFD280-13BD-4470-AF01-4A47137F626E}"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6.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6.x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bg2">
              <a:lumMod val="50000"/>
            </a:schemeClr>
          </a:solidFill>
        </p:spPr>
        <p:txBody>
          <a:bodyPr/>
          <a:lstStyle/>
          <a:p>
            <a:pPr eaLnBrk="1" hangingPunct="1">
              <a:defRPr/>
            </a:pPr>
            <a:r>
              <a:rPr lang="es-ES_tradnl" dirty="0">
                <a:solidFill>
                  <a:srgbClr val="FFFF00"/>
                </a:solidFill>
              </a:rPr>
              <a:t>Parcelas Divididas</a:t>
            </a:r>
          </a:p>
        </p:txBody>
      </p:sp>
      <p:sp>
        <p:nvSpPr>
          <p:cNvPr id="2051" name="Rectangle 3"/>
          <p:cNvSpPr>
            <a:spLocks noGrp="1" noChangeArrowheads="1"/>
          </p:cNvSpPr>
          <p:nvPr>
            <p:ph type="subTitle" idx="1"/>
          </p:nvPr>
        </p:nvSpPr>
        <p:spPr>
          <a:xfrm>
            <a:off x="1371600" y="3886200"/>
            <a:ext cx="6400800" cy="828675"/>
          </a:xfrm>
          <a:solidFill>
            <a:schemeClr val="bg2">
              <a:lumMod val="50000"/>
            </a:schemeClr>
          </a:solidFill>
        </p:spPr>
        <p:txBody>
          <a:bodyPr/>
          <a:lstStyle/>
          <a:p>
            <a:pPr eaLnBrk="1" hangingPunct="1">
              <a:buFont typeface="Arial" pitchFamily="34" charset="0"/>
              <a:buNone/>
              <a:defRPr/>
            </a:pPr>
            <a:r>
              <a:rPr lang="es-ES_tradnl" dirty="0">
                <a:solidFill>
                  <a:srgbClr val="FFFF00"/>
                </a:solidFill>
              </a:rPr>
              <a:t>Gustavo Ramírez</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28688"/>
            <a:ext cx="8229600" cy="714375"/>
          </a:xfrm>
          <a:solidFill>
            <a:schemeClr val="tx1">
              <a:lumMod val="50000"/>
            </a:schemeClr>
          </a:solidFill>
        </p:spPr>
        <p:txBody>
          <a:bodyPr/>
          <a:lstStyle/>
          <a:p>
            <a:pPr eaLnBrk="1" hangingPunct="1">
              <a:defRPr/>
            </a:pPr>
            <a:r>
              <a:rPr lang="es-ES" dirty="0">
                <a:solidFill>
                  <a:srgbClr val="FFFF00"/>
                </a:solidFill>
              </a:rPr>
              <a:t>Tabla de ANOVA</a:t>
            </a:r>
          </a:p>
        </p:txBody>
      </p:sp>
      <p:graphicFrame>
        <p:nvGraphicFramePr>
          <p:cNvPr id="6" name="3 Marcador de contenido">
            <a:extLst>
              <a:ext uri="{FF2B5EF4-FFF2-40B4-BE49-F238E27FC236}">
                <a16:creationId xmlns:a16="http://schemas.microsoft.com/office/drawing/2014/main" id="{CFB3A93B-76B9-48D3-ABAB-0F6BBB100638}"/>
              </a:ext>
            </a:extLst>
          </p:cNvPr>
          <p:cNvGraphicFramePr>
            <a:graphicFrameLocks noGrp="1"/>
          </p:cNvGraphicFramePr>
          <p:nvPr>
            <p:ph idx="1"/>
            <p:extLst>
              <p:ext uri="{D42A27DB-BD31-4B8C-83A1-F6EECF244321}">
                <p14:modId xmlns:p14="http://schemas.microsoft.com/office/powerpoint/2010/main" val="1820542563"/>
              </p:ext>
            </p:extLst>
          </p:nvPr>
        </p:nvGraphicFramePr>
        <p:xfrm>
          <a:off x="673120" y="2143125"/>
          <a:ext cx="7715304" cy="3811530"/>
        </p:xfrm>
        <a:graphic>
          <a:graphicData uri="http://schemas.openxmlformats.org/drawingml/2006/table">
            <a:tbl>
              <a:tblPr/>
              <a:tblGrid>
                <a:gridCol w="1285884">
                  <a:extLst>
                    <a:ext uri="{9D8B030D-6E8A-4147-A177-3AD203B41FA5}">
                      <a16:colId xmlns:a16="http://schemas.microsoft.com/office/drawing/2014/main" val="20000"/>
                    </a:ext>
                  </a:extLst>
                </a:gridCol>
                <a:gridCol w="1285884">
                  <a:extLst>
                    <a:ext uri="{9D8B030D-6E8A-4147-A177-3AD203B41FA5}">
                      <a16:colId xmlns:a16="http://schemas.microsoft.com/office/drawing/2014/main" val="20001"/>
                    </a:ext>
                  </a:extLst>
                </a:gridCol>
                <a:gridCol w="1285884">
                  <a:extLst>
                    <a:ext uri="{9D8B030D-6E8A-4147-A177-3AD203B41FA5}">
                      <a16:colId xmlns:a16="http://schemas.microsoft.com/office/drawing/2014/main" val="20002"/>
                    </a:ext>
                  </a:extLst>
                </a:gridCol>
                <a:gridCol w="1285884">
                  <a:extLst>
                    <a:ext uri="{9D8B030D-6E8A-4147-A177-3AD203B41FA5}">
                      <a16:colId xmlns:a16="http://schemas.microsoft.com/office/drawing/2014/main" val="20003"/>
                    </a:ext>
                  </a:extLst>
                </a:gridCol>
                <a:gridCol w="1285884">
                  <a:extLst>
                    <a:ext uri="{9D8B030D-6E8A-4147-A177-3AD203B41FA5}">
                      <a16:colId xmlns:a16="http://schemas.microsoft.com/office/drawing/2014/main" val="20004"/>
                    </a:ext>
                  </a:extLst>
                </a:gridCol>
                <a:gridCol w="1285884">
                  <a:extLst>
                    <a:ext uri="{9D8B030D-6E8A-4147-A177-3AD203B41FA5}">
                      <a16:colId xmlns:a16="http://schemas.microsoft.com/office/drawing/2014/main" val="20005"/>
                    </a:ext>
                  </a:extLst>
                </a:gridCol>
              </a:tblGrid>
              <a:tr h="380449">
                <a:tc gridSpan="2">
                  <a:txBody>
                    <a:bodyPr/>
                    <a:lstStyle/>
                    <a:p>
                      <a:pPr marL="0" algn="ctr" defTabSz="914400" rtl="0" eaLnBrk="1" latinLnBrk="0" hangingPunct="1">
                        <a:spcAft>
                          <a:spcPts val="0"/>
                        </a:spcAft>
                      </a:pPr>
                      <a:r>
                        <a:rPr lang="es-ES" sz="1800" b="1" kern="1200" dirty="0">
                          <a:solidFill>
                            <a:schemeClr val="accent5"/>
                          </a:solidFill>
                          <a:latin typeface="Arial" pitchFamily="34" charset="0"/>
                          <a:ea typeface="Times New Roman"/>
                          <a:cs typeface="Arial" pitchFamily="34" charset="0"/>
                        </a:rPr>
                        <a:t>Completamente al azar</a:t>
                      </a: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hMerge="1">
                  <a:txBody>
                    <a:bodyPr/>
                    <a:lstStyle/>
                    <a:p>
                      <a:endParaRPr lang="es-ES"/>
                    </a:p>
                  </a:txBody>
                  <a:tcPr/>
                </a:tc>
                <a:tc gridSpan="2">
                  <a:txBody>
                    <a:bodyPr/>
                    <a:lstStyle/>
                    <a:p>
                      <a:pPr marL="0" algn="ctr" defTabSz="914400" rtl="0" eaLnBrk="1" latinLnBrk="0" hangingPunct="1">
                        <a:spcAft>
                          <a:spcPts val="0"/>
                        </a:spcAft>
                      </a:pPr>
                      <a:r>
                        <a:rPr lang="en-US" sz="1800" b="1" kern="1200" dirty="0">
                          <a:solidFill>
                            <a:schemeClr val="accent5"/>
                          </a:solidFill>
                          <a:latin typeface="Arial" pitchFamily="34" charset="0"/>
                          <a:ea typeface="Times New Roman"/>
                          <a:cs typeface="Arial" pitchFamily="34" charset="0"/>
                        </a:rPr>
                        <a:t>Bloques al azar</a:t>
                      </a:r>
                      <a:endParaRPr lang="es-ES" sz="1800" b="1" kern="1200" dirty="0">
                        <a:solidFill>
                          <a:schemeClr val="accent5"/>
                        </a:solidFill>
                        <a:latin typeface="Arial" pitchFamily="34" charset="0"/>
                        <a:ea typeface="Times New Roman"/>
                        <a:cs typeface="Arial" pitchFamily="34" charset="0"/>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hMerge="1">
                  <a:txBody>
                    <a:bodyPr/>
                    <a:lstStyle/>
                    <a:p>
                      <a:endParaRPr lang="es-ES"/>
                    </a:p>
                  </a:txBody>
                  <a:tcPr/>
                </a:tc>
                <a:tc gridSpan="2">
                  <a:txBody>
                    <a:bodyPr/>
                    <a:lstStyle/>
                    <a:p>
                      <a:pPr algn="ctr">
                        <a:spcAft>
                          <a:spcPts val="0"/>
                        </a:spcAft>
                      </a:pPr>
                      <a:r>
                        <a:rPr lang="es-ES" sz="1800" b="1" dirty="0">
                          <a:solidFill>
                            <a:schemeClr val="accent5"/>
                          </a:solidFill>
                          <a:latin typeface="Arial" pitchFamily="34" charset="0"/>
                          <a:ea typeface="Times New Roman"/>
                          <a:cs typeface="Arial" pitchFamily="34" charset="0"/>
                        </a:rPr>
                        <a:t>Cuadro latino</a:t>
                      </a: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hMerge="1">
                  <a:txBody>
                    <a:bodyPr/>
                    <a:lstStyle/>
                    <a:p>
                      <a:endParaRPr lang="es-ES"/>
                    </a:p>
                  </a:txBody>
                  <a:tcPr/>
                </a:tc>
                <a:extLst>
                  <a:ext uri="{0D108BD9-81ED-4DB2-BD59-A6C34878D82A}">
                    <a16:rowId xmlns:a16="http://schemas.microsoft.com/office/drawing/2014/main" val="10000"/>
                  </a:ext>
                </a:extLst>
              </a:tr>
              <a:tr h="1519159">
                <a:tc>
                  <a:txBody>
                    <a:bodyPr/>
                    <a:lstStyle/>
                    <a:p>
                      <a:pPr>
                        <a:spcAft>
                          <a:spcPts val="0"/>
                        </a:spcAft>
                      </a:pPr>
                      <a:endParaRPr lang="en-U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Error A</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spcAft>
                          <a:spcPts val="0"/>
                        </a:spcAft>
                      </a:pPr>
                      <a:endParaRPr lang="en-U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a(r-1)</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spcAft>
                          <a:spcPts val="0"/>
                        </a:spcAft>
                      </a:pPr>
                      <a:endParaRPr lang="en-U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Bloques</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Error A</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endParaRPr lang="en-U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r-1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(r-1)(a-1)</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s-ES" sz="1800" b="1" dirty="0">
                          <a:latin typeface="Times New Roman"/>
                          <a:ea typeface="Times New Roman"/>
                          <a:cs typeface="Times New Roman"/>
                        </a:rPr>
                        <a:t>Renglones</a:t>
                      </a:r>
                    </a:p>
                    <a:p>
                      <a:pPr>
                        <a:spcAft>
                          <a:spcPts val="0"/>
                        </a:spcAft>
                      </a:pPr>
                      <a:r>
                        <a:rPr lang="es-ES" sz="1800" b="1" dirty="0">
                          <a:latin typeface="Times New Roman"/>
                          <a:ea typeface="Times New Roman"/>
                          <a:cs typeface="Times New Roman"/>
                        </a:rPr>
                        <a:t>Columnas</a:t>
                      </a:r>
                    </a:p>
                    <a:p>
                      <a:pPr>
                        <a:spcAft>
                          <a:spcPts val="0"/>
                        </a:spcAft>
                      </a:pPr>
                      <a:r>
                        <a:rPr lang="es-ES" sz="1800" b="1" dirty="0">
                          <a:latin typeface="Times New Roman"/>
                          <a:ea typeface="Times New Roman"/>
                          <a:cs typeface="Times New Roman"/>
                        </a:rPr>
                        <a:t>A</a:t>
                      </a:r>
                    </a:p>
                    <a:p>
                      <a:pPr>
                        <a:spcAft>
                          <a:spcPts val="0"/>
                        </a:spcAft>
                      </a:pPr>
                      <a:r>
                        <a:rPr lang="es-ES" sz="1800" b="1" dirty="0">
                          <a:latin typeface="Times New Roman"/>
                          <a:ea typeface="Times New Roman"/>
                          <a:cs typeface="Times New Roman"/>
                        </a:rPr>
                        <a:t>Error A</a:t>
                      </a: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spcAft>
                          <a:spcPts val="0"/>
                        </a:spcAft>
                      </a:pPr>
                      <a:r>
                        <a:rPr lang="en-US" sz="1800" b="1" dirty="0">
                          <a:latin typeface="Times New Roman"/>
                          <a:ea typeface="Times New Roman"/>
                          <a:cs typeface="Times New Roman"/>
                        </a:rPr>
                        <a:t>a-1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(a-1)(a-2)</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1"/>
                  </a:ext>
                </a:extLst>
              </a:tr>
              <a:tr h="348746">
                <a:tc>
                  <a:txBody>
                    <a:bodyPr/>
                    <a:lstStyle/>
                    <a:p>
                      <a:pPr>
                        <a:spcBef>
                          <a:spcPts val="300"/>
                        </a:spcBef>
                        <a:spcAft>
                          <a:spcPts val="300"/>
                        </a:spcAft>
                      </a:pPr>
                      <a:r>
                        <a:rPr lang="en-US" sz="1800" b="1" dirty="0">
                          <a:latin typeface="Times New Roman"/>
                          <a:ea typeface="Times New Roman"/>
                          <a:cs typeface="Times New Roman"/>
                        </a:rPr>
                        <a:t>Total</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spcBef>
                          <a:spcPts val="300"/>
                        </a:spcBef>
                        <a:spcAft>
                          <a:spcPts val="300"/>
                        </a:spcAft>
                      </a:pPr>
                      <a:r>
                        <a:rPr lang="en-US" sz="1800" b="1" dirty="0">
                          <a:latin typeface="Times New Roman"/>
                          <a:ea typeface="Times New Roman"/>
                          <a:cs typeface="Times New Roman"/>
                        </a:rPr>
                        <a:t>ra-1</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spcBef>
                          <a:spcPts val="300"/>
                        </a:spcBef>
                        <a:spcAft>
                          <a:spcPts val="300"/>
                        </a:spcAft>
                      </a:pPr>
                      <a:r>
                        <a:rPr lang="en-US" sz="1800" b="1" dirty="0">
                          <a:latin typeface="Times New Roman"/>
                          <a:ea typeface="Times New Roman"/>
                          <a:cs typeface="Times New Roman"/>
                        </a:rPr>
                        <a:t>Total</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Bef>
                          <a:spcPts val="300"/>
                        </a:spcBef>
                        <a:spcAft>
                          <a:spcPts val="300"/>
                        </a:spcAft>
                      </a:pPr>
                      <a:r>
                        <a:rPr lang="en-US" sz="1800" b="1" dirty="0">
                          <a:latin typeface="Times New Roman"/>
                          <a:ea typeface="Times New Roman"/>
                          <a:cs typeface="Times New Roman"/>
                        </a:rPr>
                        <a:t>ra-1</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Bef>
                          <a:spcPts val="300"/>
                        </a:spcBef>
                        <a:spcAft>
                          <a:spcPts val="300"/>
                        </a:spcAft>
                      </a:pPr>
                      <a:r>
                        <a:rPr lang="en-US" sz="1800" b="1" dirty="0">
                          <a:latin typeface="Times New Roman"/>
                          <a:ea typeface="Times New Roman"/>
                          <a:cs typeface="Times New Roman"/>
                        </a:rPr>
                        <a:t>Total</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spcBef>
                          <a:spcPts val="300"/>
                        </a:spcBef>
                        <a:spcAft>
                          <a:spcPts val="300"/>
                        </a:spcAft>
                      </a:pPr>
                      <a:r>
                        <a:rPr lang="en-US" sz="1800" b="1" dirty="0">
                          <a:latin typeface="Times New Roman"/>
                          <a:ea typeface="Times New Roman"/>
                          <a:cs typeface="Times New Roman"/>
                        </a:rPr>
                        <a:t>ra-1</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2"/>
                  </a:ext>
                </a:extLst>
              </a:tr>
              <a:tr h="1394985">
                <a:tc>
                  <a:txBody>
                    <a:bodyPr/>
                    <a:lstStyle/>
                    <a:p>
                      <a:pPr>
                        <a:spcAft>
                          <a:spcPts val="0"/>
                        </a:spcAft>
                      </a:pPr>
                      <a:r>
                        <a:rPr lang="es-ES" sz="1800" b="1" dirty="0">
                          <a:latin typeface="Times New Roman"/>
                          <a:ea typeface="Times New Roman"/>
                          <a:cs typeface="Times New Roman"/>
                        </a:rPr>
                        <a:t>Factor B</a:t>
                      </a:r>
                    </a:p>
                    <a:p>
                      <a:pPr>
                        <a:spcAft>
                          <a:spcPts val="0"/>
                        </a:spcAft>
                      </a:pPr>
                      <a:r>
                        <a:rPr lang="es-ES" sz="1800" b="1" dirty="0">
                          <a:latin typeface="Times New Roman"/>
                          <a:ea typeface="Times New Roman"/>
                          <a:cs typeface="Times New Roman"/>
                        </a:rPr>
                        <a:t>A x B</a:t>
                      </a:r>
                    </a:p>
                    <a:p>
                      <a:pPr>
                        <a:spcAft>
                          <a:spcPts val="0"/>
                        </a:spcAft>
                      </a:pPr>
                      <a:r>
                        <a:rPr lang="es-ES" sz="1800" b="1" dirty="0">
                          <a:latin typeface="Times New Roman"/>
                          <a:ea typeface="Times New Roman"/>
                          <a:cs typeface="Times New Roman"/>
                        </a:rPr>
                        <a:t>Error B</a:t>
                      </a:r>
                    </a:p>
                    <a:p>
                      <a:pPr>
                        <a:spcAft>
                          <a:spcPts val="0"/>
                        </a:spcAft>
                      </a:pPr>
                      <a:r>
                        <a:rPr lang="en-US" sz="1800" b="1" dirty="0">
                          <a:latin typeface="Times New Roman"/>
                          <a:ea typeface="Times New Roman"/>
                          <a:cs typeface="Times New Roman"/>
                        </a:rPr>
                        <a:t>Total</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spcAft>
                          <a:spcPts val="0"/>
                        </a:spcAft>
                      </a:pPr>
                      <a:r>
                        <a:rPr lang="en-US" sz="1800" b="1" dirty="0">
                          <a:latin typeface="Times New Roman"/>
                          <a:ea typeface="Times New Roman"/>
                          <a:cs typeface="Times New Roman"/>
                        </a:rPr>
                        <a:t>b-1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(a-1)(b-1)</a:t>
                      </a:r>
                      <a:endParaRPr lang="es-ES" sz="1800" b="1" dirty="0">
                        <a:latin typeface="Times New Roman"/>
                        <a:ea typeface="Times New Roman"/>
                        <a:cs typeface="Times New Roman"/>
                      </a:endParaRPr>
                    </a:p>
                    <a:p>
                      <a:pPr>
                        <a:spcAft>
                          <a:spcPts val="0"/>
                        </a:spcAft>
                      </a:pPr>
                      <a:r>
                        <a:rPr lang="en-US" sz="1800" b="1" u="sng" dirty="0">
                          <a:latin typeface="Times New Roman"/>
                          <a:ea typeface="Times New Roman"/>
                          <a:cs typeface="Times New Roman"/>
                        </a:rPr>
                        <a:t>a(r-1)(b-1)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rab-1</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spcAft>
                          <a:spcPts val="0"/>
                        </a:spcAft>
                      </a:pPr>
                      <a:r>
                        <a:rPr lang="es-ES" sz="1800" b="1" dirty="0">
                          <a:latin typeface="Times New Roman"/>
                          <a:ea typeface="Times New Roman"/>
                          <a:cs typeface="Times New Roman"/>
                        </a:rPr>
                        <a:t>Factor B</a:t>
                      </a:r>
                    </a:p>
                    <a:p>
                      <a:pPr>
                        <a:spcAft>
                          <a:spcPts val="0"/>
                        </a:spcAft>
                      </a:pPr>
                      <a:r>
                        <a:rPr lang="es-ES" sz="1800" b="1" dirty="0">
                          <a:latin typeface="Times New Roman"/>
                          <a:ea typeface="Times New Roman"/>
                          <a:cs typeface="Times New Roman"/>
                        </a:rPr>
                        <a:t>A x B</a:t>
                      </a:r>
                    </a:p>
                    <a:p>
                      <a:pPr>
                        <a:spcAft>
                          <a:spcPts val="0"/>
                        </a:spcAft>
                      </a:pPr>
                      <a:r>
                        <a:rPr lang="es-ES" sz="1800" b="1" dirty="0">
                          <a:solidFill>
                            <a:schemeClr val="bg2">
                              <a:lumMod val="75000"/>
                            </a:schemeClr>
                          </a:solidFill>
                          <a:latin typeface="Times New Roman"/>
                          <a:ea typeface="Times New Roman"/>
                          <a:cs typeface="Times New Roman"/>
                        </a:rPr>
                        <a:t>Error B</a:t>
                      </a:r>
                    </a:p>
                    <a:p>
                      <a:pPr>
                        <a:spcAft>
                          <a:spcPts val="0"/>
                        </a:spcAft>
                      </a:pPr>
                      <a:r>
                        <a:rPr lang="en-US" sz="1800" b="1" dirty="0">
                          <a:latin typeface="Times New Roman"/>
                          <a:ea typeface="Times New Roman"/>
                          <a:cs typeface="Times New Roman"/>
                        </a:rPr>
                        <a:t>Total</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US" sz="1800" b="1" dirty="0">
                          <a:latin typeface="Times New Roman"/>
                          <a:ea typeface="Times New Roman"/>
                          <a:cs typeface="Times New Roman"/>
                        </a:rPr>
                        <a:t>b-1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(a-1)(b-1)</a:t>
                      </a:r>
                      <a:endParaRPr lang="es-ES" sz="1800" b="1" dirty="0">
                        <a:latin typeface="Times New Roman"/>
                        <a:ea typeface="Times New Roman"/>
                        <a:cs typeface="Times New Roman"/>
                      </a:endParaRPr>
                    </a:p>
                    <a:p>
                      <a:pPr>
                        <a:spcAft>
                          <a:spcPts val="0"/>
                        </a:spcAft>
                      </a:pPr>
                      <a:r>
                        <a:rPr lang="en-US" sz="1800" b="1" u="sng" dirty="0">
                          <a:latin typeface="Times New Roman"/>
                          <a:ea typeface="Times New Roman"/>
                          <a:cs typeface="Times New Roman"/>
                        </a:rPr>
                        <a:t>a(r-1)(b-1)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rab-1</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s-ES" sz="1800" b="1" dirty="0">
                          <a:latin typeface="Times New Roman"/>
                          <a:ea typeface="Times New Roman"/>
                          <a:cs typeface="Times New Roman"/>
                        </a:rPr>
                        <a:t>Factor B</a:t>
                      </a:r>
                    </a:p>
                    <a:p>
                      <a:pPr>
                        <a:spcAft>
                          <a:spcPts val="0"/>
                        </a:spcAft>
                      </a:pPr>
                      <a:r>
                        <a:rPr lang="es-ES" sz="1800" b="1" dirty="0">
                          <a:latin typeface="Times New Roman"/>
                          <a:ea typeface="Times New Roman"/>
                          <a:cs typeface="Times New Roman"/>
                        </a:rPr>
                        <a:t>A x B</a:t>
                      </a:r>
                    </a:p>
                    <a:p>
                      <a:pPr>
                        <a:spcAft>
                          <a:spcPts val="0"/>
                        </a:spcAft>
                      </a:pPr>
                      <a:r>
                        <a:rPr lang="es-ES" sz="1800" b="1" dirty="0">
                          <a:latin typeface="Times New Roman"/>
                          <a:ea typeface="Times New Roman"/>
                          <a:cs typeface="Times New Roman"/>
                        </a:rPr>
                        <a:t>Error B</a:t>
                      </a:r>
                    </a:p>
                    <a:p>
                      <a:pPr>
                        <a:spcAft>
                          <a:spcPts val="0"/>
                        </a:spcAft>
                      </a:pPr>
                      <a:r>
                        <a:rPr lang="en-US" sz="1800" b="1" dirty="0">
                          <a:latin typeface="Times New Roman"/>
                          <a:ea typeface="Times New Roman"/>
                          <a:cs typeface="Times New Roman"/>
                        </a:rPr>
                        <a:t>Total</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spcAft>
                          <a:spcPts val="0"/>
                        </a:spcAft>
                      </a:pPr>
                      <a:r>
                        <a:rPr lang="en-US" sz="1800" b="1" dirty="0">
                          <a:latin typeface="Times New Roman"/>
                          <a:ea typeface="Times New Roman"/>
                          <a:cs typeface="Times New Roman"/>
                        </a:rPr>
                        <a:t>b-1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(a-1)(b-1)</a:t>
                      </a:r>
                      <a:endParaRPr lang="es-ES" sz="1800" b="1" dirty="0">
                        <a:latin typeface="Times New Roman"/>
                        <a:ea typeface="Times New Roman"/>
                        <a:cs typeface="Times New Roman"/>
                      </a:endParaRPr>
                    </a:p>
                    <a:p>
                      <a:pPr>
                        <a:spcAft>
                          <a:spcPts val="0"/>
                        </a:spcAft>
                      </a:pPr>
                      <a:r>
                        <a:rPr lang="en-US" sz="1800" b="1" u="sng" dirty="0">
                          <a:latin typeface="Times New Roman"/>
                          <a:ea typeface="Times New Roman"/>
                          <a:cs typeface="Times New Roman"/>
                        </a:rPr>
                        <a:t>a(r-1)(b-1)</a:t>
                      </a:r>
                      <a:endParaRPr lang="es-ES" sz="1800" b="1" dirty="0">
                        <a:latin typeface="Times New Roman"/>
                        <a:ea typeface="Times New Roman"/>
                        <a:cs typeface="Times New Roman"/>
                      </a:endParaRPr>
                    </a:p>
                    <a:p>
                      <a:pPr>
                        <a:spcAft>
                          <a:spcPts val="0"/>
                        </a:spcAft>
                      </a:pPr>
                      <a:r>
                        <a:rPr lang="en-US" sz="1800" b="1" dirty="0">
                          <a:latin typeface="Times New Roman"/>
                          <a:ea typeface="Times New Roman"/>
                          <a:cs typeface="Times New Roman"/>
                        </a:rPr>
                        <a:t>rab-1</a:t>
                      </a:r>
                      <a:endParaRPr lang="es-ES" sz="1800" b="1" dirty="0">
                        <a:latin typeface="Times New Roman"/>
                        <a:ea typeface="Times New Roman"/>
                        <a:cs typeface="Times New Roman"/>
                      </a:endParaRPr>
                    </a:p>
                  </a:txBody>
                  <a:tcPr marL="52902" marR="529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lumMod val="50000"/>
            </a:schemeClr>
          </a:solidFill>
        </p:spPr>
        <p:txBody>
          <a:bodyPr/>
          <a:lstStyle/>
          <a:p>
            <a:pPr eaLnBrk="1" hangingPunct="1">
              <a:defRPr/>
            </a:pPr>
            <a:r>
              <a:rPr lang="es-ES" dirty="0">
                <a:solidFill>
                  <a:schemeClr val="accent1"/>
                </a:solidFill>
              </a:rPr>
              <a:t>Análisis usando SAS</a:t>
            </a:r>
          </a:p>
        </p:txBody>
      </p:sp>
      <p:sp>
        <p:nvSpPr>
          <p:cNvPr id="3" name="2 Marcador de contenido"/>
          <p:cNvSpPr>
            <a:spLocks noGrp="1"/>
          </p:cNvSpPr>
          <p:nvPr>
            <p:ph idx="1"/>
          </p:nvPr>
        </p:nvSpPr>
        <p:spPr/>
        <p:txBody>
          <a:bodyPr/>
          <a:lstStyle/>
          <a:p>
            <a:pPr eaLnBrk="1" hangingPunct="1">
              <a:buFont typeface="Arial" pitchFamily="34" charset="0"/>
              <a:buChar char="•"/>
              <a:defRPr/>
            </a:pPr>
            <a:r>
              <a:rPr lang="en-US" b="1" dirty="0">
                <a:solidFill>
                  <a:schemeClr val="accent5"/>
                </a:solidFill>
              </a:rPr>
              <a:t>Cuadro latino:</a:t>
            </a:r>
            <a:endParaRPr lang="es-ES" dirty="0">
              <a:solidFill>
                <a:schemeClr val="accent5"/>
              </a:solidFill>
            </a:endParaRPr>
          </a:p>
          <a:p>
            <a:pPr eaLnBrk="1" hangingPunct="1">
              <a:buFont typeface="Arial" pitchFamily="34" charset="0"/>
              <a:buChar char="•"/>
              <a:defRPr/>
            </a:pPr>
            <a:r>
              <a:rPr lang="en-US" b="1" dirty="0">
                <a:solidFill>
                  <a:schemeClr val="accent1"/>
                </a:solidFill>
              </a:rPr>
              <a:t> proc</a:t>
            </a:r>
            <a:r>
              <a:rPr lang="en-US" dirty="0">
                <a:solidFill>
                  <a:schemeClr val="accent1"/>
                </a:solidFill>
              </a:rPr>
              <a:t> </a:t>
            </a:r>
            <a:r>
              <a:rPr lang="en-US" b="1" dirty="0">
                <a:solidFill>
                  <a:schemeClr val="accent1"/>
                </a:solidFill>
              </a:rPr>
              <a:t>glm</a:t>
            </a:r>
            <a:r>
              <a:rPr lang="en-US" dirty="0">
                <a:solidFill>
                  <a:schemeClr val="accent1"/>
                </a:solidFill>
              </a:rPr>
              <a:t>;		</a:t>
            </a:r>
            <a:endParaRPr lang="es-ES" dirty="0">
              <a:solidFill>
                <a:schemeClr val="accent1"/>
              </a:solidFill>
            </a:endParaRPr>
          </a:p>
          <a:p>
            <a:pPr eaLnBrk="1" hangingPunct="1">
              <a:buFont typeface="Arial" pitchFamily="34" charset="0"/>
              <a:buChar char="•"/>
              <a:defRPr/>
            </a:pPr>
            <a:r>
              <a:rPr lang="en-US" dirty="0">
                <a:solidFill>
                  <a:schemeClr val="accent1"/>
                </a:solidFill>
              </a:rPr>
              <a:t> class A B renglon columna; 	</a:t>
            </a:r>
            <a:endParaRPr lang="es-ES" dirty="0">
              <a:solidFill>
                <a:schemeClr val="accent1"/>
              </a:solidFill>
            </a:endParaRPr>
          </a:p>
          <a:p>
            <a:pPr eaLnBrk="1" hangingPunct="1">
              <a:buFont typeface="Arial" pitchFamily="34" charset="0"/>
              <a:buChar char="•"/>
              <a:defRPr/>
            </a:pPr>
            <a:r>
              <a:rPr lang="es-ES" dirty="0">
                <a:solidFill>
                  <a:schemeClr val="accent1"/>
                </a:solidFill>
              </a:rPr>
              <a:t> model y= A </a:t>
            </a:r>
            <a:r>
              <a:rPr lang="en-US" dirty="0">
                <a:solidFill>
                  <a:schemeClr val="accent1"/>
                </a:solidFill>
              </a:rPr>
              <a:t>renglon columna</a:t>
            </a:r>
            <a:r>
              <a:rPr lang="es-ES" dirty="0">
                <a:solidFill>
                  <a:schemeClr val="accent1"/>
                </a:solidFill>
              </a:rPr>
              <a:t>         					</a:t>
            </a:r>
            <a:r>
              <a:rPr lang="en-US" dirty="0">
                <a:solidFill>
                  <a:schemeClr val="accent3">
                    <a:lumMod val="60000"/>
                    <a:lumOff val="40000"/>
                  </a:schemeClr>
                </a:solidFill>
              </a:rPr>
              <a:t>renglon*columna</a:t>
            </a:r>
            <a:r>
              <a:rPr lang="es-ES" b="1" dirty="0">
                <a:solidFill>
                  <a:schemeClr val="accent3">
                    <a:lumMod val="60000"/>
                    <a:lumOff val="40000"/>
                  </a:schemeClr>
                </a:solidFill>
              </a:rPr>
              <a:t>*A</a:t>
            </a:r>
            <a:r>
              <a:rPr lang="es-ES" dirty="0">
                <a:solidFill>
                  <a:schemeClr val="accent3">
                    <a:lumMod val="60000"/>
                    <a:lumOff val="40000"/>
                  </a:schemeClr>
                </a:solidFill>
              </a:rPr>
              <a:t> </a:t>
            </a:r>
            <a:r>
              <a:rPr lang="es-ES" dirty="0">
                <a:solidFill>
                  <a:schemeClr val="accent1"/>
                </a:solidFill>
              </a:rPr>
              <a:t>B A*B</a:t>
            </a:r>
            <a:r>
              <a:rPr lang="es-ES" b="1" dirty="0">
                <a:solidFill>
                  <a:schemeClr val="accent1"/>
                </a:solidFill>
              </a:rPr>
              <a:t>; </a:t>
            </a:r>
            <a:endParaRPr lang="es-ES" dirty="0">
              <a:solidFill>
                <a:schemeClr val="accent1"/>
              </a:solidFill>
            </a:endParaRPr>
          </a:p>
          <a:p>
            <a:pPr eaLnBrk="1" hangingPunct="1">
              <a:buFont typeface="Arial" pitchFamily="34" charset="0"/>
              <a:buChar char="•"/>
              <a:defRPr/>
            </a:pPr>
            <a:r>
              <a:rPr lang="en-US" b="1" dirty="0">
                <a:solidFill>
                  <a:schemeClr val="accent1"/>
                </a:solidFill>
              </a:rPr>
              <a:t> test</a:t>
            </a:r>
            <a:r>
              <a:rPr lang="en-US" dirty="0">
                <a:solidFill>
                  <a:schemeClr val="accent1"/>
                </a:solidFill>
              </a:rPr>
              <a:t> h=A e= renglon*columna</a:t>
            </a:r>
            <a:r>
              <a:rPr lang="es-ES" b="1" dirty="0">
                <a:solidFill>
                  <a:schemeClr val="accent1"/>
                </a:solidFill>
              </a:rPr>
              <a:t>*A</a:t>
            </a:r>
            <a:r>
              <a:rPr lang="en-US" b="1" dirty="0">
                <a:solidFill>
                  <a:schemeClr val="accent1"/>
                </a:solidFill>
              </a:rPr>
              <a:t>;</a:t>
            </a:r>
            <a:endParaRPr lang="es-ES" b="1" dirty="0">
              <a:solidFill>
                <a:schemeClr val="accent1"/>
              </a:solidFill>
            </a:endParaRPr>
          </a:p>
          <a:p>
            <a:pPr eaLnBrk="1" hangingPunct="1">
              <a:buFont typeface="Arial" pitchFamily="34" charset="0"/>
              <a:buChar char="•"/>
              <a:defRPr/>
            </a:pPr>
            <a:endParaRPr lang="es-ES"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lumMod val="50000"/>
            </a:schemeClr>
          </a:solidFill>
        </p:spPr>
        <p:txBody>
          <a:bodyPr/>
          <a:lstStyle/>
          <a:p>
            <a:pPr eaLnBrk="1" hangingPunct="1">
              <a:defRPr/>
            </a:pPr>
            <a:r>
              <a:rPr lang="es-ES" dirty="0">
                <a:solidFill>
                  <a:schemeClr val="accent1"/>
                </a:solidFill>
              </a:rPr>
              <a:t>Análisis usando SAS</a:t>
            </a:r>
          </a:p>
        </p:txBody>
      </p:sp>
      <p:sp>
        <p:nvSpPr>
          <p:cNvPr id="3" name="2 Marcador de contenido"/>
          <p:cNvSpPr>
            <a:spLocks noGrp="1"/>
          </p:cNvSpPr>
          <p:nvPr>
            <p:ph idx="1"/>
          </p:nvPr>
        </p:nvSpPr>
        <p:spPr/>
        <p:txBody>
          <a:bodyPr/>
          <a:lstStyle/>
          <a:p>
            <a:pPr eaLnBrk="1" hangingPunct="1">
              <a:buFont typeface="Arial" pitchFamily="34" charset="0"/>
              <a:buChar char="•"/>
              <a:defRPr/>
            </a:pPr>
            <a:r>
              <a:rPr lang="en-US" b="1" dirty="0">
                <a:solidFill>
                  <a:schemeClr val="accent5"/>
                </a:solidFill>
              </a:rPr>
              <a:t>Cuadro latino:</a:t>
            </a:r>
            <a:endParaRPr lang="es-ES" dirty="0">
              <a:solidFill>
                <a:schemeClr val="accent5"/>
              </a:solidFill>
            </a:endParaRPr>
          </a:p>
          <a:p>
            <a:pPr eaLnBrk="1" hangingPunct="1">
              <a:buFont typeface="Arial" pitchFamily="34" charset="0"/>
              <a:buChar char="•"/>
              <a:defRPr/>
            </a:pPr>
            <a:r>
              <a:rPr lang="en-US" b="1" dirty="0">
                <a:solidFill>
                  <a:schemeClr val="accent1"/>
                </a:solidFill>
              </a:rPr>
              <a:t> proc</a:t>
            </a:r>
            <a:r>
              <a:rPr lang="en-US" dirty="0">
                <a:solidFill>
                  <a:schemeClr val="accent1"/>
                </a:solidFill>
              </a:rPr>
              <a:t> </a:t>
            </a:r>
            <a:r>
              <a:rPr lang="en-US" b="1" dirty="0">
                <a:solidFill>
                  <a:schemeClr val="accent1"/>
                </a:solidFill>
              </a:rPr>
              <a:t>glm</a:t>
            </a:r>
            <a:r>
              <a:rPr lang="en-US" dirty="0">
                <a:solidFill>
                  <a:schemeClr val="accent1"/>
                </a:solidFill>
              </a:rPr>
              <a:t>;		</a:t>
            </a:r>
            <a:endParaRPr lang="es-ES" dirty="0">
              <a:solidFill>
                <a:schemeClr val="accent1"/>
              </a:solidFill>
            </a:endParaRPr>
          </a:p>
          <a:p>
            <a:pPr eaLnBrk="1" hangingPunct="1">
              <a:buFont typeface="Arial" pitchFamily="34" charset="0"/>
              <a:buChar char="•"/>
              <a:defRPr/>
            </a:pPr>
            <a:r>
              <a:rPr lang="en-US" dirty="0">
                <a:solidFill>
                  <a:schemeClr val="accent1"/>
                </a:solidFill>
              </a:rPr>
              <a:t> class A B renglon columna; 	</a:t>
            </a:r>
            <a:endParaRPr lang="es-ES" dirty="0">
              <a:solidFill>
                <a:schemeClr val="accent1"/>
              </a:solidFill>
            </a:endParaRPr>
          </a:p>
          <a:p>
            <a:pPr eaLnBrk="1" hangingPunct="1">
              <a:buFont typeface="Arial" pitchFamily="34" charset="0"/>
              <a:buChar char="•"/>
              <a:defRPr/>
            </a:pPr>
            <a:r>
              <a:rPr lang="es-ES" dirty="0">
                <a:solidFill>
                  <a:schemeClr val="accent1"/>
                </a:solidFill>
              </a:rPr>
              <a:t> model y= A </a:t>
            </a:r>
            <a:r>
              <a:rPr lang="en-US" dirty="0">
                <a:solidFill>
                  <a:schemeClr val="accent1"/>
                </a:solidFill>
              </a:rPr>
              <a:t>renglon columna</a:t>
            </a:r>
            <a:r>
              <a:rPr lang="es-ES" dirty="0">
                <a:solidFill>
                  <a:schemeClr val="accent1"/>
                </a:solidFill>
              </a:rPr>
              <a:t>         					</a:t>
            </a:r>
            <a:r>
              <a:rPr lang="en-US" dirty="0">
                <a:solidFill>
                  <a:schemeClr val="accent3">
                    <a:lumMod val="60000"/>
                    <a:lumOff val="40000"/>
                  </a:schemeClr>
                </a:solidFill>
              </a:rPr>
              <a:t>renglon*columna</a:t>
            </a:r>
            <a:r>
              <a:rPr lang="es-ES" b="1" dirty="0">
                <a:solidFill>
                  <a:schemeClr val="accent3">
                    <a:lumMod val="60000"/>
                    <a:lumOff val="40000"/>
                  </a:schemeClr>
                </a:solidFill>
              </a:rPr>
              <a:t>*A</a:t>
            </a:r>
            <a:r>
              <a:rPr lang="es-ES" dirty="0">
                <a:solidFill>
                  <a:schemeClr val="accent3">
                    <a:lumMod val="60000"/>
                    <a:lumOff val="40000"/>
                  </a:schemeClr>
                </a:solidFill>
              </a:rPr>
              <a:t> </a:t>
            </a:r>
            <a:r>
              <a:rPr lang="es-ES" dirty="0">
                <a:solidFill>
                  <a:schemeClr val="accent1"/>
                </a:solidFill>
              </a:rPr>
              <a:t>B A*B</a:t>
            </a:r>
            <a:r>
              <a:rPr lang="es-ES" b="1" dirty="0">
                <a:solidFill>
                  <a:schemeClr val="accent1"/>
                </a:solidFill>
              </a:rPr>
              <a:t>; </a:t>
            </a:r>
            <a:endParaRPr lang="es-ES" dirty="0">
              <a:solidFill>
                <a:schemeClr val="accent1"/>
              </a:solidFill>
            </a:endParaRPr>
          </a:p>
          <a:p>
            <a:pPr eaLnBrk="1" hangingPunct="1">
              <a:buFont typeface="Arial" pitchFamily="34" charset="0"/>
              <a:buChar char="•"/>
              <a:defRPr/>
            </a:pPr>
            <a:r>
              <a:rPr lang="en-US" b="1" dirty="0">
                <a:solidFill>
                  <a:schemeClr val="accent1"/>
                </a:solidFill>
              </a:rPr>
              <a:t> test</a:t>
            </a:r>
            <a:r>
              <a:rPr lang="en-US" dirty="0">
                <a:solidFill>
                  <a:schemeClr val="accent1"/>
                </a:solidFill>
              </a:rPr>
              <a:t> h=A e= renglon*columna</a:t>
            </a:r>
            <a:r>
              <a:rPr lang="es-ES" b="1" dirty="0">
                <a:solidFill>
                  <a:schemeClr val="accent1"/>
                </a:solidFill>
              </a:rPr>
              <a:t>*A</a:t>
            </a:r>
            <a:r>
              <a:rPr lang="en-US" b="1" dirty="0">
                <a:solidFill>
                  <a:schemeClr val="accent1"/>
                </a:solidFill>
              </a:rPr>
              <a:t>;</a:t>
            </a:r>
            <a:endParaRPr lang="es-ES" b="1" dirty="0">
              <a:solidFill>
                <a:schemeClr val="accent1"/>
              </a:solidFill>
            </a:endParaRPr>
          </a:p>
          <a:p>
            <a:pPr eaLnBrk="1" hangingPunct="1">
              <a:buFont typeface="Arial" pitchFamily="34" charset="0"/>
              <a:buChar char="•"/>
              <a:defRPr/>
            </a:pPr>
            <a:endParaRPr lang="es-ES" dirty="0"/>
          </a:p>
        </p:txBody>
      </p:sp>
    </p:spTree>
    <p:extLst>
      <p:ext uri="{BB962C8B-B14F-4D97-AF65-F5344CB8AC3E}">
        <p14:creationId xmlns:p14="http://schemas.microsoft.com/office/powerpoint/2010/main" val="892156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28688" y="1071563"/>
            <a:ext cx="7793037" cy="1443037"/>
          </a:xfrm>
          <a:solidFill>
            <a:schemeClr val="bg2">
              <a:lumMod val="50000"/>
            </a:schemeClr>
          </a:solidFill>
        </p:spPr>
        <p:txBody>
          <a:bodyPr/>
          <a:lstStyle/>
          <a:p>
            <a:pPr eaLnBrk="1" hangingPunct="1">
              <a:defRPr/>
            </a:pPr>
            <a:r>
              <a:rPr lang="es-ES_tradnl" dirty="0">
                <a:solidFill>
                  <a:srgbClr val="FFFF00"/>
                </a:solidFill>
              </a:rPr>
              <a:t>La parcela grande y pequeña tienen diferentes precisiones</a:t>
            </a:r>
          </a:p>
        </p:txBody>
      </p:sp>
      <p:sp>
        <p:nvSpPr>
          <p:cNvPr id="28675" name="Rectangle 3"/>
          <p:cNvSpPr>
            <a:spLocks noGrp="1" noChangeArrowheads="1"/>
          </p:cNvSpPr>
          <p:nvPr>
            <p:ph sz="half" idx="1"/>
          </p:nvPr>
        </p:nvSpPr>
        <p:spPr>
          <a:xfrm>
            <a:off x="1371600" y="2859088"/>
            <a:ext cx="3735388" cy="2212975"/>
          </a:xfrm>
        </p:spPr>
        <p:txBody>
          <a:bodyPr/>
          <a:lstStyle/>
          <a:p>
            <a:pPr eaLnBrk="1" hangingPunct="1"/>
            <a:r>
              <a:rPr lang="es-ES_tradnl">
                <a:solidFill>
                  <a:srgbClr val="FFFF00"/>
                </a:solidFill>
              </a:rPr>
              <a:t>Parcela grande</a:t>
            </a:r>
          </a:p>
        </p:txBody>
      </p:sp>
      <p:sp>
        <p:nvSpPr>
          <p:cNvPr id="28676" name="Rectangle 4"/>
          <p:cNvSpPr>
            <a:spLocks noGrp="1" noChangeArrowheads="1"/>
          </p:cNvSpPr>
          <p:nvPr>
            <p:ph sz="half" idx="2"/>
          </p:nvPr>
        </p:nvSpPr>
        <p:spPr>
          <a:xfrm>
            <a:off x="5256213" y="2859088"/>
            <a:ext cx="3735387" cy="1712912"/>
          </a:xfrm>
        </p:spPr>
        <p:txBody>
          <a:bodyPr/>
          <a:lstStyle/>
          <a:p>
            <a:pPr eaLnBrk="1" hangingPunct="1"/>
            <a:r>
              <a:rPr lang="es-ES_tradnl">
                <a:solidFill>
                  <a:srgbClr val="FFFF00"/>
                </a:solidFill>
              </a:rPr>
              <a:t>Parcela pequeña</a:t>
            </a:r>
          </a:p>
        </p:txBody>
      </p:sp>
      <p:pic>
        <p:nvPicPr>
          <p:cNvPr id="28677" name="Picture 5" descr="Arrw015"/>
          <p:cNvPicPr>
            <a:picLocks noChangeAspect="1" noChangeArrowheads="1"/>
          </p:cNvPicPr>
          <p:nvPr/>
        </p:nvPicPr>
        <p:blipFill>
          <a:blip r:embed="rId2" cstate="print"/>
          <a:srcRect/>
          <a:stretch>
            <a:fillRect/>
          </a:stretch>
        </p:blipFill>
        <p:spPr bwMode="auto">
          <a:xfrm rot="-5400000">
            <a:off x="2264569" y="3002756"/>
            <a:ext cx="1309688" cy="2447925"/>
          </a:xfrm>
          <a:prstGeom prst="rect">
            <a:avLst/>
          </a:prstGeom>
          <a:noFill/>
          <a:ln w="9525">
            <a:noFill/>
            <a:miter lim="800000"/>
            <a:headEnd/>
            <a:tailEnd/>
          </a:ln>
        </p:spPr>
      </p:pic>
      <p:pic>
        <p:nvPicPr>
          <p:cNvPr id="28678" name="Picture 8" descr="Arrw015"/>
          <p:cNvPicPr>
            <a:picLocks noChangeAspect="1" noChangeArrowheads="1"/>
          </p:cNvPicPr>
          <p:nvPr/>
        </p:nvPicPr>
        <p:blipFill>
          <a:blip r:embed="rId2" cstate="print"/>
          <a:srcRect/>
          <a:stretch>
            <a:fillRect/>
          </a:stretch>
        </p:blipFill>
        <p:spPr bwMode="auto">
          <a:xfrm rot="-5400000">
            <a:off x="6486525" y="3700463"/>
            <a:ext cx="762000" cy="838200"/>
          </a:xfrm>
          <a:prstGeom prst="rect">
            <a:avLst/>
          </a:prstGeom>
          <a:noFill/>
          <a:ln w="9525">
            <a:noFill/>
            <a:miter lim="800000"/>
            <a:headEnd/>
            <a:tailEnd/>
          </a:ln>
        </p:spPr>
      </p:pic>
      <p:sp>
        <p:nvSpPr>
          <p:cNvPr id="9" name="8 CuadroTexto"/>
          <p:cNvSpPr txBox="1"/>
          <p:nvPr/>
        </p:nvSpPr>
        <p:spPr>
          <a:xfrm>
            <a:off x="2428875" y="5143500"/>
            <a:ext cx="1214438" cy="461963"/>
          </a:xfrm>
          <a:prstGeom prst="rect">
            <a:avLst/>
          </a:prstGeom>
          <a:solidFill>
            <a:schemeClr val="bg2">
              <a:lumMod val="50000"/>
            </a:schemeClr>
          </a:solidFill>
        </p:spPr>
        <p:txBody>
          <a:bodyPr>
            <a:spAutoFit/>
          </a:bodyPr>
          <a:lstStyle/>
          <a:p>
            <a:pPr>
              <a:defRPr/>
            </a:pPr>
            <a:r>
              <a:rPr lang="es-ES_tradnl" dirty="0">
                <a:solidFill>
                  <a:srgbClr val="FFFF00"/>
                </a:solidFill>
              </a:rPr>
              <a:t>Error  a</a:t>
            </a:r>
          </a:p>
        </p:txBody>
      </p:sp>
      <p:sp>
        <p:nvSpPr>
          <p:cNvPr id="10" name="9 CuadroTexto"/>
          <p:cNvSpPr txBox="1"/>
          <p:nvPr/>
        </p:nvSpPr>
        <p:spPr>
          <a:xfrm>
            <a:off x="6357938" y="5181600"/>
            <a:ext cx="1214437" cy="461963"/>
          </a:xfrm>
          <a:prstGeom prst="rect">
            <a:avLst/>
          </a:prstGeom>
          <a:solidFill>
            <a:schemeClr val="bg2">
              <a:lumMod val="50000"/>
            </a:schemeClr>
          </a:solidFill>
        </p:spPr>
        <p:txBody>
          <a:bodyPr>
            <a:spAutoFit/>
          </a:bodyPr>
          <a:lstStyle/>
          <a:p>
            <a:pPr>
              <a:defRPr/>
            </a:pPr>
            <a:r>
              <a:rPr lang="es-ES_tradnl" dirty="0">
                <a:solidFill>
                  <a:srgbClr val="FFFF00"/>
                </a:solidFill>
              </a:rPr>
              <a:t>Error  b</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solidFill>
            <a:schemeClr val="bg2">
              <a:lumMod val="50000"/>
            </a:schemeClr>
          </a:solidFill>
        </p:spPr>
        <p:txBody>
          <a:bodyPr/>
          <a:lstStyle/>
          <a:p>
            <a:pPr eaLnBrk="1" hangingPunct="1">
              <a:defRPr/>
            </a:pPr>
            <a:r>
              <a:rPr lang="es-ES_tradnl" dirty="0">
                <a:solidFill>
                  <a:srgbClr val="FFFF00"/>
                </a:solidFill>
              </a:rPr>
              <a:t>Ventajas y Desventajas</a:t>
            </a:r>
          </a:p>
        </p:txBody>
      </p:sp>
      <p:sp>
        <p:nvSpPr>
          <p:cNvPr id="21507" name="Rectangle 3"/>
          <p:cNvSpPr>
            <a:spLocks noGrp="1" noChangeArrowheads="1"/>
          </p:cNvSpPr>
          <p:nvPr>
            <p:ph sz="half" idx="1"/>
          </p:nvPr>
        </p:nvSpPr>
        <p:spPr>
          <a:xfrm>
            <a:off x="1000125" y="2428875"/>
            <a:ext cx="3735388" cy="2286000"/>
          </a:xfrm>
          <a:solidFill>
            <a:schemeClr val="bg2">
              <a:lumMod val="50000"/>
            </a:schemeClr>
          </a:solidFill>
        </p:spPr>
        <p:txBody>
          <a:bodyPr/>
          <a:lstStyle/>
          <a:p>
            <a:pPr eaLnBrk="1" hangingPunct="1">
              <a:buFont typeface="Arial" pitchFamily="34" charset="0"/>
              <a:buChar char="•"/>
              <a:defRPr/>
            </a:pPr>
            <a:r>
              <a:rPr lang="es-ES_tradnl" dirty="0">
                <a:solidFill>
                  <a:srgbClr val="FFFF00"/>
                </a:solidFill>
              </a:rPr>
              <a:t>Pros</a:t>
            </a:r>
          </a:p>
          <a:p>
            <a:pPr eaLnBrk="1" hangingPunct="1">
              <a:buFont typeface="Arial" pitchFamily="34" charset="0"/>
              <a:buChar char="•"/>
              <a:defRPr/>
            </a:pPr>
            <a:r>
              <a:rPr lang="es-ES_tradnl" dirty="0">
                <a:solidFill>
                  <a:srgbClr val="FFFF00"/>
                </a:solidFill>
              </a:rPr>
              <a:t>El modo practico de hacerlo –demasiado costoso de otra forma</a:t>
            </a:r>
          </a:p>
        </p:txBody>
      </p:sp>
      <p:sp>
        <p:nvSpPr>
          <p:cNvPr id="21508" name="Rectangle 4"/>
          <p:cNvSpPr>
            <a:spLocks noGrp="1" noChangeArrowheads="1"/>
          </p:cNvSpPr>
          <p:nvPr>
            <p:ph sz="half" idx="2"/>
          </p:nvPr>
        </p:nvSpPr>
        <p:spPr>
          <a:xfrm>
            <a:off x="5256213" y="2481263"/>
            <a:ext cx="3735387" cy="2019300"/>
          </a:xfrm>
          <a:solidFill>
            <a:schemeClr val="bg2">
              <a:lumMod val="50000"/>
            </a:schemeClr>
          </a:solidFill>
        </p:spPr>
        <p:txBody>
          <a:bodyPr/>
          <a:lstStyle/>
          <a:p>
            <a:pPr eaLnBrk="1" hangingPunct="1">
              <a:buFont typeface="Arial" pitchFamily="34" charset="0"/>
              <a:buChar char="•"/>
              <a:defRPr/>
            </a:pPr>
            <a:r>
              <a:rPr lang="es-ES_tradnl" dirty="0">
                <a:solidFill>
                  <a:srgbClr val="FFFF00"/>
                </a:solidFill>
              </a:rPr>
              <a:t>Contras</a:t>
            </a:r>
          </a:p>
          <a:p>
            <a:pPr eaLnBrk="1" hangingPunct="1">
              <a:buFont typeface="Arial" pitchFamily="34" charset="0"/>
              <a:buChar char="•"/>
              <a:defRPr/>
            </a:pPr>
            <a:r>
              <a:rPr lang="es-ES_tradnl" dirty="0">
                <a:solidFill>
                  <a:srgbClr val="FFFF00"/>
                </a:solidFill>
              </a:rPr>
              <a:t>Menor precisión en el factor en parcela grande</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928688"/>
            <a:ext cx="8229600" cy="714375"/>
          </a:xfrm>
          <a:solidFill>
            <a:schemeClr val="bg2">
              <a:lumMod val="50000"/>
            </a:schemeClr>
          </a:solidFill>
        </p:spPr>
        <p:txBody>
          <a:bodyPr/>
          <a:lstStyle/>
          <a:p>
            <a:pPr eaLnBrk="1" hangingPunct="1">
              <a:defRPr/>
            </a:pPr>
            <a:r>
              <a:rPr lang="es-ES_tradnl" dirty="0">
                <a:solidFill>
                  <a:srgbClr val="FFFF00"/>
                </a:solidFill>
              </a:rPr>
              <a:t>Ejemplo:</a:t>
            </a:r>
          </a:p>
        </p:txBody>
      </p:sp>
      <p:sp>
        <p:nvSpPr>
          <p:cNvPr id="4" name="3 Marcador de contenido"/>
          <p:cNvSpPr>
            <a:spLocks noGrp="1"/>
          </p:cNvSpPr>
          <p:nvPr>
            <p:ph idx="1"/>
          </p:nvPr>
        </p:nvSpPr>
        <p:spPr>
          <a:xfrm>
            <a:off x="457200" y="1760538"/>
            <a:ext cx="8229600" cy="4597400"/>
          </a:xfrm>
          <a:solidFill>
            <a:schemeClr val="bg2">
              <a:lumMod val="50000"/>
            </a:schemeClr>
          </a:solidFill>
        </p:spPr>
        <p:txBody>
          <a:bodyPr/>
          <a:lstStyle/>
          <a:p>
            <a:pPr eaLnBrk="1" hangingPunct="1">
              <a:buFont typeface="Arial" pitchFamily="34" charset="0"/>
              <a:buChar char="•"/>
              <a:defRPr/>
            </a:pPr>
            <a:r>
              <a:rPr lang="es-ES_tradnl" dirty="0">
                <a:solidFill>
                  <a:schemeClr val="accent1"/>
                </a:solidFill>
              </a:rPr>
              <a:t>(</a:t>
            </a:r>
            <a:r>
              <a:rPr lang="es-ES_tradnl" sz="2400" dirty="0">
                <a:solidFill>
                  <a:schemeClr val="accent1"/>
                </a:solidFill>
              </a:rPr>
              <a:t>Phytopathology 71:605-608) Se estableció un experimento para determinar el efecto de la necrosis vascular bacterial en la raíz de sugar beet a diferentes espaciamientos entre hileras. Los dos factores estudiados fueron inoculación (inoculado vs no inoculado con </a:t>
            </a:r>
            <a:r>
              <a:rPr lang="es-ES_tradnl" sz="2400" i="1" dirty="0">
                <a:solidFill>
                  <a:schemeClr val="accent1"/>
                </a:solidFill>
              </a:rPr>
              <a:t>Erwinia carotovora</a:t>
            </a:r>
            <a:r>
              <a:rPr lang="es-ES_tradnl" sz="2400" dirty="0">
                <a:solidFill>
                  <a:schemeClr val="accent1"/>
                </a:solidFill>
              </a:rPr>
              <a:t>) y distancia entre hileras de plantas (4, 6, 12, and 18 inches).  En este experimento la inoculación de la bacteria se hizo en la parcela grande y los espaciamientos fueron hechos en la parcela chica dentro de las parcelas grandes.  La razón para asignar en la parcela grande el factor de inoculación, es que es difícil inocular solo parcelas pequeñas sin contaminar las parcelas vecinas durante el proceso de inoculación.</a:t>
            </a:r>
          </a:p>
          <a:p>
            <a:pPr eaLnBrk="1" hangingPunct="1">
              <a:buFont typeface="Arial" pitchFamily="34" charset="0"/>
              <a:buChar char="•"/>
              <a:defRPr/>
            </a:pPr>
            <a:endParaRPr lang="es-ES_tradnl" dirty="0">
              <a:solidFill>
                <a:schemeClr val="accent1"/>
              </a:solidFill>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928688"/>
            <a:ext cx="8229600" cy="714375"/>
          </a:xfrm>
          <a:solidFill>
            <a:schemeClr val="bg2">
              <a:lumMod val="50000"/>
            </a:schemeClr>
          </a:solidFill>
        </p:spPr>
        <p:txBody>
          <a:bodyPr/>
          <a:lstStyle/>
          <a:p>
            <a:pPr eaLnBrk="1" hangingPunct="1">
              <a:defRPr/>
            </a:pPr>
            <a:r>
              <a:rPr lang="es-ES_tradnl" dirty="0">
                <a:solidFill>
                  <a:srgbClr val="FFFF00"/>
                </a:solidFill>
              </a:rPr>
              <a:t>Ejemplo:</a:t>
            </a:r>
          </a:p>
        </p:txBody>
      </p:sp>
      <p:sp>
        <p:nvSpPr>
          <p:cNvPr id="4" name="3 Marcador de contenido"/>
          <p:cNvSpPr>
            <a:spLocks noGrp="1"/>
          </p:cNvSpPr>
          <p:nvPr>
            <p:ph idx="1"/>
          </p:nvPr>
        </p:nvSpPr>
        <p:spPr>
          <a:xfrm>
            <a:off x="457200" y="1760538"/>
            <a:ext cx="8229600" cy="4597400"/>
          </a:xfrm>
          <a:solidFill>
            <a:schemeClr val="bg2">
              <a:lumMod val="50000"/>
            </a:schemeClr>
          </a:solidFill>
        </p:spPr>
        <p:txBody>
          <a:bodyPr/>
          <a:lstStyle/>
          <a:p>
            <a:pPr eaLnBrk="1" hangingPunct="1">
              <a:buFont typeface="Arial" pitchFamily="34" charset="0"/>
              <a:buChar char="•"/>
              <a:defRPr/>
            </a:pPr>
            <a:r>
              <a:rPr lang="es-ES_tradnl" sz="2400" dirty="0">
                <a:solidFill>
                  <a:schemeClr val="accent1"/>
                </a:solidFill>
              </a:rPr>
              <a:t>El tratamiento de inoculación fue asignado aleatoriamente a las parcelas grandes dentro de cada uno de los 6 bloques. Entonces, contemplando exclusivamente las parcelas grandes, el diseño experimental fue un diseño en bloques al azar. Los espaciamientos fueron aleatoriamente dentro de cada parcela grande.	</a:t>
            </a:r>
          </a:p>
          <a:p>
            <a:pPr eaLnBrk="1" hangingPunct="1">
              <a:buFont typeface="Arial" pitchFamily="34" charset="0"/>
              <a:buChar char="•"/>
              <a:defRPr/>
            </a:pPr>
            <a:r>
              <a:rPr lang="es-ES_tradnl" sz="2400" dirty="0">
                <a:solidFill>
                  <a:schemeClr val="accent1"/>
                </a:solidFill>
              </a:rPr>
              <a:t>Entonces, cada bloque contiene dos parcelas grandes en donde en forma aleatoria se asignaron los dos tratamientos de inoculación.</a:t>
            </a:r>
          </a:p>
          <a:p>
            <a:pPr eaLnBrk="1" hangingPunct="1">
              <a:buFont typeface="Arial" pitchFamily="34" charset="0"/>
              <a:buChar char="•"/>
              <a:defRPr/>
            </a:pPr>
            <a:r>
              <a:rPr lang="es-ES_tradnl" sz="2400" dirty="0">
                <a:solidFill>
                  <a:schemeClr val="accent1"/>
                </a:solidFill>
              </a:rPr>
              <a:t>Cada parcela grande fue dividida en 4 parcelas pequeñas donde aleatoriamente fueron asignados los 4 espaciamientos.</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928688"/>
            <a:ext cx="8229600" cy="714375"/>
          </a:xfrm>
          <a:solidFill>
            <a:schemeClr val="bg2">
              <a:lumMod val="50000"/>
            </a:schemeClr>
          </a:solidFill>
        </p:spPr>
        <p:txBody>
          <a:bodyPr/>
          <a:lstStyle/>
          <a:p>
            <a:pPr eaLnBrk="1" hangingPunct="1">
              <a:defRPr/>
            </a:pPr>
            <a:r>
              <a:rPr lang="es-ES_tradnl" dirty="0">
                <a:solidFill>
                  <a:srgbClr val="FFFF00"/>
                </a:solidFill>
              </a:rPr>
              <a:t>Ejemplo:</a:t>
            </a:r>
          </a:p>
        </p:txBody>
      </p:sp>
      <p:pic>
        <p:nvPicPr>
          <p:cNvPr id="32771" name="Picture 2"/>
          <p:cNvPicPr>
            <a:picLocks noChangeAspect="1" noChangeArrowheads="1"/>
          </p:cNvPicPr>
          <p:nvPr/>
        </p:nvPicPr>
        <p:blipFill>
          <a:blip r:embed="rId2" cstate="print"/>
          <a:srcRect/>
          <a:stretch>
            <a:fillRect/>
          </a:stretch>
        </p:blipFill>
        <p:spPr bwMode="auto">
          <a:xfrm>
            <a:off x="560388" y="1643063"/>
            <a:ext cx="8083550" cy="4727575"/>
          </a:xfrm>
          <a:prstGeom prst="rect">
            <a:avLst/>
          </a:prstGeom>
          <a:noFill/>
          <a:ln w="12700" cap="sq">
            <a:noFill/>
            <a:miter lim="800000"/>
            <a:headEnd type="none" w="sm" len="sm"/>
            <a:tailEnd type="none" w="sm" len="sm"/>
          </a:ln>
        </p:spPr>
      </p:pic>
      <p:pic>
        <p:nvPicPr>
          <p:cNvPr id="32772" name="Picture 3"/>
          <p:cNvPicPr>
            <a:picLocks noChangeAspect="1" noChangeArrowheads="1"/>
          </p:cNvPicPr>
          <p:nvPr/>
        </p:nvPicPr>
        <p:blipFill>
          <a:blip r:embed="rId3" cstate="print"/>
          <a:srcRect/>
          <a:stretch>
            <a:fillRect/>
          </a:stretch>
        </p:blipFill>
        <p:spPr bwMode="auto">
          <a:xfrm>
            <a:off x="2940050" y="6272213"/>
            <a:ext cx="5418138" cy="585787"/>
          </a:xfrm>
          <a:prstGeom prst="rect">
            <a:avLst/>
          </a:prstGeom>
          <a:noFill/>
          <a:ln w="12700" cap="sq">
            <a:noFill/>
            <a:miter lim="800000"/>
            <a:headEnd type="none" w="sm" len="sm"/>
            <a:tailEnd type="none" w="sm" len="sm"/>
          </a:ln>
        </p:spPr>
      </p:pic>
      <p:sp>
        <p:nvSpPr>
          <p:cNvPr id="5" name="4 Rectángulo"/>
          <p:cNvSpPr/>
          <p:nvPr/>
        </p:nvSpPr>
        <p:spPr>
          <a:xfrm>
            <a:off x="2500313" y="2000250"/>
            <a:ext cx="3000375" cy="428625"/>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6" name="5 Rectángulo"/>
          <p:cNvSpPr/>
          <p:nvPr/>
        </p:nvSpPr>
        <p:spPr>
          <a:xfrm>
            <a:off x="5643563" y="2714625"/>
            <a:ext cx="704850" cy="428625"/>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9BED66-102B-46F6-8C7B-EC0879086C37}"/>
              </a:ext>
            </a:extLst>
          </p:cNvPr>
          <p:cNvSpPr>
            <a:spLocks noGrp="1"/>
          </p:cNvSpPr>
          <p:nvPr>
            <p:ph type="title"/>
          </p:nvPr>
        </p:nvSpPr>
        <p:spPr>
          <a:xfrm>
            <a:off x="457200" y="44624"/>
            <a:ext cx="8229600" cy="1143000"/>
          </a:xfrm>
        </p:spPr>
        <p:txBody>
          <a:bodyPr/>
          <a:lstStyle/>
          <a:p>
            <a:r>
              <a:rPr lang="es-ES" dirty="0">
                <a:solidFill>
                  <a:srgbClr val="FFFF00"/>
                </a:solidFill>
              </a:rPr>
              <a:t>Análisis en R</a:t>
            </a:r>
            <a:endParaRPr lang="es-MX" dirty="0">
              <a:solidFill>
                <a:srgbClr val="FFFF00"/>
              </a:solidFill>
            </a:endParaRPr>
          </a:p>
        </p:txBody>
      </p:sp>
      <p:sp>
        <p:nvSpPr>
          <p:cNvPr id="3" name="Marcador de contenido 2">
            <a:extLst>
              <a:ext uri="{FF2B5EF4-FFF2-40B4-BE49-F238E27FC236}">
                <a16:creationId xmlns:a16="http://schemas.microsoft.com/office/drawing/2014/main" id="{6AE23B40-DA60-4743-ACE3-A60873238147}"/>
              </a:ext>
            </a:extLst>
          </p:cNvPr>
          <p:cNvSpPr>
            <a:spLocks noGrp="1"/>
          </p:cNvSpPr>
          <p:nvPr>
            <p:ph idx="1"/>
          </p:nvPr>
        </p:nvSpPr>
        <p:spPr>
          <a:xfrm>
            <a:off x="251520" y="1268760"/>
            <a:ext cx="8856984" cy="4525963"/>
          </a:xfrm>
        </p:spPr>
        <p:txBody>
          <a:bodyPr/>
          <a:lstStyle/>
          <a:p>
            <a:r>
              <a:rPr lang="es-MX" sz="2800" dirty="0">
                <a:solidFill>
                  <a:srgbClr val="FFFF00"/>
                </a:solidFill>
              </a:rPr>
              <a:t>Modelo=</a:t>
            </a:r>
            <a:r>
              <a:rPr lang="es-MX" sz="2800" dirty="0" err="1">
                <a:solidFill>
                  <a:srgbClr val="FFFF00"/>
                </a:solidFill>
              </a:rPr>
              <a:t>aov</a:t>
            </a:r>
            <a:r>
              <a:rPr lang="es-MX" sz="2800" dirty="0">
                <a:solidFill>
                  <a:srgbClr val="FFFF00"/>
                </a:solidFill>
              </a:rPr>
              <a:t>(</a:t>
            </a:r>
            <a:r>
              <a:rPr lang="es-MX" sz="2800" dirty="0" err="1">
                <a:solidFill>
                  <a:srgbClr val="FFFF00"/>
                </a:solidFill>
              </a:rPr>
              <a:t>res~blo+dis</a:t>
            </a:r>
            <a:r>
              <a:rPr lang="es-MX" sz="2800" dirty="0">
                <a:solidFill>
                  <a:srgbClr val="FFFF00"/>
                </a:solidFill>
              </a:rPr>
              <a:t>*</a:t>
            </a:r>
            <a:r>
              <a:rPr lang="es-MX" sz="2800" dirty="0" err="1">
                <a:solidFill>
                  <a:srgbClr val="FFFF00"/>
                </a:solidFill>
              </a:rPr>
              <a:t>inoculo+Error</a:t>
            </a:r>
            <a:r>
              <a:rPr lang="es-MX" sz="2800" dirty="0">
                <a:solidFill>
                  <a:srgbClr val="FFFF00"/>
                </a:solidFill>
              </a:rPr>
              <a:t>(</a:t>
            </a:r>
            <a:r>
              <a:rPr lang="es-MX" sz="2800" dirty="0" err="1">
                <a:solidFill>
                  <a:srgbClr val="FFFF00"/>
                </a:solidFill>
              </a:rPr>
              <a:t>bloque:inoculo</a:t>
            </a:r>
            <a:r>
              <a:rPr lang="es-MX" sz="2800" dirty="0">
                <a:solidFill>
                  <a:srgbClr val="FFFF00"/>
                </a:solidFill>
              </a:rPr>
              <a:t>))</a:t>
            </a:r>
          </a:p>
          <a:p>
            <a:r>
              <a:rPr lang="es-MX" sz="2800" dirty="0">
                <a:solidFill>
                  <a:srgbClr val="FFFF00"/>
                </a:solidFill>
              </a:rPr>
              <a:t>  resultado=</a:t>
            </a:r>
            <a:r>
              <a:rPr lang="es-MX" sz="2800" dirty="0" err="1">
                <a:solidFill>
                  <a:srgbClr val="FFFF00"/>
                </a:solidFill>
              </a:rPr>
              <a:t>summary</a:t>
            </a:r>
            <a:r>
              <a:rPr lang="es-MX" sz="2800" dirty="0">
                <a:solidFill>
                  <a:srgbClr val="FFFF00"/>
                </a:solidFill>
              </a:rPr>
              <a:t>(modelo)</a:t>
            </a:r>
          </a:p>
          <a:p>
            <a:r>
              <a:rPr lang="es-MX" sz="2800" dirty="0">
                <a:solidFill>
                  <a:srgbClr val="FFFF00"/>
                </a:solidFill>
              </a:rPr>
              <a:t>  resultado</a:t>
            </a:r>
          </a:p>
          <a:p>
            <a:endParaRPr lang="es-MX" sz="2800" dirty="0">
              <a:solidFill>
                <a:srgbClr val="FFFF00"/>
              </a:solidFill>
            </a:endParaRPr>
          </a:p>
          <a:p>
            <a:r>
              <a:rPr lang="es-MX" sz="2800" dirty="0">
                <a:solidFill>
                  <a:srgbClr val="FFFF00"/>
                </a:solidFill>
              </a:rPr>
              <a:t>#Prueba de medias</a:t>
            </a:r>
          </a:p>
          <a:p>
            <a:r>
              <a:rPr lang="es-MX" sz="2800" dirty="0">
                <a:solidFill>
                  <a:srgbClr val="FFFF00"/>
                </a:solidFill>
              </a:rPr>
              <a:t> Tukey=</a:t>
            </a:r>
            <a:r>
              <a:rPr lang="es-MX" sz="2800" dirty="0" err="1">
                <a:solidFill>
                  <a:srgbClr val="FFFF00"/>
                </a:solidFill>
              </a:rPr>
              <a:t>HSD.test</a:t>
            </a:r>
            <a:r>
              <a:rPr lang="es-MX" sz="2800" dirty="0">
                <a:solidFill>
                  <a:srgbClr val="FFFF00"/>
                </a:solidFill>
              </a:rPr>
              <a:t>(</a:t>
            </a:r>
            <a:r>
              <a:rPr lang="es-MX" sz="2800" dirty="0" err="1">
                <a:solidFill>
                  <a:srgbClr val="FFFF00"/>
                </a:solidFill>
              </a:rPr>
              <a:t>respuesta,inoculo,DFerror</a:t>
            </a:r>
            <a:r>
              <a:rPr lang="es-MX" sz="2800" dirty="0">
                <a:solidFill>
                  <a:srgbClr val="FFFF00"/>
                </a:solidFill>
              </a:rPr>
              <a:t> = 5, </a:t>
            </a:r>
            <a:r>
              <a:rPr lang="es-MX" sz="2800" dirty="0" err="1">
                <a:solidFill>
                  <a:srgbClr val="FFFF00"/>
                </a:solidFill>
              </a:rPr>
              <a:t>MSerror</a:t>
            </a:r>
            <a:r>
              <a:rPr lang="es-MX" sz="2800" dirty="0">
                <a:solidFill>
                  <a:srgbClr val="FFFF00"/>
                </a:solidFill>
              </a:rPr>
              <a:t> = 2.31,group=T) #parcela grande</a:t>
            </a:r>
          </a:p>
          <a:p>
            <a:r>
              <a:rPr lang="es-MX" sz="2800" dirty="0">
                <a:solidFill>
                  <a:srgbClr val="FFFF00"/>
                </a:solidFill>
              </a:rPr>
              <a:t>Tukey</a:t>
            </a:r>
          </a:p>
          <a:p>
            <a:r>
              <a:rPr lang="es-MX" sz="2800" dirty="0">
                <a:solidFill>
                  <a:srgbClr val="FFFF00"/>
                </a:solidFill>
              </a:rPr>
              <a:t> Tukey2=</a:t>
            </a:r>
            <a:r>
              <a:rPr lang="es-MX" sz="2800" dirty="0" err="1">
                <a:solidFill>
                  <a:srgbClr val="FFFF00"/>
                </a:solidFill>
              </a:rPr>
              <a:t>HSD.test</a:t>
            </a:r>
            <a:r>
              <a:rPr lang="es-MX" sz="2800" dirty="0">
                <a:solidFill>
                  <a:srgbClr val="FFFF00"/>
                </a:solidFill>
              </a:rPr>
              <a:t>(</a:t>
            </a:r>
            <a:r>
              <a:rPr lang="es-MX" sz="2800" dirty="0" err="1">
                <a:solidFill>
                  <a:srgbClr val="FFFF00"/>
                </a:solidFill>
              </a:rPr>
              <a:t>respuesta,inoculo:distancia,DFerror</a:t>
            </a:r>
            <a:r>
              <a:rPr lang="es-MX" sz="2800" dirty="0">
                <a:solidFill>
                  <a:srgbClr val="FFFF00"/>
                </a:solidFill>
              </a:rPr>
              <a:t> = 30, </a:t>
            </a:r>
            <a:r>
              <a:rPr lang="es-MX" sz="2800" dirty="0" err="1">
                <a:solidFill>
                  <a:srgbClr val="FFFF00"/>
                </a:solidFill>
              </a:rPr>
              <a:t>MSerror</a:t>
            </a:r>
            <a:r>
              <a:rPr lang="es-MX" sz="2800" dirty="0">
                <a:solidFill>
                  <a:srgbClr val="FFFF00"/>
                </a:solidFill>
              </a:rPr>
              <a:t> = .78,alpha=0.05,group=T) #parcela chica</a:t>
            </a:r>
          </a:p>
          <a:p>
            <a:r>
              <a:rPr lang="es-MX" sz="2800" dirty="0">
                <a:solidFill>
                  <a:srgbClr val="FFFF00"/>
                </a:solidFill>
              </a:rPr>
              <a:t>Tukey2</a:t>
            </a:r>
          </a:p>
        </p:txBody>
      </p:sp>
    </p:spTree>
    <p:extLst>
      <p:ext uri="{BB962C8B-B14F-4D97-AF65-F5344CB8AC3E}">
        <p14:creationId xmlns:p14="http://schemas.microsoft.com/office/powerpoint/2010/main" val="3307778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solidFill>
            <a:schemeClr val="bg2">
              <a:lumMod val="50000"/>
            </a:schemeClr>
          </a:solidFill>
        </p:spPr>
        <p:txBody>
          <a:bodyPr/>
          <a:lstStyle/>
          <a:p>
            <a:pPr eaLnBrk="1" hangingPunct="1">
              <a:defRPr/>
            </a:pPr>
            <a:r>
              <a:rPr lang="es-ES_tradnl" b="1" dirty="0">
                <a:solidFill>
                  <a:schemeClr val="accent1"/>
                </a:solidFill>
              </a:rPr>
              <a:t>Interpretación:</a:t>
            </a:r>
            <a:endParaRPr lang="es-ES_tradnl" dirty="0"/>
          </a:p>
        </p:txBody>
      </p:sp>
      <p:sp>
        <p:nvSpPr>
          <p:cNvPr id="4" name="3 Marcador de contenido"/>
          <p:cNvSpPr>
            <a:spLocks noGrp="1"/>
          </p:cNvSpPr>
          <p:nvPr>
            <p:ph idx="1"/>
          </p:nvPr>
        </p:nvSpPr>
        <p:spPr>
          <a:xfrm>
            <a:off x="457200" y="2254250"/>
            <a:ext cx="8229600" cy="3960813"/>
          </a:xfrm>
          <a:solidFill>
            <a:schemeClr val="bg2">
              <a:lumMod val="50000"/>
            </a:schemeClr>
          </a:solidFill>
        </p:spPr>
        <p:txBody>
          <a:bodyPr/>
          <a:lstStyle/>
          <a:p>
            <a:pPr eaLnBrk="1" hangingPunct="1">
              <a:buFont typeface="Arial" pitchFamily="34" charset="0"/>
              <a:buChar char="•"/>
              <a:defRPr/>
            </a:pPr>
            <a:r>
              <a:rPr lang="es-ES_tradnl" dirty="0">
                <a:solidFill>
                  <a:schemeClr val="accent1"/>
                </a:solidFill>
              </a:rPr>
              <a:t>El coeficiente de variación  (CV)  para parcelas grandes es  8.3% [(</a:t>
            </a:r>
            <a:r>
              <a:rPr lang="es-ES_tradnl" dirty="0">
                <a:solidFill>
                  <a:schemeClr val="accent1"/>
                </a:solidFill>
                <a:sym typeface="Symbol"/>
              </a:rPr>
              <a:t></a:t>
            </a:r>
            <a:r>
              <a:rPr lang="es-ES_tradnl" dirty="0">
                <a:solidFill>
                  <a:schemeClr val="accent1"/>
                </a:solidFill>
              </a:rPr>
              <a:t>2.31/18.26) x 100]  y para parcelas pequeñas 4.8% [(</a:t>
            </a:r>
            <a:r>
              <a:rPr lang="es-ES_tradnl" dirty="0">
                <a:solidFill>
                  <a:schemeClr val="accent1"/>
                </a:solidFill>
                <a:sym typeface="Symbol"/>
              </a:rPr>
              <a:t></a:t>
            </a:r>
            <a:r>
              <a:rPr lang="es-ES_tradnl" dirty="0">
                <a:solidFill>
                  <a:schemeClr val="accent1"/>
                </a:solidFill>
              </a:rPr>
              <a:t>0.78/18.26) x 100].  </a:t>
            </a:r>
          </a:p>
          <a:p>
            <a:pPr eaLnBrk="1" hangingPunct="1">
              <a:buFont typeface="Arial" pitchFamily="34" charset="0"/>
              <a:buChar char="•"/>
              <a:defRPr/>
            </a:pPr>
            <a:r>
              <a:rPr lang="es-ES_tradnl" dirty="0">
                <a:solidFill>
                  <a:schemeClr val="accent1"/>
                </a:solidFill>
              </a:rPr>
              <a:t>La interacción  inoculo con distancia es significativa .</a:t>
            </a:r>
          </a:p>
          <a:p>
            <a:pPr eaLnBrk="1" hangingPunct="1">
              <a:buFont typeface="Arial" pitchFamily="34" charset="0"/>
              <a:buChar char="•"/>
              <a:defRPr/>
            </a:pPr>
            <a:r>
              <a:rPr lang="es-ES_tradnl" dirty="0">
                <a:solidFill>
                  <a:schemeClr val="accent1"/>
                </a:solidFill>
              </a:rPr>
              <a:t>La diferencia entre inoculado y no inoculado es distinto en los distintos espaciamientos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071563"/>
            <a:ext cx="8229600" cy="642937"/>
          </a:xfrm>
          <a:solidFill>
            <a:schemeClr val="bg2">
              <a:lumMod val="50000"/>
            </a:schemeClr>
          </a:solidFill>
        </p:spPr>
        <p:txBody>
          <a:bodyPr/>
          <a:lstStyle/>
          <a:p>
            <a:pPr eaLnBrk="1" hangingPunct="1">
              <a:defRPr/>
            </a:pPr>
            <a:r>
              <a:rPr lang="es-ES_tradnl" dirty="0">
                <a:solidFill>
                  <a:srgbClr val="FFFF00"/>
                </a:solidFill>
              </a:rPr>
              <a:t>Parcelas Divididas</a:t>
            </a:r>
          </a:p>
        </p:txBody>
      </p:sp>
      <p:sp>
        <p:nvSpPr>
          <p:cNvPr id="13315" name="Rectangle 3"/>
          <p:cNvSpPr>
            <a:spLocks noGrp="1" noChangeArrowheads="1"/>
          </p:cNvSpPr>
          <p:nvPr>
            <p:ph idx="1"/>
          </p:nvPr>
        </p:nvSpPr>
        <p:spPr>
          <a:xfrm>
            <a:off x="457200" y="2254250"/>
            <a:ext cx="8229600" cy="3746500"/>
          </a:xfrm>
          <a:solidFill>
            <a:schemeClr val="bg2">
              <a:lumMod val="50000"/>
            </a:schemeClr>
          </a:solidFill>
        </p:spPr>
        <p:txBody>
          <a:bodyPr/>
          <a:lstStyle/>
          <a:p>
            <a:pPr eaLnBrk="1" hangingPunct="1">
              <a:buFont typeface="Arial" pitchFamily="34" charset="0"/>
              <a:buChar char="•"/>
              <a:defRPr/>
            </a:pPr>
            <a:r>
              <a:rPr lang="es-ES_tradnl" sz="2800" dirty="0">
                <a:solidFill>
                  <a:srgbClr val="FFFF00"/>
                </a:solidFill>
              </a:rPr>
              <a:t>En algunos diseños de varios factores,  no somos capaces de designar aleatoriamente los tratamientos</a:t>
            </a:r>
          </a:p>
          <a:p>
            <a:pPr eaLnBrk="1" hangingPunct="1">
              <a:buFont typeface="Arial" pitchFamily="34" charset="0"/>
              <a:buChar char="•"/>
              <a:defRPr/>
            </a:pPr>
            <a:r>
              <a:rPr lang="es-ES_tradnl" sz="2800" dirty="0">
                <a:solidFill>
                  <a:srgbClr val="FFFF00"/>
                </a:solidFill>
              </a:rPr>
              <a:t>Algunos factores de interés pueden ser “difíciles de manejar”, mientras que los otros factores son fáciles de manejar.</a:t>
            </a:r>
          </a:p>
          <a:p>
            <a:pPr eaLnBrk="1" hangingPunct="1">
              <a:buFont typeface="Arial" pitchFamily="34" charset="0"/>
              <a:buChar char="•"/>
              <a:defRPr/>
            </a:pPr>
            <a:r>
              <a:rPr lang="es-ES_tradnl" sz="2800" dirty="0">
                <a:solidFill>
                  <a:srgbClr val="FFFF00"/>
                </a:solidFill>
              </a:rPr>
              <a:t>Como resultado, el orden en el cual las combinaciones son corridas es determinado por el factor “difíciles de variar”.</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6" name="Tabla 5">
                <a:extLst>
                  <a:ext uri="{FF2B5EF4-FFF2-40B4-BE49-F238E27FC236}">
                    <a16:creationId xmlns:a16="http://schemas.microsoft.com/office/drawing/2014/main" id="{E1F61604-FB95-475A-89A2-F7E71E57CCDB}"/>
                  </a:ext>
                </a:extLst>
              </p:cNvPr>
              <p:cNvGraphicFramePr>
                <a:graphicFrameLocks noGrp="1"/>
              </p:cNvGraphicFramePr>
              <p:nvPr>
                <p:extLst>
                  <p:ext uri="{D42A27DB-BD31-4B8C-83A1-F6EECF244321}">
                    <p14:modId xmlns:p14="http://schemas.microsoft.com/office/powerpoint/2010/main" val="776212123"/>
                  </p:ext>
                </p:extLst>
              </p:nvPr>
            </p:nvGraphicFramePr>
            <p:xfrm>
              <a:off x="899592" y="620688"/>
              <a:ext cx="7848872" cy="4957378"/>
            </p:xfrm>
            <a:graphic>
              <a:graphicData uri="http://schemas.openxmlformats.org/drawingml/2006/table">
                <a:tbl>
                  <a:tblPr firstRow="1" firstCol="1" bandRow="1">
                    <a:tableStyleId>{5C22544A-7EE6-4342-B048-85BDC9FD1C3A}</a:tableStyleId>
                  </a:tblPr>
                  <a:tblGrid>
                    <a:gridCol w="2227969">
                      <a:extLst>
                        <a:ext uri="{9D8B030D-6E8A-4147-A177-3AD203B41FA5}">
                          <a16:colId xmlns:a16="http://schemas.microsoft.com/office/drawing/2014/main" val="745824518"/>
                        </a:ext>
                      </a:extLst>
                    </a:gridCol>
                    <a:gridCol w="2938658">
                      <a:extLst>
                        <a:ext uri="{9D8B030D-6E8A-4147-A177-3AD203B41FA5}">
                          <a16:colId xmlns:a16="http://schemas.microsoft.com/office/drawing/2014/main" val="2074695211"/>
                        </a:ext>
                      </a:extLst>
                    </a:gridCol>
                    <a:gridCol w="2682245">
                      <a:extLst>
                        <a:ext uri="{9D8B030D-6E8A-4147-A177-3AD203B41FA5}">
                          <a16:colId xmlns:a16="http://schemas.microsoft.com/office/drawing/2014/main" val="3423928988"/>
                        </a:ext>
                      </a:extLst>
                    </a:gridCol>
                  </a:tblGrid>
                  <a:tr h="315058">
                    <a:tc>
                      <a:txBody>
                        <a:bodyPr/>
                        <a:lstStyle/>
                        <a:p>
                          <a:pPr>
                            <a:lnSpc>
                              <a:spcPct val="107000"/>
                            </a:lnSpc>
                            <a:spcAft>
                              <a:spcPts val="800"/>
                            </a:spcAft>
                          </a:pPr>
                          <a:r>
                            <a:rPr lang="es-MX" sz="1800" dirty="0">
                              <a:effectLst/>
                            </a:rPr>
                            <a:t>Diferencias entre:</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MX" sz="1800" dirty="0">
                              <a:effectLst/>
                            </a:rPr>
                            <a:t>DMS de Fisher</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MX" sz="1800">
                              <a:effectLst/>
                            </a:rPr>
                            <a:t>DMSH de Tukey</a:t>
                          </a:r>
                          <a:endParaRPr lang="es-MX"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02949150"/>
                      </a:ext>
                    </a:extLst>
                  </a:tr>
                  <a:tr h="1160580">
                    <a:tc>
                      <a:txBody>
                        <a:bodyPr/>
                        <a:lstStyle/>
                        <a:p>
                          <a:pPr>
                            <a:lnSpc>
                              <a:spcPct val="107000"/>
                            </a:lnSpc>
                            <a:spcAft>
                              <a:spcPts val="800"/>
                            </a:spcAft>
                          </a:pPr>
                          <a:r>
                            <a:rPr lang="es-MX" sz="1800" dirty="0">
                              <a:effectLst/>
                            </a:rPr>
                            <a:t>Dos medias en A</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14:m>
                            <m:oMathPara xmlns:m="http://schemas.openxmlformats.org/officeDocument/2006/math">
                              <m:oMathParaPr>
                                <m:jc m:val="centerGroup"/>
                              </m:oMathParaPr>
                              <m:oMath xmlns:m="http://schemas.openxmlformats.org/officeDocument/2006/math">
                                <m:rad>
                                  <m:radPr>
                                    <m:degHide m:val="on"/>
                                    <m:ctrlPr>
                                      <a:rPr lang="es-MX" sz="1800">
                                        <a:effectLst/>
                                      </a:rPr>
                                    </m:ctrlPr>
                                  </m:radPr>
                                  <m:deg/>
                                  <m:e>
                                    <m:f>
                                      <m:fPr>
                                        <m:ctrlPr>
                                          <a:rPr lang="es-MX" sz="1800">
                                            <a:effectLst/>
                                          </a:rPr>
                                        </m:ctrlPr>
                                      </m:fPr>
                                      <m:num>
                                        <m:r>
                                          <a:rPr lang="es-MX" sz="1800">
                                            <a:effectLst/>
                                          </a:rPr>
                                          <m:t>2</m:t>
                                        </m:r>
                                        <m:r>
                                          <a:rPr lang="es-MX" sz="1800">
                                            <a:effectLst/>
                                          </a:rPr>
                                          <m:t>𝐶𝑀</m:t>
                                        </m:r>
                                        <m:sSub>
                                          <m:sSubPr>
                                            <m:ctrlPr>
                                              <a:rPr lang="es-MX" sz="1800">
                                                <a:effectLst/>
                                              </a:rPr>
                                            </m:ctrlPr>
                                          </m:sSubPr>
                                          <m:e>
                                            <m:r>
                                              <a:rPr lang="es-MX" sz="1800">
                                                <a:effectLst/>
                                              </a:rPr>
                                              <m:t>𝐸</m:t>
                                            </m:r>
                                          </m:e>
                                          <m:sub>
                                            <m:r>
                                              <a:rPr lang="es-MX" sz="1800">
                                                <a:effectLst/>
                                              </a:rPr>
                                              <m:t>𝐴</m:t>
                                            </m:r>
                                          </m:sub>
                                        </m:sSub>
                                      </m:num>
                                      <m:den>
                                        <m:r>
                                          <a:rPr lang="es-MX" sz="1800">
                                            <a:effectLst/>
                                          </a:rPr>
                                          <m:t>𝑟</m:t>
                                        </m:r>
                                        <m:r>
                                          <a:rPr lang="es-MX" sz="1800">
                                            <a:effectLst/>
                                          </a:rPr>
                                          <m:t>∗</m:t>
                                        </m:r>
                                        <m:r>
                                          <a:rPr lang="es-MX" sz="1800">
                                            <a:effectLst/>
                                          </a:rPr>
                                          <m:t>𝑏</m:t>
                                        </m:r>
                                      </m:den>
                                    </m:f>
                                  </m:e>
                                </m:rad>
                              </m:oMath>
                            </m:oMathPara>
                          </a14:m>
                          <a:endParaRPr lang="es-MX"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14:m>
                            <m:oMathPara xmlns:m="http://schemas.openxmlformats.org/officeDocument/2006/math">
                              <m:oMathParaPr>
                                <m:jc m:val="centerGroup"/>
                              </m:oMathParaPr>
                              <m:oMath xmlns:m="http://schemas.openxmlformats.org/officeDocument/2006/math">
                                <m:rad>
                                  <m:radPr>
                                    <m:degHide m:val="on"/>
                                    <m:ctrlPr>
                                      <a:rPr lang="es-MX" sz="1800">
                                        <a:effectLst/>
                                      </a:rPr>
                                    </m:ctrlPr>
                                  </m:radPr>
                                  <m:deg/>
                                  <m:e>
                                    <m:f>
                                      <m:fPr>
                                        <m:ctrlPr>
                                          <a:rPr lang="es-MX" sz="1800">
                                            <a:effectLst/>
                                          </a:rPr>
                                        </m:ctrlPr>
                                      </m:fPr>
                                      <m:num>
                                        <m:r>
                                          <a:rPr lang="es-MX" sz="1800">
                                            <a:effectLst/>
                                          </a:rPr>
                                          <m:t>𝐶𝑀</m:t>
                                        </m:r>
                                        <m:sSub>
                                          <m:sSubPr>
                                            <m:ctrlPr>
                                              <a:rPr lang="es-MX" sz="1800">
                                                <a:effectLst/>
                                              </a:rPr>
                                            </m:ctrlPr>
                                          </m:sSubPr>
                                          <m:e>
                                            <m:r>
                                              <a:rPr lang="es-MX" sz="1800">
                                                <a:effectLst/>
                                              </a:rPr>
                                              <m:t>𝐸</m:t>
                                            </m:r>
                                          </m:e>
                                          <m:sub>
                                            <m:r>
                                              <a:rPr lang="es-MX" sz="1800">
                                                <a:effectLst/>
                                              </a:rPr>
                                              <m:t>𝐴</m:t>
                                            </m:r>
                                          </m:sub>
                                        </m:sSub>
                                      </m:num>
                                      <m:den>
                                        <m:r>
                                          <a:rPr lang="es-MX" sz="1800">
                                            <a:effectLst/>
                                          </a:rPr>
                                          <m:t>𝑟</m:t>
                                        </m:r>
                                        <m:r>
                                          <a:rPr lang="es-MX" sz="1800">
                                            <a:effectLst/>
                                          </a:rPr>
                                          <m:t>∗</m:t>
                                        </m:r>
                                        <m:r>
                                          <a:rPr lang="es-MX" sz="1800">
                                            <a:effectLst/>
                                          </a:rPr>
                                          <m:t>𝑏</m:t>
                                        </m:r>
                                      </m:den>
                                    </m:f>
                                  </m:e>
                                </m:rad>
                              </m:oMath>
                            </m:oMathPara>
                          </a14:m>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25737738"/>
                      </a:ext>
                    </a:extLst>
                  </a:tr>
                  <a:tr h="1160580">
                    <a:tc>
                      <a:txBody>
                        <a:bodyPr/>
                        <a:lstStyle/>
                        <a:p>
                          <a:pPr>
                            <a:lnSpc>
                              <a:spcPct val="107000"/>
                            </a:lnSpc>
                            <a:spcAft>
                              <a:spcPts val="800"/>
                            </a:spcAft>
                          </a:pPr>
                          <a:r>
                            <a:rPr lang="es-MX" sz="1800" dirty="0">
                              <a:effectLst/>
                            </a:rPr>
                            <a:t>Dos medias en B</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14:m>
                            <m:oMathPara xmlns:m="http://schemas.openxmlformats.org/officeDocument/2006/math">
                              <m:oMathParaPr>
                                <m:jc m:val="centerGroup"/>
                              </m:oMathParaPr>
                              <m:oMath xmlns:m="http://schemas.openxmlformats.org/officeDocument/2006/math">
                                <m:rad>
                                  <m:radPr>
                                    <m:degHide m:val="on"/>
                                    <m:ctrlPr>
                                      <a:rPr lang="es-MX" sz="1800">
                                        <a:effectLst/>
                                      </a:rPr>
                                    </m:ctrlPr>
                                  </m:radPr>
                                  <m:deg/>
                                  <m:e>
                                    <m:f>
                                      <m:fPr>
                                        <m:ctrlPr>
                                          <a:rPr lang="es-MX" sz="1800">
                                            <a:effectLst/>
                                          </a:rPr>
                                        </m:ctrlPr>
                                      </m:fPr>
                                      <m:num>
                                        <m:r>
                                          <a:rPr lang="es-MX" sz="1800">
                                            <a:effectLst/>
                                          </a:rPr>
                                          <m:t>2</m:t>
                                        </m:r>
                                        <m:r>
                                          <a:rPr lang="es-MX" sz="1800">
                                            <a:effectLst/>
                                          </a:rPr>
                                          <m:t>𝐶𝑀</m:t>
                                        </m:r>
                                        <m:sSub>
                                          <m:sSubPr>
                                            <m:ctrlPr>
                                              <a:rPr lang="es-MX" sz="1800">
                                                <a:effectLst/>
                                              </a:rPr>
                                            </m:ctrlPr>
                                          </m:sSubPr>
                                          <m:e>
                                            <m:r>
                                              <a:rPr lang="es-MX" sz="1800">
                                                <a:effectLst/>
                                              </a:rPr>
                                              <m:t>𝐸</m:t>
                                            </m:r>
                                          </m:e>
                                          <m:sub>
                                            <m:r>
                                              <a:rPr lang="es-MX" sz="1800">
                                                <a:effectLst/>
                                              </a:rPr>
                                              <m:t>𝐵</m:t>
                                            </m:r>
                                          </m:sub>
                                        </m:sSub>
                                      </m:num>
                                      <m:den>
                                        <m:r>
                                          <a:rPr lang="es-MX" sz="1800">
                                            <a:effectLst/>
                                          </a:rPr>
                                          <m:t>𝑟</m:t>
                                        </m:r>
                                        <m:r>
                                          <a:rPr lang="es-MX" sz="1800">
                                            <a:effectLst/>
                                          </a:rPr>
                                          <m:t>∗</m:t>
                                        </m:r>
                                        <m:r>
                                          <a:rPr lang="es-MX" sz="1800">
                                            <a:effectLst/>
                                          </a:rPr>
                                          <m:t>𝑎</m:t>
                                        </m:r>
                                      </m:den>
                                    </m:f>
                                  </m:e>
                                </m:rad>
                              </m:oMath>
                            </m:oMathPara>
                          </a14:m>
                          <a:endParaRPr lang="es-MX"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14:m>
                            <m:oMathPara xmlns:m="http://schemas.openxmlformats.org/officeDocument/2006/math">
                              <m:oMathParaPr>
                                <m:jc m:val="centerGroup"/>
                              </m:oMathParaPr>
                              <m:oMath xmlns:m="http://schemas.openxmlformats.org/officeDocument/2006/math">
                                <m:rad>
                                  <m:radPr>
                                    <m:degHide m:val="on"/>
                                    <m:ctrlPr>
                                      <a:rPr lang="es-MX" sz="1800">
                                        <a:effectLst/>
                                      </a:rPr>
                                    </m:ctrlPr>
                                  </m:radPr>
                                  <m:deg/>
                                  <m:e>
                                    <m:f>
                                      <m:fPr>
                                        <m:ctrlPr>
                                          <a:rPr lang="es-MX" sz="1800">
                                            <a:effectLst/>
                                          </a:rPr>
                                        </m:ctrlPr>
                                      </m:fPr>
                                      <m:num>
                                        <m:r>
                                          <a:rPr lang="es-MX" sz="1800">
                                            <a:effectLst/>
                                          </a:rPr>
                                          <m:t>𝐶𝑀</m:t>
                                        </m:r>
                                        <m:sSub>
                                          <m:sSubPr>
                                            <m:ctrlPr>
                                              <a:rPr lang="es-MX" sz="1800">
                                                <a:effectLst/>
                                              </a:rPr>
                                            </m:ctrlPr>
                                          </m:sSubPr>
                                          <m:e>
                                            <m:r>
                                              <a:rPr lang="es-MX" sz="1800">
                                                <a:effectLst/>
                                              </a:rPr>
                                              <m:t>𝐸</m:t>
                                            </m:r>
                                          </m:e>
                                          <m:sub>
                                            <m:r>
                                              <a:rPr lang="es-MX" sz="1800">
                                                <a:effectLst/>
                                              </a:rPr>
                                              <m:t>𝐵</m:t>
                                            </m:r>
                                          </m:sub>
                                        </m:sSub>
                                      </m:num>
                                      <m:den>
                                        <m:r>
                                          <a:rPr lang="es-MX" sz="1800">
                                            <a:effectLst/>
                                          </a:rPr>
                                          <m:t>𝑟</m:t>
                                        </m:r>
                                        <m:r>
                                          <a:rPr lang="es-MX" sz="1800">
                                            <a:effectLst/>
                                          </a:rPr>
                                          <m:t>∗</m:t>
                                        </m:r>
                                        <m:r>
                                          <a:rPr lang="es-MX" sz="1800">
                                            <a:effectLst/>
                                          </a:rPr>
                                          <m:t>𝑎</m:t>
                                        </m:r>
                                      </m:den>
                                    </m:f>
                                  </m:e>
                                </m:rad>
                              </m:oMath>
                            </m:oMathPara>
                          </a14:m>
                          <a:endParaRPr lang="es-MX"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513430"/>
                      </a:ext>
                    </a:extLst>
                  </a:tr>
                  <a:tr h="1160580">
                    <a:tc>
                      <a:txBody>
                        <a:bodyPr/>
                        <a:lstStyle/>
                        <a:p>
                          <a:pPr>
                            <a:lnSpc>
                              <a:spcPct val="107000"/>
                            </a:lnSpc>
                            <a:spcAft>
                              <a:spcPts val="800"/>
                            </a:spcAft>
                          </a:pPr>
                          <a:r>
                            <a:rPr lang="es-MX" sz="1800" dirty="0">
                              <a:effectLst/>
                            </a:rPr>
                            <a:t>Dos medias en B al mismo nivel de A</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14:m>
                            <m:oMathPara xmlns:m="http://schemas.openxmlformats.org/officeDocument/2006/math">
                              <m:oMathParaPr>
                                <m:jc m:val="centerGroup"/>
                              </m:oMathParaPr>
                              <m:oMath xmlns:m="http://schemas.openxmlformats.org/officeDocument/2006/math">
                                <m:rad>
                                  <m:radPr>
                                    <m:degHide m:val="on"/>
                                    <m:ctrlPr>
                                      <a:rPr lang="es-MX" sz="1800">
                                        <a:effectLst/>
                                      </a:rPr>
                                    </m:ctrlPr>
                                  </m:radPr>
                                  <m:deg/>
                                  <m:e>
                                    <m:f>
                                      <m:fPr>
                                        <m:ctrlPr>
                                          <a:rPr lang="es-MX" sz="1800">
                                            <a:effectLst/>
                                          </a:rPr>
                                        </m:ctrlPr>
                                      </m:fPr>
                                      <m:num>
                                        <m:r>
                                          <a:rPr lang="es-MX" sz="1800">
                                            <a:effectLst/>
                                          </a:rPr>
                                          <m:t>2</m:t>
                                        </m:r>
                                        <m:r>
                                          <a:rPr lang="es-MX" sz="1800">
                                            <a:effectLst/>
                                          </a:rPr>
                                          <m:t>𝐶𝑀</m:t>
                                        </m:r>
                                        <m:sSub>
                                          <m:sSubPr>
                                            <m:ctrlPr>
                                              <a:rPr lang="es-MX" sz="1800">
                                                <a:effectLst/>
                                              </a:rPr>
                                            </m:ctrlPr>
                                          </m:sSubPr>
                                          <m:e>
                                            <m:r>
                                              <a:rPr lang="es-MX" sz="1800">
                                                <a:effectLst/>
                                              </a:rPr>
                                              <m:t>𝐸</m:t>
                                            </m:r>
                                          </m:e>
                                          <m:sub>
                                            <m:r>
                                              <a:rPr lang="es-MX" sz="1800">
                                                <a:effectLst/>
                                              </a:rPr>
                                              <m:t>𝐵</m:t>
                                            </m:r>
                                          </m:sub>
                                        </m:sSub>
                                      </m:num>
                                      <m:den>
                                        <m:r>
                                          <a:rPr lang="es-MX" sz="1800">
                                            <a:effectLst/>
                                          </a:rPr>
                                          <m:t>𝑟</m:t>
                                        </m:r>
                                      </m:den>
                                    </m:f>
                                  </m:e>
                                </m:rad>
                              </m:oMath>
                            </m:oMathPara>
                          </a14:m>
                          <a:endParaRPr lang="es-MX"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14:m>
                            <m:oMathPara xmlns:m="http://schemas.openxmlformats.org/officeDocument/2006/math">
                              <m:oMathParaPr>
                                <m:jc m:val="centerGroup"/>
                              </m:oMathParaPr>
                              <m:oMath xmlns:m="http://schemas.openxmlformats.org/officeDocument/2006/math">
                                <m:rad>
                                  <m:radPr>
                                    <m:degHide m:val="on"/>
                                    <m:ctrlPr>
                                      <a:rPr lang="es-MX" sz="1800">
                                        <a:effectLst/>
                                      </a:rPr>
                                    </m:ctrlPr>
                                  </m:radPr>
                                  <m:deg/>
                                  <m:e>
                                    <m:f>
                                      <m:fPr>
                                        <m:ctrlPr>
                                          <a:rPr lang="es-MX" sz="1800">
                                            <a:effectLst/>
                                          </a:rPr>
                                        </m:ctrlPr>
                                      </m:fPr>
                                      <m:num>
                                        <m:r>
                                          <a:rPr lang="es-MX" sz="1800">
                                            <a:effectLst/>
                                          </a:rPr>
                                          <m:t>𝐶𝑀</m:t>
                                        </m:r>
                                        <m:sSub>
                                          <m:sSubPr>
                                            <m:ctrlPr>
                                              <a:rPr lang="es-MX" sz="1800">
                                                <a:effectLst/>
                                              </a:rPr>
                                            </m:ctrlPr>
                                          </m:sSubPr>
                                          <m:e>
                                            <m:r>
                                              <a:rPr lang="es-MX" sz="1800">
                                                <a:effectLst/>
                                              </a:rPr>
                                              <m:t>𝐸</m:t>
                                            </m:r>
                                          </m:e>
                                          <m:sub>
                                            <m:r>
                                              <a:rPr lang="es-MX" sz="1800">
                                                <a:effectLst/>
                                              </a:rPr>
                                              <m:t>𝐵</m:t>
                                            </m:r>
                                          </m:sub>
                                        </m:sSub>
                                      </m:num>
                                      <m:den>
                                        <m:r>
                                          <a:rPr lang="es-MX" sz="1800">
                                            <a:effectLst/>
                                          </a:rPr>
                                          <m:t>𝑟</m:t>
                                        </m:r>
                                      </m:den>
                                    </m:f>
                                  </m:e>
                                </m:rad>
                              </m:oMath>
                            </m:oMathPara>
                          </a14:m>
                          <a:endParaRPr lang="es-MX"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9790131"/>
                      </a:ext>
                    </a:extLst>
                  </a:tr>
                  <a:tr h="1160580">
                    <a:tc>
                      <a:txBody>
                        <a:bodyPr/>
                        <a:lstStyle/>
                        <a:p>
                          <a:pPr>
                            <a:lnSpc>
                              <a:spcPct val="107000"/>
                            </a:lnSpc>
                            <a:spcAft>
                              <a:spcPts val="800"/>
                            </a:spcAft>
                          </a:pPr>
                          <a:r>
                            <a:rPr lang="es-MX" sz="1800" dirty="0">
                              <a:effectLst/>
                            </a:rPr>
                            <a:t>Dos medias en A al mismo nivel de B</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14:m>
                            <m:oMathPara xmlns:m="http://schemas.openxmlformats.org/officeDocument/2006/math">
                              <m:oMathParaPr>
                                <m:jc m:val="centerGroup"/>
                              </m:oMathParaPr>
                              <m:oMath xmlns:m="http://schemas.openxmlformats.org/officeDocument/2006/math">
                                <m:rad>
                                  <m:radPr>
                                    <m:degHide m:val="on"/>
                                    <m:ctrlPr>
                                      <a:rPr lang="es-MX" sz="1800">
                                        <a:effectLst/>
                                      </a:rPr>
                                    </m:ctrlPr>
                                  </m:radPr>
                                  <m:deg/>
                                  <m:e>
                                    <m:f>
                                      <m:fPr>
                                        <m:ctrlPr>
                                          <a:rPr lang="es-MX" sz="1800">
                                            <a:effectLst/>
                                          </a:rPr>
                                        </m:ctrlPr>
                                      </m:fPr>
                                      <m:num>
                                        <m:r>
                                          <a:rPr lang="es-MX" sz="1800">
                                            <a:effectLst/>
                                          </a:rPr>
                                          <m:t>2(</m:t>
                                        </m:r>
                                        <m:r>
                                          <a:rPr lang="es-MX" sz="1800">
                                            <a:effectLst/>
                                          </a:rPr>
                                          <m:t>𝑏</m:t>
                                        </m:r>
                                        <m:r>
                                          <a:rPr lang="es-MX" sz="1800">
                                            <a:effectLst/>
                                          </a:rPr>
                                          <m:t>−1)∗</m:t>
                                        </m:r>
                                        <m:r>
                                          <a:rPr lang="es-MX" sz="1800">
                                            <a:effectLst/>
                                          </a:rPr>
                                          <m:t>𝐶𝑀</m:t>
                                        </m:r>
                                        <m:sSub>
                                          <m:sSubPr>
                                            <m:ctrlPr>
                                              <a:rPr lang="es-MX" sz="1800">
                                                <a:effectLst/>
                                              </a:rPr>
                                            </m:ctrlPr>
                                          </m:sSubPr>
                                          <m:e>
                                            <m:r>
                                              <a:rPr lang="es-MX" sz="1800">
                                                <a:effectLst/>
                                              </a:rPr>
                                              <m:t>𝐸</m:t>
                                            </m:r>
                                          </m:e>
                                          <m:sub>
                                            <m:r>
                                              <a:rPr lang="es-MX" sz="1800">
                                                <a:effectLst/>
                                              </a:rPr>
                                              <m:t>𝐵</m:t>
                                            </m:r>
                                          </m:sub>
                                        </m:sSub>
                                        <m:r>
                                          <a:rPr lang="es-MX" sz="1800">
                                            <a:effectLst/>
                                          </a:rPr>
                                          <m:t>+2</m:t>
                                        </m:r>
                                        <m:r>
                                          <a:rPr lang="es-MX" sz="1800">
                                            <a:effectLst/>
                                          </a:rPr>
                                          <m:t>𝐶𝑀</m:t>
                                        </m:r>
                                        <m:sSub>
                                          <m:sSubPr>
                                            <m:ctrlPr>
                                              <a:rPr lang="es-MX" sz="1800">
                                                <a:effectLst/>
                                              </a:rPr>
                                            </m:ctrlPr>
                                          </m:sSubPr>
                                          <m:e>
                                            <m:r>
                                              <a:rPr lang="es-MX" sz="1800">
                                                <a:effectLst/>
                                              </a:rPr>
                                              <m:t>𝐸</m:t>
                                            </m:r>
                                          </m:e>
                                          <m:sub>
                                            <m:r>
                                              <a:rPr lang="es-MX" sz="1800">
                                                <a:effectLst/>
                                              </a:rPr>
                                              <m:t>𝐴</m:t>
                                            </m:r>
                                          </m:sub>
                                        </m:sSub>
                                      </m:num>
                                      <m:den>
                                        <m:r>
                                          <a:rPr lang="es-MX" sz="1800">
                                            <a:effectLst/>
                                          </a:rPr>
                                          <m:t>𝑏</m:t>
                                        </m:r>
                                        <m:r>
                                          <a:rPr lang="es-MX" sz="1800">
                                            <a:effectLst/>
                                          </a:rPr>
                                          <m:t>∗</m:t>
                                        </m:r>
                                        <m:r>
                                          <a:rPr lang="es-MX" sz="1800">
                                            <a:effectLst/>
                                          </a:rPr>
                                          <m:t>𝑟</m:t>
                                        </m:r>
                                      </m:den>
                                    </m:f>
                                  </m:e>
                                </m:rad>
                              </m:oMath>
                            </m:oMathPara>
                          </a14:m>
                          <a:endParaRPr lang="es-MX"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14:m>
                            <m:oMathPara xmlns:m="http://schemas.openxmlformats.org/officeDocument/2006/math">
                              <m:oMathParaPr>
                                <m:jc m:val="centerGroup"/>
                              </m:oMathParaPr>
                              <m:oMath xmlns:m="http://schemas.openxmlformats.org/officeDocument/2006/math">
                                <m:rad>
                                  <m:radPr>
                                    <m:degHide m:val="on"/>
                                    <m:ctrlPr>
                                      <a:rPr lang="es-MX" sz="1800">
                                        <a:effectLst/>
                                      </a:rPr>
                                    </m:ctrlPr>
                                  </m:radPr>
                                  <m:deg/>
                                  <m:e>
                                    <m:f>
                                      <m:fPr>
                                        <m:ctrlPr>
                                          <a:rPr lang="es-MX" sz="1800">
                                            <a:effectLst/>
                                          </a:rPr>
                                        </m:ctrlPr>
                                      </m:fPr>
                                      <m:num>
                                        <m:r>
                                          <a:rPr lang="es-MX" sz="1800">
                                            <a:effectLst/>
                                          </a:rPr>
                                          <m:t>(</m:t>
                                        </m:r>
                                        <m:r>
                                          <a:rPr lang="es-MX" sz="1800">
                                            <a:effectLst/>
                                          </a:rPr>
                                          <m:t>𝑏</m:t>
                                        </m:r>
                                        <m:r>
                                          <a:rPr lang="es-MX" sz="1800">
                                            <a:effectLst/>
                                          </a:rPr>
                                          <m:t>−1)∗</m:t>
                                        </m:r>
                                        <m:r>
                                          <a:rPr lang="es-MX" sz="1800">
                                            <a:effectLst/>
                                          </a:rPr>
                                          <m:t>𝐶𝑀</m:t>
                                        </m:r>
                                        <m:sSub>
                                          <m:sSubPr>
                                            <m:ctrlPr>
                                              <a:rPr lang="es-MX" sz="1800">
                                                <a:effectLst/>
                                              </a:rPr>
                                            </m:ctrlPr>
                                          </m:sSubPr>
                                          <m:e>
                                            <m:r>
                                              <a:rPr lang="es-MX" sz="1800">
                                                <a:effectLst/>
                                              </a:rPr>
                                              <m:t>𝐸</m:t>
                                            </m:r>
                                          </m:e>
                                          <m:sub>
                                            <m:r>
                                              <a:rPr lang="es-MX" sz="1800">
                                                <a:effectLst/>
                                              </a:rPr>
                                              <m:t>𝐵</m:t>
                                            </m:r>
                                          </m:sub>
                                        </m:sSub>
                                        <m:r>
                                          <a:rPr lang="es-MX" sz="1800">
                                            <a:effectLst/>
                                          </a:rPr>
                                          <m:t>+</m:t>
                                        </m:r>
                                        <m:r>
                                          <a:rPr lang="es-MX" sz="1800">
                                            <a:effectLst/>
                                          </a:rPr>
                                          <m:t>𝐶𝑀</m:t>
                                        </m:r>
                                        <m:sSub>
                                          <m:sSubPr>
                                            <m:ctrlPr>
                                              <a:rPr lang="es-MX" sz="1800">
                                                <a:effectLst/>
                                              </a:rPr>
                                            </m:ctrlPr>
                                          </m:sSubPr>
                                          <m:e>
                                            <m:r>
                                              <a:rPr lang="es-MX" sz="1800">
                                                <a:effectLst/>
                                              </a:rPr>
                                              <m:t>𝐸</m:t>
                                            </m:r>
                                          </m:e>
                                          <m:sub>
                                            <m:r>
                                              <a:rPr lang="es-MX" sz="1800">
                                                <a:effectLst/>
                                              </a:rPr>
                                              <m:t>𝐴</m:t>
                                            </m:r>
                                          </m:sub>
                                        </m:sSub>
                                      </m:num>
                                      <m:den>
                                        <m:r>
                                          <a:rPr lang="es-MX" sz="1800">
                                            <a:effectLst/>
                                          </a:rPr>
                                          <m:t>𝑏</m:t>
                                        </m:r>
                                        <m:r>
                                          <a:rPr lang="es-MX" sz="1800">
                                            <a:effectLst/>
                                          </a:rPr>
                                          <m:t>∗</m:t>
                                        </m:r>
                                        <m:r>
                                          <a:rPr lang="es-MX" sz="1800">
                                            <a:effectLst/>
                                          </a:rPr>
                                          <m:t>𝑟</m:t>
                                        </m:r>
                                      </m:den>
                                    </m:f>
                                  </m:e>
                                </m:rad>
                              </m:oMath>
                            </m:oMathPara>
                          </a14:m>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5549057"/>
                      </a:ext>
                    </a:extLst>
                  </a:tr>
                </a:tbl>
              </a:graphicData>
            </a:graphic>
          </p:graphicFrame>
        </mc:Choice>
        <mc:Fallback>
          <p:graphicFrame>
            <p:nvGraphicFramePr>
              <p:cNvPr id="6" name="Tabla 5">
                <a:extLst>
                  <a:ext uri="{FF2B5EF4-FFF2-40B4-BE49-F238E27FC236}">
                    <a16:creationId xmlns:a16="http://schemas.microsoft.com/office/drawing/2014/main" id="{E1F61604-FB95-475A-89A2-F7E71E57CCDB}"/>
                  </a:ext>
                </a:extLst>
              </p:cNvPr>
              <p:cNvGraphicFramePr>
                <a:graphicFrameLocks noGrp="1"/>
              </p:cNvGraphicFramePr>
              <p:nvPr>
                <p:extLst>
                  <p:ext uri="{D42A27DB-BD31-4B8C-83A1-F6EECF244321}">
                    <p14:modId xmlns:p14="http://schemas.microsoft.com/office/powerpoint/2010/main" val="776212123"/>
                  </p:ext>
                </p:extLst>
              </p:nvPr>
            </p:nvGraphicFramePr>
            <p:xfrm>
              <a:off x="899592" y="620688"/>
              <a:ext cx="7848872" cy="4957378"/>
            </p:xfrm>
            <a:graphic>
              <a:graphicData uri="http://schemas.openxmlformats.org/drawingml/2006/table">
                <a:tbl>
                  <a:tblPr firstRow="1" firstCol="1" bandRow="1">
                    <a:tableStyleId>{5C22544A-7EE6-4342-B048-85BDC9FD1C3A}</a:tableStyleId>
                  </a:tblPr>
                  <a:tblGrid>
                    <a:gridCol w="2227969">
                      <a:extLst>
                        <a:ext uri="{9D8B030D-6E8A-4147-A177-3AD203B41FA5}">
                          <a16:colId xmlns:a16="http://schemas.microsoft.com/office/drawing/2014/main" val="745824518"/>
                        </a:ext>
                      </a:extLst>
                    </a:gridCol>
                    <a:gridCol w="2938658">
                      <a:extLst>
                        <a:ext uri="{9D8B030D-6E8A-4147-A177-3AD203B41FA5}">
                          <a16:colId xmlns:a16="http://schemas.microsoft.com/office/drawing/2014/main" val="2074695211"/>
                        </a:ext>
                      </a:extLst>
                    </a:gridCol>
                    <a:gridCol w="2682245">
                      <a:extLst>
                        <a:ext uri="{9D8B030D-6E8A-4147-A177-3AD203B41FA5}">
                          <a16:colId xmlns:a16="http://schemas.microsoft.com/office/drawing/2014/main" val="3423928988"/>
                        </a:ext>
                      </a:extLst>
                    </a:gridCol>
                  </a:tblGrid>
                  <a:tr h="315058">
                    <a:tc>
                      <a:txBody>
                        <a:bodyPr/>
                        <a:lstStyle/>
                        <a:p>
                          <a:pPr>
                            <a:lnSpc>
                              <a:spcPct val="107000"/>
                            </a:lnSpc>
                            <a:spcAft>
                              <a:spcPts val="800"/>
                            </a:spcAft>
                          </a:pPr>
                          <a:r>
                            <a:rPr lang="es-MX" sz="1800" dirty="0">
                              <a:effectLst/>
                            </a:rPr>
                            <a:t>Diferencias entre:</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MX" sz="1800" dirty="0">
                              <a:effectLst/>
                            </a:rPr>
                            <a:t>DMS de Fisher</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MX" sz="1800">
                              <a:effectLst/>
                            </a:rPr>
                            <a:t>DMSH de Tukey</a:t>
                          </a:r>
                          <a:endParaRPr lang="es-MX"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02949150"/>
                      </a:ext>
                    </a:extLst>
                  </a:tr>
                  <a:tr h="1160580">
                    <a:tc>
                      <a:txBody>
                        <a:bodyPr/>
                        <a:lstStyle/>
                        <a:p>
                          <a:pPr>
                            <a:lnSpc>
                              <a:spcPct val="107000"/>
                            </a:lnSpc>
                            <a:spcAft>
                              <a:spcPts val="800"/>
                            </a:spcAft>
                          </a:pPr>
                          <a:r>
                            <a:rPr lang="es-MX" sz="1800" dirty="0">
                              <a:effectLst/>
                            </a:rPr>
                            <a:t>Dos medias en A</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s-MX"/>
                        </a:p>
                      </a:txBody>
                      <a:tcPr marL="68580" marR="68580" marT="0" marB="0">
                        <a:blipFill>
                          <a:blip r:embed="rId2"/>
                          <a:stretch>
                            <a:fillRect l="-75983" t="-32984" r="-91925" b="-300524"/>
                          </a:stretch>
                        </a:blipFill>
                      </a:tcPr>
                    </a:tc>
                    <a:tc>
                      <a:txBody>
                        <a:bodyPr/>
                        <a:lstStyle/>
                        <a:p>
                          <a:endParaRPr lang="es-MX"/>
                        </a:p>
                      </a:txBody>
                      <a:tcPr marL="68580" marR="68580" marT="0" marB="0">
                        <a:blipFill>
                          <a:blip r:embed="rId2"/>
                          <a:stretch>
                            <a:fillRect l="-193182" t="-32984" r="-909" b="-300524"/>
                          </a:stretch>
                        </a:blipFill>
                      </a:tcPr>
                    </a:tc>
                    <a:extLst>
                      <a:ext uri="{0D108BD9-81ED-4DB2-BD59-A6C34878D82A}">
                        <a16:rowId xmlns:a16="http://schemas.microsoft.com/office/drawing/2014/main" val="1925737738"/>
                      </a:ext>
                    </a:extLst>
                  </a:tr>
                  <a:tr h="1160580">
                    <a:tc>
                      <a:txBody>
                        <a:bodyPr/>
                        <a:lstStyle/>
                        <a:p>
                          <a:pPr>
                            <a:lnSpc>
                              <a:spcPct val="107000"/>
                            </a:lnSpc>
                            <a:spcAft>
                              <a:spcPts val="800"/>
                            </a:spcAft>
                          </a:pPr>
                          <a:r>
                            <a:rPr lang="es-MX" sz="1800" dirty="0">
                              <a:effectLst/>
                            </a:rPr>
                            <a:t>Dos medias en B</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s-MX"/>
                        </a:p>
                      </a:txBody>
                      <a:tcPr marL="68580" marR="68580" marT="0" marB="0">
                        <a:blipFill>
                          <a:blip r:embed="rId2"/>
                          <a:stretch>
                            <a:fillRect l="-75983" t="-133684" r="-91925" b="-202105"/>
                          </a:stretch>
                        </a:blipFill>
                      </a:tcPr>
                    </a:tc>
                    <a:tc>
                      <a:txBody>
                        <a:bodyPr/>
                        <a:lstStyle/>
                        <a:p>
                          <a:endParaRPr lang="es-MX"/>
                        </a:p>
                      </a:txBody>
                      <a:tcPr marL="68580" marR="68580" marT="0" marB="0">
                        <a:blipFill>
                          <a:blip r:embed="rId2"/>
                          <a:stretch>
                            <a:fillRect l="-193182" t="-133684" r="-909" b="-202105"/>
                          </a:stretch>
                        </a:blipFill>
                      </a:tcPr>
                    </a:tc>
                    <a:extLst>
                      <a:ext uri="{0D108BD9-81ED-4DB2-BD59-A6C34878D82A}">
                        <a16:rowId xmlns:a16="http://schemas.microsoft.com/office/drawing/2014/main" val="4200513430"/>
                      </a:ext>
                    </a:extLst>
                  </a:tr>
                  <a:tr h="1160580">
                    <a:tc>
                      <a:txBody>
                        <a:bodyPr/>
                        <a:lstStyle/>
                        <a:p>
                          <a:pPr>
                            <a:lnSpc>
                              <a:spcPct val="107000"/>
                            </a:lnSpc>
                            <a:spcAft>
                              <a:spcPts val="800"/>
                            </a:spcAft>
                          </a:pPr>
                          <a:r>
                            <a:rPr lang="es-MX" sz="1800" dirty="0">
                              <a:effectLst/>
                            </a:rPr>
                            <a:t>Dos medias en B al mismo nivel de A</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s-MX"/>
                        </a:p>
                      </a:txBody>
                      <a:tcPr marL="68580" marR="68580" marT="0" marB="0">
                        <a:blipFill>
                          <a:blip r:embed="rId2"/>
                          <a:stretch>
                            <a:fillRect l="-75983" t="-232461" r="-91925" b="-101047"/>
                          </a:stretch>
                        </a:blipFill>
                      </a:tcPr>
                    </a:tc>
                    <a:tc>
                      <a:txBody>
                        <a:bodyPr/>
                        <a:lstStyle/>
                        <a:p>
                          <a:endParaRPr lang="es-MX"/>
                        </a:p>
                      </a:txBody>
                      <a:tcPr marL="68580" marR="68580" marT="0" marB="0">
                        <a:blipFill>
                          <a:blip r:embed="rId2"/>
                          <a:stretch>
                            <a:fillRect l="-193182" t="-232461" r="-909" b="-101047"/>
                          </a:stretch>
                        </a:blipFill>
                      </a:tcPr>
                    </a:tc>
                    <a:extLst>
                      <a:ext uri="{0D108BD9-81ED-4DB2-BD59-A6C34878D82A}">
                        <a16:rowId xmlns:a16="http://schemas.microsoft.com/office/drawing/2014/main" val="1779790131"/>
                      </a:ext>
                    </a:extLst>
                  </a:tr>
                  <a:tr h="1160580">
                    <a:tc>
                      <a:txBody>
                        <a:bodyPr/>
                        <a:lstStyle/>
                        <a:p>
                          <a:pPr>
                            <a:lnSpc>
                              <a:spcPct val="107000"/>
                            </a:lnSpc>
                            <a:spcAft>
                              <a:spcPts val="800"/>
                            </a:spcAft>
                          </a:pPr>
                          <a:r>
                            <a:rPr lang="es-MX" sz="1800" dirty="0">
                              <a:effectLst/>
                            </a:rPr>
                            <a:t>Dos medias en A al mismo nivel de B</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s-MX"/>
                        </a:p>
                      </a:txBody>
                      <a:tcPr marL="68580" marR="68580" marT="0" marB="0">
                        <a:blipFill>
                          <a:blip r:embed="rId2"/>
                          <a:stretch>
                            <a:fillRect l="-75983" t="-332461" r="-91925" b="-1047"/>
                          </a:stretch>
                        </a:blipFill>
                      </a:tcPr>
                    </a:tc>
                    <a:tc>
                      <a:txBody>
                        <a:bodyPr/>
                        <a:lstStyle/>
                        <a:p>
                          <a:endParaRPr lang="es-MX"/>
                        </a:p>
                      </a:txBody>
                      <a:tcPr marL="68580" marR="68580" marT="0" marB="0">
                        <a:blipFill>
                          <a:blip r:embed="rId2"/>
                          <a:stretch>
                            <a:fillRect l="-193182" t="-332461" r="-909" b="-1047"/>
                          </a:stretch>
                        </a:blipFill>
                      </a:tcPr>
                    </a:tc>
                    <a:extLst>
                      <a:ext uri="{0D108BD9-81ED-4DB2-BD59-A6C34878D82A}">
                        <a16:rowId xmlns:a16="http://schemas.microsoft.com/office/drawing/2014/main" val="3825549057"/>
                      </a:ext>
                    </a:extLst>
                  </a:tr>
                </a:tbl>
              </a:graphicData>
            </a:graphic>
          </p:graphicFrame>
        </mc:Fallback>
      </mc:AlternateContent>
      <p:sp>
        <p:nvSpPr>
          <p:cNvPr id="7" name="Rectangle 1">
            <a:extLst>
              <a:ext uri="{FF2B5EF4-FFF2-40B4-BE49-F238E27FC236}">
                <a16:creationId xmlns:a16="http://schemas.microsoft.com/office/drawing/2014/main" id="{7A8358EC-57C8-41BC-8AB8-BE936CCBF330}"/>
              </a:ext>
            </a:extLst>
          </p:cNvPr>
          <p:cNvSpPr>
            <a:spLocks noChangeArrowheads="1"/>
          </p:cNvSpPr>
          <p:nvPr/>
        </p:nvSpPr>
        <p:spPr bwMode="auto">
          <a:xfrm>
            <a:off x="2103438" y="31686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pic>
        <p:nvPicPr>
          <p:cNvPr id="9" name="Imagen 8">
            <a:extLst>
              <a:ext uri="{FF2B5EF4-FFF2-40B4-BE49-F238E27FC236}">
                <a16:creationId xmlns:a16="http://schemas.microsoft.com/office/drawing/2014/main" id="{81FD2D79-8D75-4374-A2BE-2DB10BBB89CF}"/>
              </a:ext>
            </a:extLst>
          </p:cNvPr>
          <p:cNvPicPr>
            <a:picLocks noChangeAspect="1"/>
          </p:cNvPicPr>
          <p:nvPr/>
        </p:nvPicPr>
        <p:blipFill>
          <a:blip r:embed="rId3"/>
          <a:stretch>
            <a:fillRect/>
          </a:stretch>
        </p:blipFill>
        <p:spPr>
          <a:xfrm>
            <a:off x="307135" y="5302463"/>
            <a:ext cx="4239217" cy="1495634"/>
          </a:xfrm>
          <a:prstGeom prst="rect">
            <a:avLst/>
          </a:prstGeom>
        </p:spPr>
      </p:pic>
      <p:sp>
        <p:nvSpPr>
          <p:cNvPr id="10" name="CuadroTexto 9">
            <a:extLst>
              <a:ext uri="{FF2B5EF4-FFF2-40B4-BE49-F238E27FC236}">
                <a16:creationId xmlns:a16="http://schemas.microsoft.com/office/drawing/2014/main" id="{CD573550-4D62-442F-AB95-D1A615A05527}"/>
              </a:ext>
            </a:extLst>
          </p:cNvPr>
          <p:cNvSpPr txBox="1"/>
          <p:nvPr/>
        </p:nvSpPr>
        <p:spPr>
          <a:xfrm>
            <a:off x="1835696" y="-27384"/>
            <a:ext cx="6048672" cy="584775"/>
          </a:xfrm>
          <a:prstGeom prst="rect">
            <a:avLst/>
          </a:prstGeom>
          <a:noFill/>
        </p:spPr>
        <p:txBody>
          <a:bodyPr wrap="square" rtlCol="0">
            <a:spAutoFit/>
          </a:bodyPr>
          <a:lstStyle/>
          <a:p>
            <a:r>
              <a:rPr lang="es-MX" sz="3200" b="1" dirty="0">
                <a:solidFill>
                  <a:srgbClr val="FFFF00"/>
                </a:solidFill>
              </a:rPr>
              <a:t>PRUEBA DE MEDIAS</a:t>
            </a:r>
          </a:p>
        </p:txBody>
      </p:sp>
    </p:spTree>
    <p:extLst>
      <p:ext uri="{BB962C8B-B14F-4D97-AF65-F5344CB8AC3E}">
        <p14:creationId xmlns:p14="http://schemas.microsoft.com/office/powerpoint/2010/main" val="2727018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4389" y="5411069"/>
            <a:ext cx="8358188" cy="142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dirty="0"/>
          </a:p>
        </p:txBody>
      </p:sp>
      <p:sp>
        <p:nvSpPr>
          <p:cNvPr id="5" name="3 Título"/>
          <p:cNvSpPr>
            <a:spLocks noGrp="1"/>
          </p:cNvSpPr>
          <p:nvPr>
            <p:ph type="title"/>
          </p:nvPr>
        </p:nvSpPr>
        <p:spPr>
          <a:xfrm>
            <a:off x="446856" y="260648"/>
            <a:ext cx="8229600" cy="1285875"/>
          </a:xfrm>
          <a:solidFill>
            <a:schemeClr val="bg2">
              <a:lumMod val="50000"/>
            </a:schemeClr>
          </a:solidFill>
        </p:spPr>
        <p:txBody>
          <a:bodyPr/>
          <a:lstStyle/>
          <a:p>
            <a:pPr eaLnBrk="1" hangingPunct="1">
              <a:defRPr/>
            </a:pPr>
            <a:r>
              <a:rPr lang="es-ES_tradnl" sz="3600" dirty="0">
                <a:solidFill>
                  <a:schemeClr val="accent1"/>
                </a:solidFill>
              </a:rPr>
              <a:t>Prueba de Medias comprando interacción con diferentes parcelas grandes</a:t>
            </a:r>
          </a:p>
        </p:txBody>
      </p:sp>
      <p:sp>
        <p:nvSpPr>
          <p:cNvPr id="3" name="2 Marcador de contenido"/>
          <p:cNvSpPr>
            <a:spLocks noGrp="1"/>
          </p:cNvSpPr>
          <p:nvPr>
            <p:ph idx="1"/>
          </p:nvPr>
        </p:nvSpPr>
        <p:spPr>
          <a:xfrm>
            <a:off x="457200" y="1700808"/>
            <a:ext cx="8229600" cy="3103562"/>
          </a:xfrm>
          <a:solidFill>
            <a:schemeClr val="tx2">
              <a:lumMod val="50000"/>
            </a:schemeClr>
          </a:solidFill>
        </p:spPr>
        <p:txBody>
          <a:bodyPr/>
          <a:lstStyle/>
          <a:p>
            <a:pPr eaLnBrk="1" hangingPunct="1">
              <a:defRPr/>
            </a:pPr>
            <a:r>
              <a:rPr lang="es-ES" dirty="0">
                <a:solidFill>
                  <a:schemeClr val="accent5"/>
                </a:solidFill>
              </a:rPr>
              <a:t>Comparación entre tratamientos A </a:t>
            </a:r>
            <a:r>
              <a:rPr lang="es-ES" dirty="0" err="1">
                <a:solidFill>
                  <a:schemeClr val="accent5"/>
                </a:solidFill>
              </a:rPr>
              <a:t>a</a:t>
            </a:r>
            <a:r>
              <a:rPr lang="es-ES" dirty="0">
                <a:solidFill>
                  <a:schemeClr val="accent5"/>
                </a:solidFill>
              </a:rPr>
              <a:t> un mismo nivel de B o a diferentes niveles de B. </a:t>
            </a:r>
            <a:r>
              <a:rPr lang="es-ES" dirty="0" err="1">
                <a:solidFill>
                  <a:schemeClr val="accent5"/>
                </a:solidFill>
              </a:rPr>
              <a:t>Ej</a:t>
            </a:r>
            <a:r>
              <a:rPr lang="es-ES" dirty="0">
                <a:solidFill>
                  <a:schemeClr val="accent5"/>
                </a:solidFill>
              </a:rPr>
              <a:t>: A1B1 – A2B1 o A1B2 – A2B1 </a:t>
            </a:r>
          </a:p>
          <a:p>
            <a:pPr eaLnBrk="1" hangingPunct="1">
              <a:defRPr/>
            </a:pPr>
            <a:r>
              <a:rPr lang="es-ES_tradnl" dirty="0">
                <a:solidFill>
                  <a:schemeClr val="accent5"/>
                </a:solidFill>
              </a:rPr>
              <a:t>En este caso se requiere hacer una ponderación entre los errores a y b, que debe ser calculado a mano:</a:t>
            </a:r>
          </a:p>
        </p:txBody>
      </p:sp>
      <p:graphicFrame>
        <p:nvGraphicFramePr>
          <p:cNvPr id="3074" name="Object 2"/>
          <p:cNvGraphicFramePr>
            <a:graphicFrameLocks noChangeAspect="1"/>
          </p:cNvGraphicFramePr>
          <p:nvPr>
            <p:extLst>
              <p:ext uri="{D42A27DB-BD31-4B8C-83A1-F6EECF244321}">
                <p14:modId xmlns:p14="http://schemas.microsoft.com/office/powerpoint/2010/main" val="462426417"/>
              </p:ext>
            </p:extLst>
          </p:nvPr>
        </p:nvGraphicFramePr>
        <p:xfrm>
          <a:off x="459781" y="5500687"/>
          <a:ext cx="7935912" cy="857250"/>
        </p:xfrm>
        <a:graphic>
          <a:graphicData uri="http://schemas.openxmlformats.org/presentationml/2006/ole">
            <mc:AlternateContent xmlns:mc="http://schemas.openxmlformats.org/markup-compatibility/2006">
              <mc:Choice xmlns:v="urn:schemas-microsoft-com:vml" Requires="v">
                <p:oleObj name="Ecuación" r:id="rId2" imgW="4000500" imgH="431800" progId="Equation.3">
                  <p:embed/>
                </p:oleObj>
              </mc:Choice>
              <mc:Fallback>
                <p:oleObj name="Ecuación" r:id="rId2" imgW="4000500" imgH="431800" progId="Equation.3">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781" y="5500687"/>
                        <a:ext cx="7935912"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solidFill>
            <a:schemeClr val="bg2">
              <a:lumMod val="50000"/>
            </a:schemeClr>
          </a:solidFill>
        </p:spPr>
        <p:txBody>
          <a:bodyPr/>
          <a:lstStyle/>
          <a:p>
            <a:pPr eaLnBrk="1" hangingPunct="1">
              <a:defRPr/>
            </a:pPr>
            <a:r>
              <a:rPr lang="es-ES_tradnl" dirty="0">
                <a:solidFill>
                  <a:srgbClr val="FFFF00"/>
                </a:solidFill>
              </a:rPr>
              <a:t>Ejemplo:</a:t>
            </a:r>
          </a:p>
        </p:txBody>
      </p:sp>
      <p:pic>
        <p:nvPicPr>
          <p:cNvPr id="40963" name="Picture 4"/>
          <p:cNvPicPr>
            <a:picLocks noChangeAspect="1" noChangeArrowheads="1"/>
          </p:cNvPicPr>
          <p:nvPr/>
        </p:nvPicPr>
        <p:blipFill>
          <a:blip r:embed="rId2" cstate="print"/>
          <a:srcRect/>
          <a:stretch>
            <a:fillRect/>
          </a:stretch>
        </p:blipFill>
        <p:spPr bwMode="auto">
          <a:xfrm>
            <a:off x="14377" y="2419350"/>
            <a:ext cx="9144000" cy="3190875"/>
          </a:xfrm>
          <a:prstGeom prst="rect">
            <a:avLst/>
          </a:prstGeom>
          <a:noFill/>
          <a:ln w="12700" cap="sq">
            <a:noFill/>
            <a:miter lim="800000"/>
            <a:headEnd type="none" w="sm" len="sm"/>
            <a:tailEnd type="none" w="sm" len="sm"/>
          </a:ln>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1000125"/>
            <a:ext cx="8229600" cy="857250"/>
          </a:xfrm>
          <a:solidFill>
            <a:schemeClr val="bg2">
              <a:lumMod val="50000"/>
            </a:schemeClr>
          </a:solidFill>
        </p:spPr>
        <p:txBody>
          <a:bodyPr/>
          <a:lstStyle/>
          <a:p>
            <a:pPr eaLnBrk="1" hangingPunct="1">
              <a:defRPr/>
            </a:pPr>
            <a:r>
              <a:rPr lang="es-ES_tradnl" dirty="0">
                <a:solidFill>
                  <a:srgbClr val="FFFF00"/>
                </a:solidFill>
              </a:rPr>
              <a:t>Ejemplo:</a:t>
            </a:r>
          </a:p>
        </p:txBody>
      </p:sp>
      <p:sp>
        <p:nvSpPr>
          <p:cNvPr id="41987" name="Rectangle 3"/>
          <p:cNvSpPr>
            <a:spLocks noGrp="1" noChangeArrowheads="1"/>
          </p:cNvSpPr>
          <p:nvPr>
            <p:ph idx="1"/>
          </p:nvPr>
        </p:nvSpPr>
        <p:spPr>
          <a:xfrm>
            <a:off x="457200" y="2039938"/>
            <a:ext cx="8229600" cy="4175125"/>
          </a:xfrm>
          <a:solidFill>
            <a:srgbClr val="FFFF00"/>
          </a:solidFill>
        </p:spPr>
        <p:txBody>
          <a:bodyPr/>
          <a:lstStyle/>
          <a:p>
            <a:pPr eaLnBrk="1" hangingPunct="1">
              <a:lnSpc>
                <a:spcPct val="90000"/>
              </a:lnSpc>
              <a:spcBef>
                <a:spcPts val="1200"/>
              </a:spcBef>
              <a:spcAft>
                <a:spcPts val="300"/>
              </a:spcAft>
            </a:pPr>
            <a:r>
              <a:rPr lang="es-ES_tradnl" sz="2800" dirty="0">
                <a:solidFill>
                  <a:srgbClr val="000000"/>
                </a:solidFill>
              </a:rPr>
              <a:t>Se realizo un experimento para estudiar la resistencia a la corrosión de barras de acero que han sido tratadas con cuatro diferentes recubrimientos. Las barras han sido localizadas aleatoriamente en un horno a tres diferentes temperaturas. </a:t>
            </a:r>
          </a:p>
          <a:p>
            <a:pPr eaLnBrk="1" hangingPunct="1">
              <a:lnSpc>
                <a:spcPct val="90000"/>
              </a:lnSpc>
              <a:spcBef>
                <a:spcPct val="0"/>
              </a:spcBef>
            </a:pPr>
            <a:r>
              <a:rPr lang="es-ES_tradnl" sz="2800" dirty="0">
                <a:solidFill>
                  <a:srgbClr val="000000"/>
                </a:solidFill>
              </a:rPr>
              <a:t>A pesar de que la posición de las barras podría </a:t>
            </a:r>
            <a:r>
              <a:rPr lang="es-ES_tradnl" sz="2800" dirty="0" err="1">
                <a:solidFill>
                  <a:srgbClr val="000000"/>
                </a:solidFill>
              </a:rPr>
              <a:t>aleatorizarse</a:t>
            </a:r>
            <a:r>
              <a:rPr lang="es-ES_tradnl" sz="2800" dirty="0">
                <a:solidFill>
                  <a:srgbClr val="000000"/>
                </a:solidFill>
              </a:rPr>
              <a:t>, varias corridas que involucran una temperatura particular serán ejecutadas al mismo tiempo , ya que es impráctico cambiar la temperatura para cada una de las muestras</a:t>
            </a:r>
            <a:endParaRPr lang="es-ES_tradnl" sz="2800"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6"/>
          <p:cNvGrpSpPr>
            <a:grpSpLocks/>
          </p:cNvGrpSpPr>
          <p:nvPr/>
        </p:nvGrpSpPr>
        <p:grpSpPr bwMode="auto">
          <a:xfrm>
            <a:off x="990626" y="2143116"/>
            <a:ext cx="7296150" cy="4286280"/>
            <a:chOff x="0" y="0"/>
            <a:chExt cx="4596" cy="3360"/>
          </a:xfrm>
          <a:noFill/>
        </p:grpSpPr>
        <p:grpSp>
          <p:nvGrpSpPr>
            <p:cNvPr id="3" name="Group 25"/>
            <p:cNvGrpSpPr>
              <a:grpSpLocks/>
            </p:cNvGrpSpPr>
            <p:nvPr/>
          </p:nvGrpSpPr>
          <p:grpSpPr bwMode="auto">
            <a:xfrm>
              <a:off x="0" y="0"/>
              <a:ext cx="540" cy="480"/>
              <a:chOff x="0" y="0"/>
              <a:chExt cx="540" cy="480"/>
            </a:xfrm>
            <a:grpFill/>
          </p:grpSpPr>
          <p:sp>
            <p:nvSpPr>
              <p:cNvPr id="6147" name="Rectangle 3"/>
              <p:cNvSpPr>
                <a:spLocks noChangeArrowheads="1"/>
              </p:cNvSpPr>
              <p:nvPr/>
            </p:nvSpPr>
            <p:spPr bwMode="auto">
              <a:xfrm>
                <a:off x="43" y="0"/>
                <a:ext cx="454"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i="1" dirty="0">
                    <a:solidFill>
                      <a:srgbClr val="FFFF00"/>
                    </a:solidFill>
                    <a:latin typeface="Arial" pitchFamily="34" charset="0"/>
                    <a:cs typeface="Arial" pitchFamily="34" charset="0"/>
                  </a:rPr>
                  <a:t>Run </a:t>
                </a:r>
                <a:endParaRPr lang="es-ES" sz="1200" dirty="0">
                  <a:solidFill>
                    <a:srgbClr val="FFFF00"/>
                  </a:solidFill>
                  <a:latin typeface="Arial" pitchFamily="34" charset="0"/>
                  <a:cs typeface="Arial" pitchFamily="34" charset="0"/>
                </a:endParaRPr>
              </a:p>
              <a:p>
                <a:pPr eaLnBrk="0" hangingPunct="0">
                  <a:defRPr/>
                </a:pPr>
                <a:endParaRPr lang="es-ES" dirty="0"/>
              </a:p>
            </p:txBody>
          </p:sp>
          <p:sp>
            <p:nvSpPr>
              <p:cNvPr id="6168" name="Rectangle 24"/>
              <p:cNvSpPr>
                <a:spLocks noChangeArrowheads="1"/>
              </p:cNvSpPr>
              <p:nvPr/>
            </p:nvSpPr>
            <p:spPr bwMode="auto">
              <a:xfrm>
                <a:off x="0" y="0"/>
                <a:ext cx="540"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4" name="Group 27"/>
            <p:cNvGrpSpPr>
              <a:grpSpLocks/>
            </p:cNvGrpSpPr>
            <p:nvPr/>
          </p:nvGrpSpPr>
          <p:grpSpPr bwMode="auto">
            <a:xfrm>
              <a:off x="540" y="0"/>
              <a:ext cx="1161" cy="480"/>
              <a:chOff x="540" y="0"/>
              <a:chExt cx="1161" cy="480"/>
            </a:xfrm>
            <a:grpFill/>
          </p:grpSpPr>
          <p:sp>
            <p:nvSpPr>
              <p:cNvPr id="6148" name="Rectangle 4"/>
              <p:cNvSpPr>
                <a:spLocks noChangeArrowheads="1"/>
              </p:cNvSpPr>
              <p:nvPr/>
            </p:nvSpPr>
            <p:spPr bwMode="auto">
              <a:xfrm>
                <a:off x="583" y="0"/>
                <a:ext cx="107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i="1" dirty="0">
                    <a:solidFill>
                      <a:srgbClr val="FFFF00"/>
                    </a:solidFill>
                    <a:latin typeface="Arial" pitchFamily="34" charset="0"/>
                    <a:cs typeface="Arial" pitchFamily="34" charset="0"/>
                  </a:rPr>
                  <a:t>Temperature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70" name="Rectangle 26"/>
              <p:cNvSpPr>
                <a:spLocks noChangeArrowheads="1"/>
              </p:cNvSpPr>
              <p:nvPr/>
            </p:nvSpPr>
            <p:spPr bwMode="auto">
              <a:xfrm>
                <a:off x="540" y="0"/>
                <a:ext cx="1161"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5" name="Group 29"/>
            <p:cNvGrpSpPr>
              <a:grpSpLocks/>
            </p:cNvGrpSpPr>
            <p:nvPr/>
          </p:nvGrpSpPr>
          <p:grpSpPr bwMode="auto">
            <a:xfrm>
              <a:off x="1701" y="0"/>
              <a:ext cx="2895" cy="480"/>
              <a:chOff x="1701" y="0"/>
              <a:chExt cx="2895" cy="480"/>
            </a:xfrm>
            <a:grpFill/>
          </p:grpSpPr>
          <p:sp>
            <p:nvSpPr>
              <p:cNvPr id="6149" name="Rectangle 5"/>
              <p:cNvSpPr>
                <a:spLocks noChangeArrowheads="1"/>
              </p:cNvSpPr>
              <p:nvPr/>
            </p:nvSpPr>
            <p:spPr bwMode="auto">
              <a:xfrm>
                <a:off x="1744" y="0"/>
                <a:ext cx="2809"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i="1" dirty="0">
                    <a:solidFill>
                      <a:srgbClr val="FFFF00"/>
                    </a:solidFill>
                    <a:latin typeface="Arial" pitchFamily="34" charset="0"/>
                    <a:cs typeface="Arial" pitchFamily="34" charset="0"/>
                  </a:rPr>
                  <a:t>Coating of Bar by Position in Furnace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72" name="Rectangle 28"/>
              <p:cNvSpPr>
                <a:spLocks noChangeArrowheads="1"/>
              </p:cNvSpPr>
              <p:nvPr/>
            </p:nvSpPr>
            <p:spPr bwMode="auto">
              <a:xfrm>
                <a:off x="1701" y="0"/>
                <a:ext cx="289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6" name="Group 31"/>
            <p:cNvGrpSpPr>
              <a:grpSpLocks/>
            </p:cNvGrpSpPr>
            <p:nvPr/>
          </p:nvGrpSpPr>
          <p:grpSpPr bwMode="auto">
            <a:xfrm>
              <a:off x="0" y="480"/>
              <a:ext cx="540" cy="480"/>
              <a:chOff x="0" y="480"/>
              <a:chExt cx="540" cy="480"/>
            </a:xfrm>
            <a:grpFill/>
          </p:grpSpPr>
          <p:sp>
            <p:nvSpPr>
              <p:cNvPr id="6150" name="Rectangle 6"/>
              <p:cNvSpPr>
                <a:spLocks noChangeArrowheads="1"/>
              </p:cNvSpPr>
              <p:nvPr/>
            </p:nvSpPr>
            <p:spPr bwMode="auto">
              <a:xfrm>
                <a:off x="43" y="480"/>
                <a:ext cx="454"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1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74" name="Rectangle 30"/>
              <p:cNvSpPr>
                <a:spLocks noChangeArrowheads="1"/>
              </p:cNvSpPr>
              <p:nvPr/>
            </p:nvSpPr>
            <p:spPr bwMode="auto">
              <a:xfrm>
                <a:off x="0" y="480"/>
                <a:ext cx="540"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7" name="Group 33"/>
            <p:cNvGrpSpPr>
              <a:grpSpLocks/>
            </p:cNvGrpSpPr>
            <p:nvPr/>
          </p:nvGrpSpPr>
          <p:grpSpPr bwMode="auto">
            <a:xfrm>
              <a:off x="540" y="480"/>
              <a:ext cx="1161" cy="480"/>
              <a:chOff x="540" y="480"/>
              <a:chExt cx="1161" cy="480"/>
            </a:xfrm>
            <a:grpFill/>
          </p:grpSpPr>
          <p:sp>
            <p:nvSpPr>
              <p:cNvPr id="6151" name="Rectangle 7"/>
              <p:cNvSpPr>
                <a:spLocks noChangeArrowheads="1"/>
              </p:cNvSpPr>
              <p:nvPr/>
            </p:nvSpPr>
            <p:spPr bwMode="auto">
              <a:xfrm>
                <a:off x="583" y="480"/>
                <a:ext cx="107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360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76" name="Rectangle 32"/>
              <p:cNvSpPr>
                <a:spLocks noChangeArrowheads="1"/>
              </p:cNvSpPr>
              <p:nvPr/>
            </p:nvSpPr>
            <p:spPr bwMode="auto">
              <a:xfrm>
                <a:off x="540" y="480"/>
                <a:ext cx="1161"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8" name="Group 35"/>
            <p:cNvGrpSpPr>
              <a:grpSpLocks/>
            </p:cNvGrpSpPr>
            <p:nvPr/>
          </p:nvGrpSpPr>
          <p:grpSpPr bwMode="auto">
            <a:xfrm>
              <a:off x="1701" y="480"/>
              <a:ext cx="2895" cy="480"/>
              <a:chOff x="1701" y="480"/>
              <a:chExt cx="2895" cy="480"/>
            </a:xfrm>
            <a:grpFill/>
          </p:grpSpPr>
          <p:sp>
            <p:nvSpPr>
              <p:cNvPr id="6152" name="Rectangle 8"/>
              <p:cNvSpPr>
                <a:spLocks noChangeArrowheads="1"/>
              </p:cNvSpPr>
              <p:nvPr/>
            </p:nvSpPr>
            <p:spPr bwMode="auto">
              <a:xfrm>
                <a:off x="1744" y="480"/>
                <a:ext cx="2809"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C2, C3, C1, C4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78" name="Rectangle 34"/>
              <p:cNvSpPr>
                <a:spLocks noChangeArrowheads="1"/>
              </p:cNvSpPr>
              <p:nvPr/>
            </p:nvSpPr>
            <p:spPr bwMode="auto">
              <a:xfrm>
                <a:off x="1701" y="480"/>
                <a:ext cx="289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9" name="Group 37"/>
            <p:cNvGrpSpPr>
              <a:grpSpLocks/>
            </p:cNvGrpSpPr>
            <p:nvPr/>
          </p:nvGrpSpPr>
          <p:grpSpPr bwMode="auto">
            <a:xfrm>
              <a:off x="0" y="960"/>
              <a:ext cx="540" cy="480"/>
              <a:chOff x="0" y="960"/>
              <a:chExt cx="540" cy="480"/>
            </a:xfrm>
            <a:grpFill/>
          </p:grpSpPr>
          <p:sp>
            <p:nvSpPr>
              <p:cNvPr id="6153" name="Rectangle 9"/>
              <p:cNvSpPr>
                <a:spLocks noChangeArrowheads="1"/>
              </p:cNvSpPr>
              <p:nvPr/>
            </p:nvSpPr>
            <p:spPr bwMode="auto">
              <a:xfrm>
                <a:off x="43" y="960"/>
                <a:ext cx="454"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2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80" name="Rectangle 36"/>
              <p:cNvSpPr>
                <a:spLocks noChangeArrowheads="1"/>
              </p:cNvSpPr>
              <p:nvPr/>
            </p:nvSpPr>
            <p:spPr bwMode="auto">
              <a:xfrm>
                <a:off x="0" y="960"/>
                <a:ext cx="540"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0" name="Group 39"/>
            <p:cNvGrpSpPr>
              <a:grpSpLocks/>
            </p:cNvGrpSpPr>
            <p:nvPr/>
          </p:nvGrpSpPr>
          <p:grpSpPr bwMode="auto">
            <a:xfrm>
              <a:off x="540" y="960"/>
              <a:ext cx="1161" cy="480"/>
              <a:chOff x="540" y="960"/>
              <a:chExt cx="1161" cy="480"/>
            </a:xfrm>
            <a:grpFill/>
          </p:grpSpPr>
          <p:sp>
            <p:nvSpPr>
              <p:cNvPr id="6154" name="Rectangle 10"/>
              <p:cNvSpPr>
                <a:spLocks noChangeArrowheads="1"/>
              </p:cNvSpPr>
              <p:nvPr/>
            </p:nvSpPr>
            <p:spPr bwMode="auto">
              <a:xfrm>
                <a:off x="583" y="960"/>
                <a:ext cx="107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370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82" name="Rectangle 38"/>
              <p:cNvSpPr>
                <a:spLocks noChangeArrowheads="1"/>
              </p:cNvSpPr>
              <p:nvPr/>
            </p:nvSpPr>
            <p:spPr bwMode="auto">
              <a:xfrm>
                <a:off x="540" y="960"/>
                <a:ext cx="1161"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1" name="Group 41"/>
            <p:cNvGrpSpPr>
              <a:grpSpLocks/>
            </p:cNvGrpSpPr>
            <p:nvPr/>
          </p:nvGrpSpPr>
          <p:grpSpPr bwMode="auto">
            <a:xfrm>
              <a:off x="1701" y="960"/>
              <a:ext cx="2895" cy="480"/>
              <a:chOff x="1701" y="960"/>
              <a:chExt cx="2895" cy="480"/>
            </a:xfrm>
            <a:grpFill/>
          </p:grpSpPr>
          <p:sp>
            <p:nvSpPr>
              <p:cNvPr id="6155" name="Rectangle 11"/>
              <p:cNvSpPr>
                <a:spLocks noChangeArrowheads="1"/>
              </p:cNvSpPr>
              <p:nvPr/>
            </p:nvSpPr>
            <p:spPr bwMode="auto">
              <a:xfrm>
                <a:off x="1744" y="960"/>
                <a:ext cx="2809"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C1, C3, C4, C2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84" name="Rectangle 40"/>
              <p:cNvSpPr>
                <a:spLocks noChangeArrowheads="1"/>
              </p:cNvSpPr>
              <p:nvPr/>
            </p:nvSpPr>
            <p:spPr bwMode="auto">
              <a:xfrm>
                <a:off x="1701" y="960"/>
                <a:ext cx="289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2" name="Group 43"/>
            <p:cNvGrpSpPr>
              <a:grpSpLocks/>
            </p:cNvGrpSpPr>
            <p:nvPr/>
          </p:nvGrpSpPr>
          <p:grpSpPr bwMode="auto">
            <a:xfrm>
              <a:off x="0" y="1440"/>
              <a:ext cx="540" cy="480"/>
              <a:chOff x="0" y="1440"/>
              <a:chExt cx="540" cy="480"/>
            </a:xfrm>
            <a:grpFill/>
          </p:grpSpPr>
          <p:sp>
            <p:nvSpPr>
              <p:cNvPr id="6156" name="Rectangle 12"/>
              <p:cNvSpPr>
                <a:spLocks noChangeArrowheads="1"/>
              </p:cNvSpPr>
              <p:nvPr/>
            </p:nvSpPr>
            <p:spPr bwMode="auto">
              <a:xfrm>
                <a:off x="43" y="1440"/>
                <a:ext cx="454"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3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86" name="Rectangle 42"/>
              <p:cNvSpPr>
                <a:spLocks noChangeArrowheads="1"/>
              </p:cNvSpPr>
              <p:nvPr/>
            </p:nvSpPr>
            <p:spPr bwMode="auto">
              <a:xfrm>
                <a:off x="0" y="1440"/>
                <a:ext cx="540"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3" name="Group 45"/>
            <p:cNvGrpSpPr>
              <a:grpSpLocks/>
            </p:cNvGrpSpPr>
            <p:nvPr/>
          </p:nvGrpSpPr>
          <p:grpSpPr bwMode="auto">
            <a:xfrm>
              <a:off x="540" y="1440"/>
              <a:ext cx="1161" cy="480"/>
              <a:chOff x="540" y="1440"/>
              <a:chExt cx="1161" cy="480"/>
            </a:xfrm>
            <a:grpFill/>
          </p:grpSpPr>
          <p:sp>
            <p:nvSpPr>
              <p:cNvPr id="6157" name="Rectangle 13"/>
              <p:cNvSpPr>
                <a:spLocks noChangeArrowheads="1"/>
              </p:cNvSpPr>
              <p:nvPr/>
            </p:nvSpPr>
            <p:spPr bwMode="auto">
              <a:xfrm>
                <a:off x="583" y="1440"/>
                <a:ext cx="107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380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88" name="Rectangle 44"/>
              <p:cNvSpPr>
                <a:spLocks noChangeArrowheads="1"/>
              </p:cNvSpPr>
              <p:nvPr/>
            </p:nvSpPr>
            <p:spPr bwMode="auto">
              <a:xfrm>
                <a:off x="540" y="1440"/>
                <a:ext cx="1161"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4" name="Group 47"/>
            <p:cNvGrpSpPr>
              <a:grpSpLocks/>
            </p:cNvGrpSpPr>
            <p:nvPr/>
          </p:nvGrpSpPr>
          <p:grpSpPr bwMode="auto">
            <a:xfrm>
              <a:off x="1701" y="1440"/>
              <a:ext cx="2895" cy="480"/>
              <a:chOff x="1701" y="1440"/>
              <a:chExt cx="2895" cy="480"/>
            </a:xfrm>
            <a:grpFill/>
          </p:grpSpPr>
          <p:sp>
            <p:nvSpPr>
              <p:cNvPr id="6158" name="Rectangle 14"/>
              <p:cNvSpPr>
                <a:spLocks noChangeArrowheads="1"/>
              </p:cNvSpPr>
              <p:nvPr/>
            </p:nvSpPr>
            <p:spPr bwMode="auto">
              <a:xfrm>
                <a:off x="1744" y="1440"/>
                <a:ext cx="2809"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C3, C1, C2, C4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90" name="Rectangle 46"/>
              <p:cNvSpPr>
                <a:spLocks noChangeArrowheads="1"/>
              </p:cNvSpPr>
              <p:nvPr/>
            </p:nvSpPr>
            <p:spPr bwMode="auto">
              <a:xfrm>
                <a:off x="1701" y="1440"/>
                <a:ext cx="289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5" name="Group 49"/>
            <p:cNvGrpSpPr>
              <a:grpSpLocks/>
            </p:cNvGrpSpPr>
            <p:nvPr/>
          </p:nvGrpSpPr>
          <p:grpSpPr bwMode="auto">
            <a:xfrm>
              <a:off x="0" y="1920"/>
              <a:ext cx="540" cy="480"/>
              <a:chOff x="0" y="1920"/>
              <a:chExt cx="540" cy="480"/>
            </a:xfrm>
            <a:grpFill/>
          </p:grpSpPr>
          <p:sp>
            <p:nvSpPr>
              <p:cNvPr id="6159" name="Rectangle 15"/>
              <p:cNvSpPr>
                <a:spLocks noChangeArrowheads="1"/>
              </p:cNvSpPr>
              <p:nvPr/>
            </p:nvSpPr>
            <p:spPr bwMode="auto">
              <a:xfrm>
                <a:off x="43" y="1920"/>
                <a:ext cx="454"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4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92" name="Rectangle 48"/>
              <p:cNvSpPr>
                <a:spLocks noChangeArrowheads="1"/>
              </p:cNvSpPr>
              <p:nvPr/>
            </p:nvSpPr>
            <p:spPr bwMode="auto">
              <a:xfrm>
                <a:off x="0" y="1920"/>
                <a:ext cx="540"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6" name="Group 51"/>
            <p:cNvGrpSpPr>
              <a:grpSpLocks/>
            </p:cNvGrpSpPr>
            <p:nvPr/>
          </p:nvGrpSpPr>
          <p:grpSpPr bwMode="auto">
            <a:xfrm>
              <a:off x="540" y="1920"/>
              <a:ext cx="1161" cy="480"/>
              <a:chOff x="540" y="1920"/>
              <a:chExt cx="1161" cy="480"/>
            </a:xfrm>
            <a:grpFill/>
          </p:grpSpPr>
          <p:sp>
            <p:nvSpPr>
              <p:cNvPr id="6160" name="Rectangle 16"/>
              <p:cNvSpPr>
                <a:spLocks noChangeArrowheads="1"/>
              </p:cNvSpPr>
              <p:nvPr/>
            </p:nvSpPr>
            <p:spPr bwMode="auto">
              <a:xfrm>
                <a:off x="583" y="1920"/>
                <a:ext cx="107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380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94" name="Rectangle 50"/>
              <p:cNvSpPr>
                <a:spLocks noChangeArrowheads="1"/>
              </p:cNvSpPr>
              <p:nvPr/>
            </p:nvSpPr>
            <p:spPr bwMode="auto">
              <a:xfrm>
                <a:off x="540" y="1920"/>
                <a:ext cx="1161"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7" name="Group 53"/>
            <p:cNvGrpSpPr>
              <a:grpSpLocks/>
            </p:cNvGrpSpPr>
            <p:nvPr/>
          </p:nvGrpSpPr>
          <p:grpSpPr bwMode="auto">
            <a:xfrm>
              <a:off x="1701" y="1920"/>
              <a:ext cx="2895" cy="480"/>
              <a:chOff x="1701" y="1920"/>
              <a:chExt cx="2895" cy="480"/>
            </a:xfrm>
            <a:grpFill/>
          </p:grpSpPr>
          <p:sp>
            <p:nvSpPr>
              <p:cNvPr id="6161" name="Rectangle 17"/>
              <p:cNvSpPr>
                <a:spLocks noChangeArrowheads="1"/>
              </p:cNvSpPr>
              <p:nvPr/>
            </p:nvSpPr>
            <p:spPr bwMode="auto">
              <a:xfrm>
                <a:off x="1744" y="1920"/>
                <a:ext cx="2809"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C4, C3, C2, C1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96" name="Rectangle 52"/>
              <p:cNvSpPr>
                <a:spLocks noChangeArrowheads="1"/>
              </p:cNvSpPr>
              <p:nvPr/>
            </p:nvSpPr>
            <p:spPr bwMode="auto">
              <a:xfrm>
                <a:off x="1701" y="1920"/>
                <a:ext cx="289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8" name="Group 55"/>
            <p:cNvGrpSpPr>
              <a:grpSpLocks/>
            </p:cNvGrpSpPr>
            <p:nvPr/>
          </p:nvGrpSpPr>
          <p:grpSpPr bwMode="auto">
            <a:xfrm>
              <a:off x="0" y="2400"/>
              <a:ext cx="540" cy="480"/>
              <a:chOff x="0" y="2400"/>
              <a:chExt cx="540" cy="480"/>
            </a:xfrm>
            <a:grpFill/>
          </p:grpSpPr>
          <p:sp>
            <p:nvSpPr>
              <p:cNvPr id="6162" name="Rectangle 18"/>
              <p:cNvSpPr>
                <a:spLocks noChangeArrowheads="1"/>
              </p:cNvSpPr>
              <p:nvPr/>
            </p:nvSpPr>
            <p:spPr bwMode="auto">
              <a:xfrm>
                <a:off x="43" y="2400"/>
                <a:ext cx="454"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5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198" name="Rectangle 54"/>
              <p:cNvSpPr>
                <a:spLocks noChangeArrowheads="1"/>
              </p:cNvSpPr>
              <p:nvPr/>
            </p:nvSpPr>
            <p:spPr bwMode="auto">
              <a:xfrm>
                <a:off x="0" y="2400"/>
                <a:ext cx="540"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19" name="Group 57"/>
            <p:cNvGrpSpPr>
              <a:grpSpLocks/>
            </p:cNvGrpSpPr>
            <p:nvPr/>
          </p:nvGrpSpPr>
          <p:grpSpPr bwMode="auto">
            <a:xfrm>
              <a:off x="540" y="2400"/>
              <a:ext cx="1161" cy="480"/>
              <a:chOff x="540" y="2400"/>
              <a:chExt cx="1161" cy="480"/>
            </a:xfrm>
            <a:grpFill/>
          </p:grpSpPr>
          <p:sp>
            <p:nvSpPr>
              <p:cNvPr id="6163" name="Rectangle 19"/>
              <p:cNvSpPr>
                <a:spLocks noChangeArrowheads="1"/>
              </p:cNvSpPr>
              <p:nvPr/>
            </p:nvSpPr>
            <p:spPr bwMode="auto">
              <a:xfrm>
                <a:off x="583" y="2400"/>
                <a:ext cx="107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370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200" name="Rectangle 56"/>
              <p:cNvSpPr>
                <a:spLocks noChangeArrowheads="1"/>
              </p:cNvSpPr>
              <p:nvPr/>
            </p:nvSpPr>
            <p:spPr bwMode="auto">
              <a:xfrm>
                <a:off x="540" y="2400"/>
                <a:ext cx="1161"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20" name="Group 59"/>
            <p:cNvGrpSpPr>
              <a:grpSpLocks/>
            </p:cNvGrpSpPr>
            <p:nvPr/>
          </p:nvGrpSpPr>
          <p:grpSpPr bwMode="auto">
            <a:xfrm>
              <a:off x="1701" y="2400"/>
              <a:ext cx="2895" cy="480"/>
              <a:chOff x="1701" y="2400"/>
              <a:chExt cx="2895" cy="480"/>
            </a:xfrm>
            <a:grpFill/>
          </p:grpSpPr>
          <p:sp>
            <p:nvSpPr>
              <p:cNvPr id="6164" name="Rectangle 20"/>
              <p:cNvSpPr>
                <a:spLocks noChangeArrowheads="1"/>
              </p:cNvSpPr>
              <p:nvPr/>
            </p:nvSpPr>
            <p:spPr bwMode="auto">
              <a:xfrm>
                <a:off x="1744" y="2400"/>
                <a:ext cx="2809"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C4, C1, C3, C2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202" name="Rectangle 58"/>
              <p:cNvSpPr>
                <a:spLocks noChangeArrowheads="1"/>
              </p:cNvSpPr>
              <p:nvPr/>
            </p:nvSpPr>
            <p:spPr bwMode="auto">
              <a:xfrm>
                <a:off x="1701" y="2400"/>
                <a:ext cx="289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21" name="Group 61"/>
            <p:cNvGrpSpPr>
              <a:grpSpLocks/>
            </p:cNvGrpSpPr>
            <p:nvPr/>
          </p:nvGrpSpPr>
          <p:grpSpPr bwMode="auto">
            <a:xfrm>
              <a:off x="0" y="2880"/>
              <a:ext cx="540" cy="480"/>
              <a:chOff x="0" y="2880"/>
              <a:chExt cx="540" cy="480"/>
            </a:xfrm>
            <a:grpFill/>
          </p:grpSpPr>
          <p:sp>
            <p:nvSpPr>
              <p:cNvPr id="6165" name="Rectangle 21"/>
              <p:cNvSpPr>
                <a:spLocks noChangeArrowheads="1"/>
              </p:cNvSpPr>
              <p:nvPr/>
            </p:nvSpPr>
            <p:spPr bwMode="auto">
              <a:xfrm>
                <a:off x="43" y="2880"/>
                <a:ext cx="454"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6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204" name="Rectangle 60"/>
              <p:cNvSpPr>
                <a:spLocks noChangeArrowheads="1"/>
              </p:cNvSpPr>
              <p:nvPr/>
            </p:nvSpPr>
            <p:spPr bwMode="auto">
              <a:xfrm>
                <a:off x="0" y="2880"/>
                <a:ext cx="540"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22" name="Group 63"/>
            <p:cNvGrpSpPr>
              <a:grpSpLocks/>
            </p:cNvGrpSpPr>
            <p:nvPr/>
          </p:nvGrpSpPr>
          <p:grpSpPr bwMode="auto">
            <a:xfrm>
              <a:off x="540" y="2880"/>
              <a:ext cx="1161" cy="480"/>
              <a:chOff x="540" y="2880"/>
              <a:chExt cx="1161" cy="480"/>
            </a:xfrm>
            <a:grpFill/>
          </p:grpSpPr>
          <p:sp>
            <p:nvSpPr>
              <p:cNvPr id="6166" name="Rectangle 22"/>
              <p:cNvSpPr>
                <a:spLocks noChangeArrowheads="1"/>
              </p:cNvSpPr>
              <p:nvPr/>
            </p:nvSpPr>
            <p:spPr bwMode="auto">
              <a:xfrm>
                <a:off x="583" y="2880"/>
                <a:ext cx="107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360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206" name="Rectangle 62"/>
              <p:cNvSpPr>
                <a:spLocks noChangeArrowheads="1"/>
              </p:cNvSpPr>
              <p:nvPr/>
            </p:nvSpPr>
            <p:spPr bwMode="auto">
              <a:xfrm>
                <a:off x="540" y="2880"/>
                <a:ext cx="1161"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nvGrpSpPr>
            <p:cNvPr id="23" name="Group 65"/>
            <p:cNvGrpSpPr>
              <a:grpSpLocks/>
            </p:cNvGrpSpPr>
            <p:nvPr/>
          </p:nvGrpSpPr>
          <p:grpSpPr bwMode="auto">
            <a:xfrm>
              <a:off x="1701" y="2880"/>
              <a:ext cx="2895" cy="480"/>
              <a:chOff x="1701" y="2880"/>
              <a:chExt cx="2895" cy="480"/>
            </a:xfrm>
            <a:grpFill/>
          </p:grpSpPr>
          <p:sp>
            <p:nvSpPr>
              <p:cNvPr id="6167" name="Rectangle 23"/>
              <p:cNvSpPr>
                <a:spLocks noChangeArrowheads="1"/>
              </p:cNvSpPr>
              <p:nvPr/>
            </p:nvSpPr>
            <p:spPr bwMode="auto">
              <a:xfrm>
                <a:off x="1744" y="2880"/>
                <a:ext cx="2809"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a:lstStyle/>
              <a:p>
                <a:pPr>
                  <a:defRPr/>
                </a:pPr>
                <a:r>
                  <a:rPr lang="en-US" sz="2000" dirty="0">
                    <a:solidFill>
                      <a:srgbClr val="FFFF00"/>
                    </a:solidFill>
                    <a:latin typeface="Arial" pitchFamily="34" charset="0"/>
                    <a:cs typeface="Arial" pitchFamily="34" charset="0"/>
                  </a:rPr>
                  <a:t>C1, C4, C2, C3 </a:t>
                </a:r>
                <a:endParaRPr lang="es-ES" sz="1200" dirty="0">
                  <a:solidFill>
                    <a:srgbClr val="FFFF00"/>
                  </a:solidFill>
                  <a:latin typeface="Arial" pitchFamily="34" charset="0"/>
                  <a:cs typeface="Arial" pitchFamily="34" charset="0"/>
                </a:endParaRPr>
              </a:p>
              <a:p>
                <a:pPr eaLnBrk="0" hangingPunct="0">
                  <a:defRPr/>
                </a:pPr>
                <a:endParaRPr lang="es-ES" dirty="0">
                  <a:solidFill>
                    <a:srgbClr val="FFFF00"/>
                  </a:solidFill>
                </a:endParaRPr>
              </a:p>
            </p:txBody>
          </p:sp>
          <p:sp>
            <p:nvSpPr>
              <p:cNvPr id="6208" name="Rectangle 64"/>
              <p:cNvSpPr>
                <a:spLocks noChangeArrowheads="1"/>
              </p:cNvSpPr>
              <p:nvPr/>
            </p:nvSpPr>
            <p:spPr bwMode="auto">
              <a:xfrm>
                <a:off x="1701" y="2880"/>
                <a:ext cx="2895" cy="480"/>
              </a:xfrm>
              <a:prstGeom prst="rect">
                <a:avLst/>
              </a:prstGeom>
              <a:grpFill/>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lstStyle/>
              <a:p>
                <a:pPr>
                  <a:defRPr/>
                </a:pPr>
                <a:endParaRPr lang="es-ES" dirty="0"/>
              </a:p>
            </p:txBody>
          </p:sp>
        </p:grpSp>
      </p:grpSp>
      <p:sp>
        <p:nvSpPr>
          <p:cNvPr id="69" name="68 Título"/>
          <p:cNvSpPr txBox="1">
            <a:spLocks noGrp="1"/>
          </p:cNvSpPr>
          <p:nvPr>
            <p:ph type="title"/>
          </p:nvPr>
        </p:nvSpPr>
        <p:spPr>
          <a:xfrm>
            <a:off x="457200" y="1087438"/>
            <a:ext cx="8229600" cy="769937"/>
          </a:xfrm>
          <a:solidFill>
            <a:schemeClr val="bg2">
              <a:lumMod val="50000"/>
            </a:schemeClr>
          </a:solidFill>
        </p:spPr>
        <p:txBody>
          <a:bodyPr rtlCol="0">
            <a:spAutoFit/>
          </a:bodyPr>
          <a:lstStyle/>
          <a:p>
            <a:pPr eaLnBrk="1" hangingPunct="1">
              <a:defRPr/>
            </a:pPr>
            <a:r>
              <a:rPr lang="es-ES_tradnl" dirty="0">
                <a:solidFill>
                  <a:srgbClr val="FFFF00"/>
                </a:solidFill>
              </a:rPr>
              <a:t>Ejemplo:</a:t>
            </a:r>
            <a:endParaRPr lang="es-ES" dirty="0">
              <a:solidFill>
                <a:srgbClr val="FFFF00"/>
              </a:solidFill>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endParaRPr lang="es-ES_tradnl"/>
          </a:p>
        </p:txBody>
      </p:sp>
      <p:pic>
        <p:nvPicPr>
          <p:cNvPr id="44035" name="Picture 3"/>
          <p:cNvPicPr>
            <a:picLocks noChangeAspect="1" noChangeArrowheads="1"/>
          </p:cNvPicPr>
          <p:nvPr/>
        </p:nvPicPr>
        <p:blipFill>
          <a:blip r:embed="rId2" cstate="print"/>
          <a:srcRect/>
          <a:stretch>
            <a:fillRect/>
          </a:stretch>
        </p:blipFill>
        <p:spPr bwMode="auto">
          <a:xfrm>
            <a:off x="2051720" y="950982"/>
            <a:ext cx="5943600" cy="5929312"/>
          </a:xfrm>
          <a:prstGeom prst="rect">
            <a:avLst/>
          </a:prstGeom>
          <a:solidFill>
            <a:schemeClr val="accent1"/>
          </a:solidFill>
          <a:ln w="9525">
            <a:noFill/>
            <a:miter lim="800000"/>
            <a:headEnd/>
            <a:tailEnd/>
          </a:ln>
        </p:spPr>
      </p:pic>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ctrTitle"/>
          </p:nvPr>
        </p:nvSpPr>
        <p:spPr>
          <a:solidFill>
            <a:schemeClr val="bg2">
              <a:lumMod val="50000"/>
            </a:schemeClr>
          </a:solidFill>
        </p:spPr>
        <p:txBody>
          <a:bodyPr/>
          <a:lstStyle/>
          <a:p>
            <a:pPr eaLnBrk="1" hangingPunct="1">
              <a:defRPr/>
            </a:pPr>
            <a:r>
              <a:rPr lang="es-ES_tradnl" dirty="0">
                <a:solidFill>
                  <a:schemeClr val="accent1"/>
                </a:solidFill>
              </a:rPr>
              <a:t>Parcelas Subdivididas</a:t>
            </a:r>
          </a:p>
        </p:txBody>
      </p:sp>
      <p:sp>
        <p:nvSpPr>
          <p:cNvPr id="8" name="7 Subtítulo"/>
          <p:cNvSpPr>
            <a:spLocks noGrp="1"/>
          </p:cNvSpPr>
          <p:nvPr>
            <p:ph type="subTitle" idx="1"/>
          </p:nvPr>
        </p:nvSpPr>
        <p:spPr>
          <a:xfrm>
            <a:off x="1371600" y="3886200"/>
            <a:ext cx="6400800" cy="757238"/>
          </a:xfrm>
          <a:solidFill>
            <a:schemeClr val="bg2">
              <a:lumMod val="50000"/>
            </a:schemeClr>
          </a:solidFill>
        </p:spPr>
        <p:txBody>
          <a:bodyPr/>
          <a:lstStyle/>
          <a:p>
            <a:pPr eaLnBrk="1" hangingPunct="1">
              <a:buFont typeface="Arial" pitchFamily="34" charset="0"/>
              <a:buNone/>
              <a:defRPr/>
            </a:pPr>
            <a:r>
              <a:rPr lang="es-ES_tradnl" dirty="0">
                <a:solidFill>
                  <a:srgbClr val="FFFF00"/>
                </a:solidFill>
              </a:rPr>
              <a:t>Gustavo Ramírez</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457200" y="928688"/>
            <a:ext cx="8229600" cy="785812"/>
          </a:xfrm>
          <a:solidFill>
            <a:schemeClr val="bg2">
              <a:lumMod val="50000"/>
            </a:schemeClr>
          </a:solidFill>
        </p:spPr>
        <p:txBody>
          <a:bodyPr/>
          <a:lstStyle/>
          <a:p>
            <a:pPr eaLnBrk="1" hangingPunct="1">
              <a:defRPr/>
            </a:pPr>
            <a:r>
              <a:rPr lang="es-ES_tradnl" dirty="0">
                <a:solidFill>
                  <a:schemeClr val="accent1"/>
                </a:solidFill>
              </a:rPr>
              <a:t>Parcelas Subdivididas</a:t>
            </a:r>
            <a:endParaRPr lang="es-ES_tradnl" dirty="0"/>
          </a:p>
        </p:txBody>
      </p:sp>
      <p:sp>
        <p:nvSpPr>
          <p:cNvPr id="6" name="5 Marcador de contenido"/>
          <p:cNvSpPr>
            <a:spLocks noGrp="1"/>
          </p:cNvSpPr>
          <p:nvPr>
            <p:ph idx="1"/>
          </p:nvPr>
        </p:nvSpPr>
        <p:spPr>
          <a:xfrm>
            <a:off x="457200" y="1857375"/>
            <a:ext cx="8229600" cy="4714875"/>
          </a:xfrm>
          <a:solidFill>
            <a:schemeClr val="bg2">
              <a:lumMod val="50000"/>
            </a:schemeClr>
          </a:solidFill>
        </p:spPr>
        <p:txBody>
          <a:bodyPr/>
          <a:lstStyle/>
          <a:p>
            <a:pPr eaLnBrk="1" hangingPunct="1">
              <a:buFont typeface="Arial" pitchFamily="34" charset="0"/>
              <a:buChar char="•"/>
              <a:defRPr/>
            </a:pPr>
            <a:r>
              <a:rPr lang="es-ES_tradnl" dirty="0">
                <a:solidFill>
                  <a:schemeClr val="accent1"/>
                </a:solidFill>
              </a:rPr>
              <a:t>Siguiendo la misma idea de las parcelas divididas podemos construir diseños en parcelas subdivididas al estudiar 3 factores.</a:t>
            </a:r>
          </a:p>
          <a:p>
            <a:pPr eaLnBrk="1" hangingPunct="1">
              <a:buFont typeface="Arial" pitchFamily="34" charset="0"/>
              <a:buChar char="•"/>
              <a:defRPr/>
            </a:pPr>
            <a:r>
              <a:rPr lang="es-ES_tradnl" dirty="0">
                <a:solidFill>
                  <a:schemeClr val="accent1"/>
                </a:solidFill>
              </a:rPr>
              <a:t>Un factor estará en parcela grande, dentro de cada parcela grande se aleatorizan todos los niveles del factor en parcelas medianas.</a:t>
            </a:r>
          </a:p>
          <a:p>
            <a:pPr eaLnBrk="1" hangingPunct="1">
              <a:buFont typeface="Arial" pitchFamily="34" charset="0"/>
              <a:buChar char="•"/>
              <a:defRPr/>
            </a:pPr>
            <a:r>
              <a:rPr lang="es-ES_tradnl" dirty="0">
                <a:solidFill>
                  <a:schemeClr val="accent1"/>
                </a:solidFill>
              </a:rPr>
              <a:t>En cada parcela mediana se aleatorizaran todos los niveles de un tercer factor en parcelas pequeñas.</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457200" y="928688"/>
            <a:ext cx="8229600" cy="642937"/>
          </a:xfrm>
          <a:solidFill>
            <a:schemeClr val="bg2">
              <a:lumMod val="50000"/>
            </a:schemeClr>
          </a:solidFill>
        </p:spPr>
        <p:txBody>
          <a:bodyPr/>
          <a:lstStyle/>
          <a:p>
            <a:pPr eaLnBrk="1" hangingPunct="1">
              <a:defRPr/>
            </a:pPr>
            <a:r>
              <a:rPr lang="es-ES" dirty="0">
                <a:solidFill>
                  <a:schemeClr val="accent1"/>
                </a:solidFill>
              </a:rPr>
              <a:t>Ejemplo</a:t>
            </a:r>
          </a:p>
        </p:txBody>
      </p:sp>
      <p:pic>
        <p:nvPicPr>
          <p:cNvPr id="47107" name="Picture 5"/>
          <p:cNvPicPr>
            <a:picLocks noChangeAspect="1" noChangeArrowheads="1"/>
          </p:cNvPicPr>
          <p:nvPr/>
        </p:nvPicPr>
        <p:blipFill>
          <a:blip r:embed="rId2" cstate="print"/>
          <a:srcRect/>
          <a:stretch>
            <a:fillRect/>
          </a:stretch>
        </p:blipFill>
        <p:spPr bwMode="auto">
          <a:xfrm>
            <a:off x="323850" y="2055813"/>
            <a:ext cx="8677275" cy="4230687"/>
          </a:xfrm>
          <a:prstGeom prst="rect">
            <a:avLst/>
          </a:prstGeom>
          <a:noFill/>
          <a:ln w="12700" cap="sq">
            <a:noFill/>
            <a:miter lim="800000"/>
            <a:headEnd type="none" w="sm" len="sm"/>
            <a:tailEnd type="none" w="sm" len="sm"/>
          </a:ln>
        </p:spPr>
      </p:pic>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DBC3CB-62A1-4B48-9B4C-D56C11D4FD92}"/>
              </a:ext>
            </a:extLst>
          </p:cNvPr>
          <p:cNvSpPr>
            <a:spLocks noGrp="1"/>
          </p:cNvSpPr>
          <p:nvPr>
            <p:ph type="title"/>
          </p:nvPr>
        </p:nvSpPr>
        <p:spPr>
          <a:xfrm>
            <a:off x="457200" y="-243408"/>
            <a:ext cx="8229600" cy="1149272"/>
          </a:xfrm>
        </p:spPr>
        <p:txBody>
          <a:bodyPr/>
          <a:lstStyle/>
          <a:p>
            <a:r>
              <a:rPr lang="es-MX" dirty="0">
                <a:solidFill>
                  <a:schemeClr val="accent1">
                    <a:lumMod val="20000"/>
                    <a:lumOff val="80000"/>
                  </a:schemeClr>
                </a:solidFill>
              </a:rPr>
              <a:t>Ejemplo</a:t>
            </a:r>
          </a:p>
        </p:txBody>
      </p:sp>
      <p:sp>
        <p:nvSpPr>
          <p:cNvPr id="3" name="Marcador de contenido 2">
            <a:extLst>
              <a:ext uri="{FF2B5EF4-FFF2-40B4-BE49-F238E27FC236}">
                <a16:creationId xmlns:a16="http://schemas.microsoft.com/office/drawing/2014/main" id="{48016F49-17A4-4835-8F15-89435B072DE9}"/>
              </a:ext>
            </a:extLst>
          </p:cNvPr>
          <p:cNvSpPr>
            <a:spLocks noGrp="1"/>
          </p:cNvSpPr>
          <p:nvPr>
            <p:ph idx="1"/>
          </p:nvPr>
        </p:nvSpPr>
        <p:spPr>
          <a:xfrm>
            <a:off x="457200" y="1063277"/>
            <a:ext cx="8229600" cy="4525963"/>
          </a:xfrm>
        </p:spPr>
        <p:txBody>
          <a:bodyPr/>
          <a:lstStyle/>
          <a:p>
            <a:r>
              <a:rPr lang="es-ES" sz="2400" dirty="0">
                <a:solidFill>
                  <a:schemeClr val="accent1">
                    <a:lumMod val="20000"/>
                    <a:lumOff val="80000"/>
                  </a:schemeClr>
                </a:solidFill>
              </a:rPr>
              <a:t>Se realizó un experimento en un diseño  en bloques completos aleatorizados con 3 repeticiones (</a:t>
            </a:r>
            <a:r>
              <a:rPr lang="es-ES" sz="2400" dirty="0" err="1">
                <a:solidFill>
                  <a:schemeClr val="accent1">
                    <a:lumMod val="20000"/>
                    <a:lumOff val="80000"/>
                  </a:schemeClr>
                </a:solidFill>
              </a:rPr>
              <a:t>Blo</a:t>
            </a:r>
            <a:r>
              <a:rPr lang="es-ES" sz="2400" dirty="0">
                <a:solidFill>
                  <a:schemeClr val="accent1">
                    <a:lumMod val="20000"/>
                    <a:lumOff val="80000"/>
                  </a:schemeClr>
                </a:solidFill>
              </a:rPr>
              <a:t>). Cada bloque fue dividido en tres parcelas principales.</a:t>
            </a:r>
          </a:p>
          <a:p>
            <a:endParaRPr lang="es-MX" sz="800" dirty="0">
              <a:solidFill>
                <a:schemeClr val="accent1">
                  <a:lumMod val="20000"/>
                  <a:lumOff val="80000"/>
                </a:schemeClr>
              </a:solidFill>
            </a:endParaRPr>
          </a:p>
          <a:p>
            <a:r>
              <a:rPr lang="es-ES" sz="2400" dirty="0">
                <a:solidFill>
                  <a:schemeClr val="accent1">
                    <a:lumMod val="20000"/>
                    <a:lumOff val="80000"/>
                  </a:schemeClr>
                </a:solidFill>
              </a:rPr>
              <a:t>En cada parcela principal (PP) se asignaron al azar tres métodos de labranza (Factor Laboratorio, niveles Cero, Mínima y Convencional). </a:t>
            </a:r>
          </a:p>
          <a:p>
            <a:endParaRPr lang="es-ES" sz="800" dirty="0">
              <a:solidFill>
                <a:schemeClr val="accent1">
                  <a:lumMod val="20000"/>
                  <a:lumOff val="80000"/>
                </a:schemeClr>
              </a:solidFill>
            </a:endParaRPr>
          </a:p>
          <a:p>
            <a:r>
              <a:rPr lang="es-ES" sz="2400" dirty="0">
                <a:solidFill>
                  <a:schemeClr val="accent1">
                    <a:lumMod val="20000"/>
                    <a:lumOff val="80000"/>
                  </a:schemeClr>
                </a:solidFill>
              </a:rPr>
              <a:t>Luego de la labranza, las parcelas principales fueron divididas en tres subparcelas (SP), y en cada una de ellas se asignaron al azar 3 variedades de maíz (Factor Var, niveles v1, v2 y v3).</a:t>
            </a:r>
          </a:p>
          <a:p>
            <a:endParaRPr lang="es-ES" sz="800" dirty="0">
              <a:solidFill>
                <a:schemeClr val="accent1">
                  <a:lumMod val="20000"/>
                  <a:lumOff val="80000"/>
                </a:schemeClr>
              </a:solidFill>
            </a:endParaRPr>
          </a:p>
          <a:p>
            <a:r>
              <a:rPr lang="es-ES" sz="2400" dirty="0">
                <a:solidFill>
                  <a:schemeClr val="accent1">
                    <a:lumMod val="20000"/>
                    <a:lumOff val="80000"/>
                  </a:schemeClr>
                </a:solidFill>
              </a:rPr>
              <a:t> Por último, cada una de las subparcelas fue dividida en 4 </a:t>
            </a:r>
            <a:r>
              <a:rPr lang="es-ES" sz="2400" dirty="0" err="1">
                <a:solidFill>
                  <a:schemeClr val="accent1">
                    <a:lumMod val="20000"/>
                    <a:lumOff val="80000"/>
                  </a:schemeClr>
                </a:solidFill>
              </a:rPr>
              <a:t>sub-subparcelas</a:t>
            </a:r>
            <a:r>
              <a:rPr lang="es-ES" sz="2400" dirty="0">
                <a:solidFill>
                  <a:schemeClr val="accent1">
                    <a:lumMod val="20000"/>
                    <a:lumOff val="80000"/>
                  </a:schemeClr>
                </a:solidFill>
              </a:rPr>
              <a:t> (SSP), y en ellas se asignaron al azar 4 tipos de fertilizante (Factor </a:t>
            </a:r>
            <a:r>
              <a:rPr lang="es-ES" sz="2400" dirty="0" err="1">
                <a:solidFill>
                  <a:schemeClr val="accent1">
                    <a:lumMod val="20000"/>
                    <a:lumOff val="80000"/>
                  </a:schemeClr>
                </a:solidFill>
              </a:rPr>
              <a:t>Fer</a:t>
            </a:r>
            <a:r>
              <a:rPr lang="es-ES" sz="2400" dirty="0">
                <a:solidFill>
                  <a:schemeClr val="accent1">
                    <a:lumMod val="20000"/>
                    <a:lumOff val="80000"/>
                  </a:schemeClr>
                </a:solidFill>
              </a:rPr>
              <a:t>, niveles A, B, C, y D). La variable evaluada fue rendimiento de maíz.</a:t>
            </a:r>
            <a:endParaRPr lang="es-MX" sz="2400" dirty="0">
              <a:solidFill>
                <a:schemeClr val="accent1">
                  <a:lumMod val="20000"/>
                  <a:lumOff val="80000"/>
                </a:schemeClr>
              </a:solidFill>
            </a:endParaRPr>
          </a:p>
          <a:p>
            <a:endParaRPr lang="es-MX" sz="2400" dirty="0">
              <a:solidFill>
                <a:schemeClr val="accent1">
                  <a:lumMod val="20000"/>
                  <a:lumOff val="80000"/>
                </a:schemeClr>
              </a:solidFill>
            </a:endParaRPr>
          </a:p>
        </p:txBody>
      </p:sp>
    </p:spTree>
    <p:extLst>
      <p:ext uri="{BB962C8B-B14F-4D97-AF65-F5344CB8AC3E}">
        <p14:creationId xmlns:p14="http://schemas.microsoft.com/office/powerpoint/2010/main" val="1757714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solidFill>
            <a:schemeClr val="bg2">
              <a:lumMod val="50000"/>
            </a:schemeClr>
          </a:solidFill>
        </p:spPr>
        <p:txBody>
          <a:bodyPr/>
          <a:lstStyle/>
          <a:p>
            <a:pPr eaLnBrk="1" hangingPunct="1">
              <a:defRPr/>
            </a:pPr>
            <a:r>
              <a:rPr lang="es-ES_tradnl" dirty="0">
                <a:solidFill>
                  <a:srgbClr val="FFFF00"/>
                </a:solidFill>
              </a:rPr>
              <a:t>Ejemplo Motivador</a:t>
            </a:r>
          </a:p>
        </p:txBody>
      </p:sp>
      <p:sp>
        <p:nvSpPr>
          <p:cNvPr id="14339" name="Rectangle 3"/>
          <p:cNvSpPr>
            <a:spLocks noGrp="1" noChangeArrowheads="1"/>
          </p:cNvSpPr>
          <p:nvPr>
            <p:ph idx="1"/>
          </p:nvPr>
        </p:nvSpPr>
        <p:spPr>
          <a:solidFill>
            <a:schemeClr val="bg2">
              <a:lumMod val="50000"/>
            </a:schemeClr>
          </a:solidFill>
        </p:spPr>
        <p:txBody>
          <a:bodyPr/>
          <a:lstStyle/>
          <a:p>
            <a:pPr eaLnBrk="1" hangingPunct="1">
              <a:lnSpc>
                <a:spcPct val="90000"/>
              </a:lnSpc>
              <a:buFont typeface="Arial" pitchFamily="34" charset="0"/>
              <a:buChar char="•"/>
              <a:defRPr/>
            </a:pPr>
            <a:r>
              <a:rPr lang="es-ES_tradnl" sz="2800" dirty="0">
                <a:solidFill>
                  <a:srgbClr val="FFFF00"/>
                </a:solidFill>
              </a:rPr>
              <a:t>Considere un fabricante de papel que esta interesado en el efecto de tres métodos de preparación de pulpa y cuatro diferentes temperaturas en la preparación de la pulpa en la resistencia del papel.</a:t>
            </a:r>
          </a:p>
          <a:p>
            <a:pPr eaLnBrk="1" hangingPunct="1">
              <a:lnSpc>
                <a:spcPct val="90000"/>
              </a:lnSpc>
              <a:buFont typeface="Arial" pitchFamily="34" charset="0"/>
              <a:buChar char="•"/>
              <a:defRPr/>
            </a:pPr>
            <a:r>
              <a:rPr lang="es-ES_tradnl" sz="2800" dirty="0">
                <a:solidFill>
                  <a:srgbClr val="FFFF00"/>
                </a:solidFill>
              </a:rPr>
              <a:t>Cada replica del experimento factorial tendrá 12 observaciones, y el experimentador decide correr tres replicas.</a:t>
            </a:r>
          </a:p>
          <a:p>
            <a:pPr eaLnBrk="1" hangingPunct="1">
              <a:lnSpc>
                <a:spcPct val="90000"/>
              </a:lnSpc>
              <a:buFont typeface="Arial" pitchFamily="34" charset="0"/>
              <a:buChar char="•"/>
              <a:defRPr/>
            </a:pPr>
            <a:r>
              <a:rPr lang="es-ES_tradnl" sz="2800" dirty="0">
                <a:solidFill>
                  <a:srgbClr val="FFFF00"/>
                </a:solidFill>
              </a:rPr>
              <a:t>Sin embargo la planta piloto solo puede hacer 12 corridas por día, si suponemos a los </a:t>
            </a:r>
            <a:r>
              <a:rPr lang="es-ES_tradnl" sz="2800" dirty="0" err="1">
                <a:solidFill>
                  <a:srgbClr val="FFFF00"/>
                </a:solidFill>
              </a:rPr>
              <a:t>dias</a:t>
            </a:r>
            <a:r>
              <a:rPr lang="es-ES_tradnl" sz="2800" dirty="0">
                <a:solidFill>
                  <a:srgbClr val="FFFF00"/>
                </a:solidFill>
              </a:rPr>
              <a:t> por lo que considera el día o replica como bloque.</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a:extLst>
              <a:ext uri="{FF2B5EF4-FFF2-40B4-BE49-F238E27FC236}">
                <a16:creationId xmlns:a16="http://schemas.microsoft.com/office/drawing/2014/main" id="{A37B918A-D468-49C3-A834-D3DCA31E4E33}"/>
              </a:ext>
            </a:extLst>
          </p:cNvPr>
          <p:cNvGraphicFramePr>
            <a:graphicFrameLocks noGrp="1"/>
          </p:cNvGraphicFramePr>
          <p:nvPr>
            <p:extLst>
              <p:ext uri="{D42A27DB-BD31-4B8C-83A1-F6EECF244321}">
                <p14:modId xmlns:p14="http://schemas.microsoft.com/office/powerpoint/2010/main" val="2601708713"/>
              </p:ext>
            </p:extLst>
          </p:nvPr>
        </p:nvGraphicFramePr>
        <p:xfrm>
          <a:off x="755576" y="44624"/>
          <a:ext cx="6120682" cy="6718894"/>
        </p:xfrm>
        <a:graphic>
          <a:graphicData uri="http://schemas.openxmlformats.org/drawingml/2006/table">
            <a:tbl>
              <a:tblPr firstRow="1" firstCol="1" bandRow="1">
                <a:tableStyleId>{5C22544A-7EE6-4342-B048-85BDC9FD1C3A}</a:tableStyleId>
              </a:tblPr>
              <a:tblGrid>
                <a:gridCol w="821067">
                  <a:extLst>
                    <a:ext uri="{9D8B030D-6E8A-4147-A177-3AD203B41FA5}">
                      <a16:colId xmlns:a16="http://schemas.microsoft.com/office/drawing/2014/main" val="598034183"/>
                    </a:ext>
                  </a:extLst>
                </a:gridCol>
                <a:gridCol w="1073595">
                  <a:extLst>
                    <a:ext uri="{9D8B030D-6E8A-4147-A177-3AD203B41FA5}">
                      <a16:colId xmlns:a16="http://schemas.microsoft.com/office/drawing/2014/main" val="923011430"/>
                    </a:ext>
                  </a:extLst>
                </a:gridCol>
                <a:gridCol w="845204">
                  <a:extLst>
                    <a:ext uri="{9D8B030D-6E8A-4147-A177-3AD203B41FA5}">
                      <a16:colId xmlns:a16="http://schemas.microsoft.com/office/drawing/2014/main" val="1547841819"/>
                    </a:ext>
                  </a:extLst>
                </a:gridCol>
                <a:gridCol w="845204">
                  <a:extLst>
                    <a:ext uri="{9D8B030D-6E8A-4147-A177-3AD203B41FA5}">
                      <a16:colId xmlns:a16="http://schemas.microsoft.com/office/drawing/2014/main" val="655482597"/>
                    </a:ext>
                  </a:extLst>
                </a:gridCol>
                <a:gridCol w="845204">
                  <a:extLst>
                    <a:ext uri="{9D8B030D-6E8A-4147-A177-3AD203B41FA5}">
                      <a16:colId xmlns:a16="http://schemas.microsoft.com/office/drawing/2014/main" val="1957508827"/>
                    </a:ext>
                  </a:extLst>
                </a:gridCol>
                <a:gridCol w="845204">
                  <a:extLst>
                    <a:ext uri="{9D8B030D-6E8A-4147-A177-3AD203B41FA5}">
                      <a16:colId xmlns:a16="http://schemas.microsoft.com/office/drawing/2014/main" val="2255413732"/>
                    </a:ext>
                  </a:extLst>
                </a:gridCol>
                <a:gridCol w="845204">
                  <a:extLst>
                    <a:ext uri="{9D8B030D-6E8A-4147-A177-3AD203B41FA5}">
                      <a16:colId xmlns:a16="http://schemas.microsoft.com/office/drawing/2014/main" val="692269082"/>
                    </a:ext>
                  </a:extLst>
                </a:gridCol>
              </a:tblGrid>
              <a:tr h="200793">
                <a:tc rowSpan="2">
                  <a:txBody>
                    <a:bodyPr/>
                    <a:lstStyle/>
                    <a:p>
                      <a:pPr algn="ctr">
                        <a:lnSpc>
                          <a:spcPct val="115000"/>
                        </a:lnSpc>
                        <a:spcAft>
                          <a:spcPts val="0"/>
                        </a:spcAft>
                      </a:pPr>
                      <a:r>
                        <a:rPr lang="es-ES" sz="1400">
                          <a:effectLst/>
                        </a:rPr>
                        <a:t>Bloque</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rowSpan="2">
                  <a:txBody>
                    <a:bodyPr/>
                    <a:lstStyle/>
                    <a:p>
                      <a:pPr algn="ctr">
                        <a:lnSpc>
                          <a:spcPct val="115000"/>
                        </a:lnSpc>
                        <a:spcAft>
                          <a:spcPts val="0"/>
                        </a:spcAft>
                      </a:pPr>
                      <a:r>
                        <a:rPr lang="es-ES" sz="1400">
                          <a:effectLst/>
                        </a:rPr>
                        <a:t>Laboratorio</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rowSpan="2">
                  <a:txBody>
                    <a:bodyPr/>
                    <a:lstStyle/>
                    <a:p>
                      <a:pPr algn="ctr">
                        <a:lnSpc>
                          <a:spcPct val="115000"/>
                        </a:lnSpc>
                        <a:spcAft>
                          <a:spcPts val="0"/>
                        </a:spcAft>
                      </a:pPr>
                      <a:r>
                        <a:rPr lang="es-ES" sz="1400">
                          <a:effectLst/>
                        </a:rPr>
                        <a:t>Variedad</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gridSpan="4">
                  <a:txBody>
                    <a:bodyPr/>
                    <a:lstStyle/>
                    <a:p>
                      <a:pPr algn="ctr">
                        <a:lnSpc>
                          <a:spcPct val="115000"/>
                        </a:lnSpc>
                        <a:spcAft>
                          <a:spcPts val="0"/>
                        </a:spcAft>
                      </a:pPr>
                      <a:r>
                        <a:rPr lang="es-ES" sz="1400">
                          <a:effectLst/>
                        </a:rPr>
                        <a:t>Fertilizante</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502715523"/>
                  </a:ext>
                </a:extLst>
              </a:tr>
              <a:tr h="200793">
                <a:tc vMerge="1">
                  <a:txBody>
                    <a:bodyPr/>
                    <a:lstStyle/>
                    <a:p>
                      <a:endParaRPr lang="es-MX"/>
                    </a:p>
                  </a:txBody>
                  <a:tcPr/>
                </a:tc>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A</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B</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C</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D</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3315992138"/>
                  </a:ext>
                </a:extLst>
              </a:tr>
              <a:tr h="200793">
                <a:tc rowSpan="9">
                  <a:txBody>
                    <a:bodyPr/>
                    <a:lstStyle/>
                    <a:p>
                      <a:pPr algn="ctr">
                        <a:lnSpc>
                          <a:spcPct val="115000"/>
                        </a:lnSpc>
                        <a:spcAft>
                          <a:spcPts val="0"/>
                        </a:spcAft>
                      </a:pPr>
                      <a:r>
                        <a:rPr lang="es-ES" sz="1400">
                          <a:effectLst/>
                        </a:rPr>
                        <a:t>1</a:t>
                      </a:r>
                      <a:endParaRPr lang="es-MX" sz="1400">
                        <a:effectLst/>
                      </a:endParaRPr>
                    </a:p>
                    <a:p>
                      <a:pPr algn="ctr">
                        <a:lnSpc>
                          <a:spcPct val="115000"/>
                        </a:lnSpc>
                        <a:spcAft>
                          <a:spcPts val="0"/>
                        </a:spcAft>
                      </a:pPr>
                      <a:r>
                        <a:rPr lang="es-ES" sz="1400">
                          <a:effectLst/>
                        </a:rPr>
                        <a:t> </a:t>
                      </a:r>
                      <a:endParaRPr lang="es-MX" sz="1400">
                        <a:effectLst/>
                      </a:endParaRPr>
                    </a:p>
                    <a:p>
                      <a:pPr algn="ctr">
                        <a:lnSpc>
                          <a:spcPct val="115000"/>
                        </a:lnSpc>
                        <a:spcAft>
                          <a:spcPts val="0"/>
                        </a:spcAft>
                      </a:pPr>
                      <a:r>
                        <a:rPr lang="es-ES" sz="1400">
                          <a:effectLst/>
                        </a:rPr>
                        <a:t> </a:t>
                      </a:r>
                      <a:endParaRPr lang="es-MX" sz="1400">
                        <a:effectLst/>
                      </a:endParaRPr>
                    </a:p>
                    <a:p>
                      <a:pPr algn="ctr">
                        <a:lnSpc>
                          <a:spcPct val="115000"/>
                        </a:lnSpc>
                        <a:spcAft>
                          <a:spcPts val="0"/>
                        </a:spcAft>
                      </a:pPr>
                      <a:r>
                        <a:rPr lang="es-ES" sz="1400">
                          <a:effectLst/>
                        </a:rPr>
                        <a:t> </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rowSpan="3">
                  <a:txBody>
                    <a:bodyPr/>
                    <a:lstStyle/>
                    <a:p>
                      <a:pPr algn="ctr">
                        <a:lnSpc>
                          <a:spcPct val="115000"/>
                        </a:lnSpc>
                        <a:spcAft>
                          <a:spcPts val="0"/>
                        </a:spcAft>
                      </a:pPr>
                      <a:r>
                        <a:rPr lang="es-ES" sz="1400">
                          <a:effectLst/>
                        </a:rPr>
                        <a:t>Cero</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v1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36</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36</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105967025"/>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5117733"/>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607404163"/>
                  </a:ext>
                </a:extLst>
              </a:tr>
              <a:tr h="200793">
                <a:tc vMerge="1">
                  <a:txBody>
                    <a:bodyPr/>
                    <a:lstStyle/>
                    <a:p>
                      <a:endParaRPr lang="es-MX"/>
                    </a:p>
                  </a:txBody>
                  <a:tcPr/>
                </a:tc>
                <a:tc rowSpan="3">
                  <a:txBody>
                    <a:bodyPr/>
                    <a:lstStyle/>
                    <a:p>
                      <a:pPr algn="ctr">
                        <a:lnSpc>
                          <a:spcPct val="115000"/>
                        </a:lnSpc>
                        <a:spcAft>
                          <a:spcPts val="0"/>
                        </a:spcAft>
                      </a:pPr>
                      <a:r>
                        <a:rPr lang="es-ES" sz="1400">
                          <a:effectLst/>
                        </a:rPr>
                        <a:t>Convencional</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v1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29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985484841"/>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3480120084"/>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29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3623559419"/>
                  </a:ext>
                </a:extLst>
              </a:tr>
              <a:tr h="200793">
                <a:tc vMerge="1">
                  <a:txBody>
                    <a:bodyPr/>
                    <a:lstStyle/>
                    <a:p>
                      <a:endParaRPr lang="es-MX"/>
                    </a:p>
                  </a:txBody>
                  <a:tcPr/>
                </a:tc>
                <a:tc rowSpan="3">
                  <a:txBody>
                    <a:bodyPr/>
                    <a:lstStyle/>
                    <a:p>
                      <a:pPr algn="ctr">
                        <a:lnSpc>
                          <a:spcPct val="115000"/>
                        </a:lnSpc>
                        <a:spcAft>
                          <a:spcPts val="0"/>
                        </a:spcAft>
                      </a:pPr>
                      <a:r>
                        <a:rPr lang="es-ES" sz="1400">
                          <a:effectLst/>
                        </a:rPr>
                        <a:t>Mínima</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v1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469415314"/>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587690956"/>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3781306200"/>
                  </a:ext>
                </a:extLst>
              </a:tr>
              <a:tr h="200793">
                <a:tc rowSpan="9">
                  <a:txBody>
                    <a:bodyPr/>
                    <a:lstStyle/>
                    <a:p>
                      <a:pPr algn="ctr">
                        <a:lnSpc>
                          <a:spcPct val="115000"/>
                        </a:lnSpc>
                        <a:spcAft>
                          <a:spcPts val="0"/>
                        </a:spcAft>
                      </a:pPr>
                      <a:r>
                        <a:rPr lang="es-ES" sz="1400">
                          <a:effectLst/>
                        </a:rPr>
                        <a:t>2</a:t>
                      </a:r>
                      <a:endParaRPr lang="es-MX" sz="1400">
                        <a:effectLst/>
                      </a:endParaRPr>
                    </a:p>
                    <a:p>
                      <a:pPr algn="ctr">
                        <a:lnSpc>
                          <a:spcPct val="115000"/>
                        </a:lnSpc>
                        <a:spcAft>
                          <a:spcPts val="0"/>
                        </a:spcAft>
                      </a:pPr>
                      <a:r>
                        <a:rPr lang="es-ES" sz="1400">
                          <a:effectLst/>
                        </a:rPr>
                        <a:t> </a:t>
                      </a:r>
                      <a:endParaRPr lang="es-MX" sz="1400">
                        <a:effectLst/>
                      </a:endParaRPr>
                    </a:p>
                    <a:p>
                      <a:pPr algn="ctr">
                        <a:lnSpc>
                          <a:spcPct val="115000"/>
                        </a:lnSpc>
                        <a:spcAft>
                          <a:spcPts val="0"/>
                        </a:spcAft>
                      </a:pPr>
                      <a:r>
                        <a:rPr lang="es-ES" sz="1400">
                          <a:effectLst/>
                        </a:rPr>
                        <a:t> </a:t>
                      </a:r>
                      <a:endParaRPr lang="es-MX" sz="1400">
                        <a:effectLst/>
                      </a:endParaRPr>
                    </a:p>
                    <a:p>
                      <a:pPr algn="ctr">
                        <a:lnSpc>
                          <a:spcPct val="115000"/>
                        </a:lnSpc>
                        <a:spcAft>
                          <a:spcPts val="0"/>
                        </a:spcAft>
                      </a:pPr>
                      <a:r>
                        <a:rPr lang="es-ES" sz="1400">
                          <a:effectLst/>
                        </a:rPr>
                        <a:t> </a:t>
                      </a:r>
                      <a:endParaRPr lang="es-MX" sz="1400">
                        <a:effectLst/>
                      </a:endParaRPr>
                    </a:p>
                    <a:p>
                      <a:pPr algn="ctr">
                        <a:lnSpc>
                          <a:spcPct val="115000"/>
                        </a:lnSpc>
                        <a:spcAft>
                          <a:spcPts val="0"/>
                        </a:spcAft>
                      </a:pPr>
                      <a:r>
                        <a:rPr lang="es-ES" sz="1400">
                          <a:effectLst/>
                        </a:rPr>
                        <a:t> </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rowSpan="3">
                  <a:txBody>
                    <a:bodyPr/>
                    <a:lstStyle/>
                    <a:p>
                      <a:pPr algn="ctr">
                        <a:lnSpc>
                          <a:spcPct val="115000"/>
                        </a:lnSpc>
                        <a:spcAft>
                          <a:spcPts val="0"/>
                        </a:spcAft>
                      </a:pPr>
                      <a:r>
                        <a:rPr lang="es-ES" sz="1400">
                          <a:effectLst/>
                        </a:rPr>
                        <a:t>Cero</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v1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155067808"/>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46</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490884118"/>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108661628"/>
                  </a:ext>
                </a:extLst>
              </a:tr>
              <a:tr h="200793">
                <a:tc vMerge="1">
                  <a:txBody>
                    <a:bodyPr/>
                    <a:lstStyle/>
                    <a:p>
                      <a:endParaRPr lang="es-MX"/>
                    </a:p>
                  </a:txBody>
                  <a:tcPr/>
                </a:tc>
                <a:tc rowSpan="3">
                  <a:txBody>
                    <a:bodyPr/>
                    <a:lstStyle/>
                    <a:p>
                      <a:pPr algn="ctr">
                        <a:lnSpc>
                          <a:spcPct val="115000"/>
                        </a:lnSpc>
                        <a:spcAft>
                          <a:spcPts val="0"/>
                        </a:spcAft>
                      </a:pPr>
                      <a:r>
                        <a:rPr lang="es-ES" sz="1400">
                          <a:effectLst/>
                        </a:rPr>
                        <a:t>Convencional</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v1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3687942516"/>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2408059839"/>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36</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402367731"/>
                  </a:ext>
                </a:extLst>
              </a:tr>
              <a:tr h="200793">
                <a:tc vMerge="1">
                  <a:txBody>
                    <a:bodyPr/>
                    <a:lstStyle/>
                    <a:p>
                      <a:endParaRPr lang="es-MX"/>
                    </a:p>
                  </a:txBody>
                  <a:tcPr/>
                </a:tc>
                <a:tc rowSpan="3">
                  <a:txBody>
                    <a:bodyPr/>
                    <a:lstStyle/>
                    <a:p>
                      <a:pPr algn="ctr">
                        <a:lnSpc>
                          <a:spcPct val="115000"/>
                        </a:lnSpc>
                        <a:spcAft>
                          <a:spcPts val="0"/>
                        </a:spcAft>
                      </a:pPr>
                      <a:r>
                        <a:rPr lang="es-ES" sz="1400">
                          <a:effectLst/>
                        </a:rPr>
                        <a:t>Mínima</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v1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36</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36</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2015246317"/>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98838017"/>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879682876"/>
                  </a:ext>
                </a:extLst>
              </a:tr>
              <a:tr h="200793">
                <a:tc rowSpan="9">
                  <a:txBody>
                    <a:bodyPr/>
                    <a:lstStyle/>
                    <a:p>
                      <a:pPr algn="ctr">
                        <a:lnSpc>
                          <a:spcPct val="115000"/>
                        </a:lnSpc>
                        <a:spcAft>
                          <a:spcPts val="0"/>
                        </a:spcAft>
                      </a:pPr>
                      <a:r>
                        <a:rPr lang="es-ES" sz="1400">
                          <a:effectLst/>
                        </a:rPr>
                        <a:t>3</a:t>
                      </a:r>
                      <a:endParaRPr lang="es-MX" sz="1400">
                        <a:effectLst/>
                      </a:endParaRPr>
                    </a:p>
                    <a:p>
                      <a:pPr algn="ctr">
                        <a:lnSpc>
                          <a:spcPct val="115000"/>
                        </a:lnSpc>
                        <a:spcAft>
                          <a:spcPts val="0"/>
                        </a:spcAft>
                      </a:pPr>
                      <a:r>
                        <a:rPr lang="es-ES" sz="1400">
                          <a:effectLst/>
                        </a:rPr>
                        <a:t> </a:t>
                      </a:r>
                      <a:endParaRPr lang="es-MX" sz="1400">
                        <a:effectLst/>
                      </a:endParaRPr>
                    </a:p>
                    <a:p>
                      <a:pPr algn="ctr">
                        <a:lnSpc>
                          <a:spcPct val="115000"/>
                        </a:lnSpc>
                        <a:spcAft>
                          <a:spcPts val="0"/>
                        </a:spcAft>
                      </a:pPr>
                      <a:r>
                        <a:rPr lang="es-ES" sz="1400">
                          <a:effectLst/>
                        </a:rPr>
                        <a:t> </a:t>
                      </a:r>
                      <a:endParaRPr lang="es-MX" sz="1400">
                        <a:effectLst/>
                      </a:endParaRPr>
                    </a:p>
                    <a:p>
                      <a:pPr algn="ctr">
                        <a:lnSpc>
                          <a:spcPct val="115000"/>
                        </a:lnSpc>
                        <a:spcAft>
                          <a:spcPts val="0"/>
                        </a:spcAft>
                      </a:pPr>
                      <a:r>
                        <a:rPr lang="es-ES" sz="1400">
                          <a:effectLst/>
                        </a:rPr>
                        <a:t> </a:t>
                      </a:r>
                      <a:endParaRPr lang="es-MX" sz="1400">
                        <a:effectLst/>
                      </a:endParaRPr>
                    </a:p>
                    <a:p>
                      <a:pPr algn="ctr">
                        <a:lnSpc>
                          <a:spcPct val="115000"/>
                        </a:lnSpc>
                        <a:spcAft>
                          <a:spcPts val="0"/>
                        </a:spcAft>
                      </a:pPr>
                      <a:r>
                        <a:rPr lang="es-ES" sz="1400">
                          <a:effectLst/>
                        </a:rPr>
                        <a:t> </a:t>
                      </a:r>
                      <a:endParaRPr lang="es-MX" sz="1400">
                        <a:effectLst/>
                      </a:endParaRPr>
                    </a:p>
                    <a:p>
                      <a:pPr algn="ctr">
                        <a:lnSpc>
                          <a:spcPct val="115000"/>
                        </a:lnSpc>
                        <a:spcAft>
                          <a:spcPts val="0"/>
                        </a:spcAft>
                      </a:pPr>
                      <a:r>
                        <a:rPr lang="es-ES" sz="1400">
                          <a:effectLst/>
                        </a:rPr>
                        <a:t> </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rowSpan="3">
                  <a:txBody>
                    <a:bodyPr/>
                    <a:lstStyle/>
                    <a:p>
                      <a:pPr algn="ctr">
                        <a:lnSpc>
                          <a:spcPct val="115000"/>
                        </a:lnSpc>
                        <a:spcAft>
                          <a:spcPts val="0"/>
                        </a:spcAft>
                      </a:pPr>
                      <a:r>
                        <a:rPr lang="es-ES" sz="1400">
                          <a:effectLst/>
                        </a:rPr>
                        <a:t>Cero</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v1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3312617859"/>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48</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246014941"/>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890184931"/>
                  </a:ext>
                </a:extLst>
              </a:tr>
              <a:tr h="200793">
                <a:tc vMerge="1">
                  <a:txBody>
                    <a:bodyPr/>
                    <a:lstStyle/>
                    <a:p>
                      <a:endParaRPr lang="es-MX"/>
                    </a:p>
                  </a:txBody>
                  <a:tcPr/>
                </a:tc>
                <a:tc rowSpan="3">
                  <a:txBody>
                    <a:bodyPr/>
                    <a:lstStyle/>
                    <a:p>
                      <a:pPr algn="ctr">
                        <a:lnSpc>
                          <a:spcPct val="115000"/>
                        </a:lnSpc>
                        <a:spcAft>
                          <a:spcPts val="0"/>
                        </a:spcAft>
                      </a:pPr>
                      <a:r>
                        <a:rPr lang="es-ES" sz="1400">
                          <a:effectLst/>
                        </a:rPr>
                        <a:t>Convencional</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v1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36</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3839086179"/>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2916794766"/>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ES" sz="1400">
                          <a:effectLst/>
                        </a:rPr>
                        <a:t>v3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35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ES" sz="1400">
                          <a:effectLst/>
                        </a:rPr>
                        <a:t>40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1561274209"/>
                  </a:ext>
                </a:extLst>
              </a:tr>
              <a:tr h="232921">
                <a:tc vMerge="1">
                  <a:txBody>
                    <a:bodyPr/>
                    <a:lstStyle/>
                    <a:p>
                      <a:endParaRPr lang="es-MX"/>
                    </a:p>
                  </a:txBody>
                  <a:tcPr/>
                </a:tc>
                <a:tc rowSpan="3">
                  <a:txBody>
                    <a:bodyPr/>
                    <a:lstStyle/>
                    <a:p>
                      <a:pPr algn="ctr">
                        <a:lnSpc>
                          <a:spcPct val="115000"/>
                        </a:lnSpc>
                        <a:spcAft>
                          <a:spcPts val="1000"/>
                        </a:spcAft>
                      </a:pPr>
                      <a:r>
                        <a:rPr lang="es-MX" sz="1400">
                          <a:effectLst/>
                        </a:rPr>
                        <a:t> </a:t>
                      </a:r>
                    </a:p>
                    <a:p>
                      <a:pPr algn="ctr">
                        <a:lnSpc>
                          <a:spcPct val="115000"/>
                        </a:lnSpc>
                        <a:spcAft>
                          <a:spcPts val="1000"/>
                        </a:spcAft>
                      </a:pPr>
                      <a:r>
                        <a:rPr lang="es-MX" sz="1400">
                          <a:effectLst/>
                        </a:rPr>
                        <a:t>Mínima</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1000"/>
                        </a:spcAft>
                      </a:pPr>
                      <a:r>
                        <a:rPr lang="es-MX" sz="1400">
                          <a:effectLst/>
                        </a:rPr>
                        <a:t>v1</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1000"/>
                        </a:spcAft>
                      </a:pPr>
                      <a:r>
                        <a:rPr lang="es-MX" sz="1400">
                          <a:effectLst/>
                        </a:rPr>
                        <a:t>37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1000"/>
                        </a:spcAft>
                      </a:pPr>
                      <a:r>
                        <a:rPr lang="es-MX" sz="1400">
                          <a:effectLst/>
                        </a:rPr>
                        <a:t>39</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1000"/>
                        </a:spcAft>
                      </a:pPr>
                      <a:r>
                        <a:rPr lang="es-MX" sz="1400">
                          <a:effectLst/>
                        </a:rPr>
                        <a:t>42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1000"/>
                        </a:spcAft>
                      </a:pPr>
                      <a:r>
                        <a:rPr lang="es-MX" sz="1400">
                          <a:effectLst/>
                        </a:rPr>
                        <a:t>40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607493103"/>
                  </a:ext>
                </a:extLst>
              </a:tr>
              <a:tr h="20079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MX" sz="1400">
                          <a:effectLst/>
                        </a:rPr>
                        <a:t>v2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MX" sz="1400">
                          <a:effectLst/>
                        </a:rPr>
                        <a:t>43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MX" sz="1400">
                          <a:effectLst/>
                        </a:rPr>
                        <a:t>42</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MX" sz="1400">
                          <a:effectLst/>
                        </a:rPr>
                        <a:t>44</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MX" sz="1400">
                          <a:effectLst/>
                        </a:rPr>
                        <a:t>45</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4148888143"/>
                  </a:ext>
                </a:extLst>
              </a:tr>
              <a:tr h="250323">
                <a:tc vMerge="1">
                  <a:txBody>
                    <a:bodyPr/>
                    <a:lstStyle/>
                    <a:p>
                      <a:endParaRPr lang="es-MX"/>
                    </a:p>
                  </a:txBody>
                  <a:tcPr/>
                </a:tc>
                <a:tc vMerge="1">
                  <a:txBody>
                    <a:bodyPr/>
                    <a:lstStyle/>
                    <a:p>
                      <a:endParaRPr lang="es-MX"/>
                    </a:p>
                  </a:txBody>
                  <a:tcPr/>
                </a:tc>
                <a:tc>
                  <a:txBody>
                    <a:bodyPr/>
                    <a:lstStyle/>
                    <a:p>
                      <a:pPr algn="ctr">
                        <a:lnSpc>
                          <a:spcPct val="115000"/>
                        </a:lnSpc>
                        <a:spcAft>
                          <a:spcPts val="0"/>
                        </a:spcAft>
                      </a:pPr>
                      <a:r>
                        <a:rPr lang="es-MX" sz="1400">
                          <a:effectLst/>
                        </a:rPr>
                        <a:t>v3</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MX" sz="1400">
                          <a:effectLst/>
                        </a:rPr>
                        <a:t>36</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MX" sz="1400">
                          <a:effectLst/>
                        </a:rPr>
                        <a:t>37</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MX" sz="1400">
                          <a:effectLst/>
                        </a:rPr>
                        <a:t>40</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tc>
                  <a:txBody>
                    <a:bodyPr/>
                    <a:lstStyle/>
                    <a:p>
                      <a:pPr algn="ctr">
                        <a:lnSpc>
                          <a:spcPct val="115000"/>
                        </a:lnSpc>
                        <a:spcAft>
                          <a:spcPts val="0"/>
                        </a:spcAft>
                      </a:pPr>
                      <a:r>
                        <a:rPr lang="es-MX" sz="1400" dirty="0">
                          <a:effectLst/>
                        </a:rPr>
                        <a:t>40</a:t>
                      </a:r>
                      <a:endParaRPr lang="es-MX"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5912" marR="35912" marT="0" marB="0" anchor="b"/>
                </a:tc>
                <a:extLst>
                  <a:ext uri="{0D108BD9-81ED-4DB2-BD59-A6C34878D82A}">
                    <a16:rowId xmlns:a16="http://schemas.microsoft.com/office/drawing/2014/main" val="855266189"/>
                  </a:ext>
                </a:extLst>
              </a:tr>
            </a:tbl>
          </a:graphicData>
        </a:graphic>
      </p:graphicFrame>
    </p:spTree>
    <p:extLst>
      <p:ext uri="{BB962C8B-B14F-4D97-AF65-F5344CB8AC3E}">
        <p14:creationId xmlns:p14="http://schemas.microsoft.com/office/powerpoint/2010/main" val="39816250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solidFill>
            <a:schemeClr val="accent5">
              <a:lumMod val="10000"/>
            </a:schemeClr>
          </a:solidFill>
        </p:spPr>
        <p:txBody>
          <a:bodyPr/>
          <a:lstStyle/>
          <a:p>
            <a:pPr eaLnBrk="1" hangingPunct="1">
              <a:defRPr/>
            </a:pPr>
            <a:r>
              <a:rPr lang="es-ES_tradnl" b="1" dirty="0">
                <a:solidFill>
                  <a:srgbClr val="FFFF00"/>
                </a:solidFill>
              </a:rPr>
              <a:t>Diseño en Franjas</a:t>
            </a:r>
          </a:p>
        </p:txBody>
      </p:sp>
      <p:sp>
        <p:nvSpPr>
          <p:cNvPr id="5" name="4 Subtítulo"/>
          <p:cNvSpPr>
            <a:spLocks noGrp="1"/>
          </p:cNvSpPr>
          <p:nvPr>
            <p:ph type="subTitle" idx="1"/>
          </p:nvPr>
        </p:nvSpPr>
        <p:spPr>
          <a:xfrm>
            <a:off x="1371600" y="3886200"/>
            <a:ext cx="6400800" cy="900113"/>
          </a:xfrm>
          <a:solidFill>
            <a:schemeClr val="accent5">
              <a:lumMod val="10000"/>
            </a:schemeClr>
          </a:solidFill>
        </p:spPr>
        <p:txBody>
          <a:bodyPr/>
          <a:lstStyle/>
          <a:p>
            <a:pPr eaLnBrk="1" hangingPunct="1">
              <a:defRPr/>
            </a:pPr>
            <a:r>
              <a:rPr lang="es-ES_tradnl" dirty="0">
                <a:solidFill>
                  <a:srgbClr val="FFFF00"/>
                </a:solidFill>
              </a:rPr>
              <a:t>Gustavo Ramírez</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928688"/>
            <a:ext cx="8229600" cy="785812"/>
          </a:xfrm>
          <a:solidFill>
            <a:schemeClr val="accent5">
              <a:lumMod val="10000"/>
            </a:schemeClr>
          </a:solidFill>
        </p:spPr>
        <p:txBody>
          <a:bodyPr/>
          <a:lstStyle/>
          <a:p>
            <a:pPr eaLnBrk="1" hangingPunct="1">
              <a:defRPr/>
            </a:pPr>
            <a:r>
              <a:rPr lang="es-ES_tradnl" b="1" dirty="0">
                <a:solidFill>
                  <a:srgbClr val="FFFF00"/>
                </a:solidFill>
              </a:rPr>
              <a:t>Diseño en franjas</a:t>
            </a:r>
          </a:p>
        </p:txBody>
      </p:sp>
      <p:sp>
        <p:nvSpPr>
          <p:cNvPr id="5" name="4 Marcador de contenido"/>
          <p:cNvSpPr>
            <a:spLocks noGrp="1"/>
          </p:cNvSpPr>
          <p:nvPr>
            <p:ph idx="1"/>
          </p:nvPr>
        </p:nvSpPr>
        <p:spPr>
          <a:xfrm>
            <a:off x="457200" y="1928813"/>
            <a:ext cx="8229600" cy="4429125"/>
          </a:xfrm>
          <a:solidFill>
            <a:schemeClr val="bg2">
              <a:lumMod val="50000"/>
            </a:schemeClr>
          </a:solidFill>
        </p:spPr>
        <p:txBody>
          <a:bodyPr/>
          <a:lstStyle/>
          <a:p>
            <a:pPr eaLnBrk="1" hangingPunct="1">
              <a:buFont typeface="Arial" charset="0"/>
              <a:buNone/>
              <a:defRPr/>
            </a:pPr>
            <a:r>
              <a:rPr lang="es-ES_tradnl" sz="2800" b="1" dirty="0">
                <a:solidFill>
                  <a:srgbClr val="FFFF00"/>
                </a:solidFill>
              </a:rPr>
              <a:t>Una repetición de un diseño en franjas es semejante a un diseño cuadro latino.</a:t>
            </a:r>
          </a:p>
          <a:p>
            <a:pPr eaLnBrk="1" hangingPunct="1">
              <a:buFont typeface="Arial" charset="0"/>
              <a:buNone/>
              <a:defRPr/>
            </a:pPr>
            <a:r>
              <a:rPr lang="es-ES_tradnl" sz="2800" b="1" dirty="0">
                <a:solidFill>
                  <a:srgbClr val="FFFF00"/>
                </a:solidFill>
              </a:rPr>
              <a:t>Sin embargo, los factores en renglones y columnas  son los de interés</a:t>
            </a:r>
          </a:p>
          <a:p>
            <a:pPr eaLnBrk="1" hangingPunct="1">
              <a:buFont typeface="Arial" charset="0"/>
              <a:buNone/>
              <a:defRPr/>
            </a:pPr>
            <a:r>
              <a:rPr lang="es-ES_tradnl" sz="2800" b="1" dirty="0">
                <a:solidFill>
                  <a:srgbClr val="FFFF00"/>
                </a:solidFill>
              </a:rPr>
              <a:t>No supone no interacción entre columnas y renglones</a:t>
            </a:r>
          </a:p>
          <a:p>
            <a:pPr eaLnBrk="1" hangingPunct="1">
              <a:buFont typeface="Arial" charset="0"/>
              <a:buNone/>
              <a:defRPr/>
            </a:pPr>
            <a:r>
              <a:rPr lang="es-ES_tradnl" sz="2800" b="1" dirty="0">
                <a:solidFill>
                  <a:srgbClr val="FFFF00"/>
                </a:solidFill>
              </a:rPr>
              <a:t>Podría pensarse como  un diseño en parcelas divididas , donde el factor en A es parcela grande y factor B también es parcela grande (las parcelas chicas son las combinaciones de ambos factores)</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1571625" y="1643063"/>
            <a:ext cx="5857875" cy="4000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dirty="0"/>
          </a:p>
        </p:txBody>
      </p:sp>
      <p:sp>
        <p:nvSpPr>
          <p:cNvPr id="4" name="3 Título"/>
          <p:cNvSpPr>
            <a:spLocks noGrp="1"/>
          </p:cNvSpPr>
          <p:nvPr>
            <p:ph type="title"/>
          </p:nvPr>
        </p:nvSpPr>
        <p:spPr>
          <a:xfrm>
            <a:off x="457200" y="928688"/>
            <a:ext cx="8229600" cy="642937"/>
          </a:xfrm>
          <a:solidFill>
            <a:schemeClr val="accent5">
              <a:lumMod val="10000"/>
            </a:schemeClr>
          </a:solidFill>
        </p:spPr>
        <p:txBody>
          <a:bodyPr/>
          <a:lstStyle/>
          <a:p>
            <a:pPr eaLnBrk="1" hangingPunct="1">
              <a:defRPr/>
            </a:pPr>
            <a:r>
              <a:rPr lang="es-ES_tradnl" b="1" dirty="0">
                <a:solidFill>
                  <a:srgbClr val="FFFF00"/>
                </a:solidFill>
              </a:rPr>
              <a:t>Diseño en franjas</a:t>
            </a:r>
          </a:p>
        </p:txBody>
      </p:sp>
      <p:pic>
        <p:nvPicPr>
          <p:cNvPr id="52228" name="Picture 3"/>
          <p:cNvPicPr>
            <a:picLocks noChangeAspect="1" noChangeArrowheads="1"/>
          </p:cNvPicPr>
          <p:nvPr/>
        </p:nvPicPr>
        <p:blipFill>
          <a:blip r:embed="rId2" cstate="print"/>
          <a:srcRect/>
          <a:stretch>
            <a:fillRect/>
          </a:stretch>
        </p:blipFill>
        <p:spPr bwMode="auto">
          <a:xfrm>
            <a:off x="1741488" y="1857375"/>
            <a:ext cx="9617075" cy="3879850"/>
          </a:xfrm>
          <a:prstGeom prst="rect">
            <a:avLst/>
          </a:prstGeom>
          <a:noFill/>
          <a:ln w="12700" cap="sq">
            <a:noFill/>
            <a:miter lim="800000"/>
            <a:headEnd type="none" w="sm" len="sm"/>
            <a:tailEnd type="none" w="sm" len="sm"/>
          </a:ln>
        </p:spPr>
      </p:pic>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928688"/>
            <a:ext cx="8229600" cy="785812"/>
          </a:xfrm>
          <a:solidFill>
            <a:schemeClr val="accent5">
              <a:lumMod val="10000"/>
            </a:schemeClr>
          </a:solidFill>
        </p:spPr>
        <p:txBody>
          <a:bodyPr/>
          <a:lstStyle/>
          <a:p>
            <a:pPr eaLnBrk="1" hangingPunct="1">
              <a:defRPr/>
            </a:pPr>
            <a:r>
              <a:rPr lang="es-ES_tradnl" b="1" dirty="0">
                <a:solidFill>
                  <a:srgbClr val="FFFF00"/>
                </a:solidFill>
              </a:rPr>
              <a:t>Diseño en franjas</a:t>
            </a:r>
          </a:p>
        </p:txBody>
      </p:sp>
      <p:sp>
        <p:nvSpPr>
          <p:cNvPr id="5" name="4 Marcador de contenido"/>
          <p:cNvSpPr>
            <a:spLocks noGrp="1"/>
          </p:cNvSpPr>
          <p:nvPr>
            <p:ph idx="1"/>
          </p:nvPr>
        </p:nvSpPr>
        <p:spPr>
          <a:xfrm>
            <a:off x="457200" y="1928813"/>
            <a:ext cx="8229600" cy="4214812"/>
          </a:xfrm>
          <a:solidFill>
            <a:schemeClr val="bg2">
              <a:lumMod val="50000"/>
            </a:schemeClr>
          </a:solidFill>
        </p:spPr>
        <p:txBody>
          <a:bodyPr/>
          <a:lstStyle/>
          <a:p>
            <a:pPr eaLnBrk="1" hangingPunct="1">
              <a:buFont typeface="Arial" charset="0"/>
              <a:buNone/>
              <a:defRPr/>
            </a:pPr>
            <a:r>
              <a:rPr lang="es-ES_tradnl" sz="2400" b="1" dirty="0">
                <a:solidFill>
                  <a:srgbClr val="FFFF00"/>
                </a:solidFill>
              </a:rPr>
              <a:t>Ahora se tienen tres tipos de errores:</a:t>
            </a:r>
          </a:p>
          <a:p>
            <a:pPr eaLnBrk="1" hangingPunct="1">
              <a:buFont typeface="Arial" charset="0"/>
              <a:buNone/>
              <a:defRPr/>
            </a:pPr>
            <a:r>
              <a:rPr lang="es-ES_tradnl" sz="2400" b="1" dirty="0">
                <a:solidFill>
                  <a:srgbClr val="FFFF00"/>
                </a:solidFill>
              </a:rPr>
              <a:t>El modelo es:</a:t>
            </a:r>
          </a:p>
          <a:p>
            <a:pPr eaLnBrk="1" hangingPunct="1">
              <a:buFont typeface="Arial" charset="0"/>
              <a:buNone/>
              <a:defRPr/>
            </a:pPr>
            <a:r>
              <a:rPr lang="es-ES_tradnl" sz="2400" dirty="0">
                <a:solidFill>
                  <a:srgbClr val="FFFF00"/>
                </a:solidFill>
              </a:rPr>
              <a:t>		Y</a:t>
            </a:r>
            <a:r>
              <a:rPr lang="es-ES_tradnl" sz="2400" baseline="-25000" dirty="0">
                <a:solidFill>
                  <a:srgbClr val="FFFF00"/>
                </a:solidFill>
              </a:rPr>
              <a:t>ijk</a:t>
            </a:r>
            <a:r>
              <a:rPr lang="es-ES_tradnl" sz="2400" dirty="0">
                <a:solidFill>
                  <a:srgbClr val="FFFF00"/>
                </a:solidFill>
              </a:rPr>
              <a:t> = </a:t>
            </a:r>
            <a:r>
              <a:rPr lang="es-ES_tradnl" sz="2400" dirty="0">
                <a:solidFill>
                  <a:srgbClr val="FFFF00"/>
                </a:solidFill>
                <a:sym typeface="Symbol"/>
              </a:rPr>
              <a:t></a:t>
            </a:r>
            <a:r>
              <a:rPr lang="es-ES_tradnl" sz="2400" dirty="0">
                <a:solidFill>
                  <a:srgbClr val="FFFF00"/>
                </a:solidFill>
              </a:rPr>
              <a:t> + </a:t>
            </a:r>
            <a:r>
              <a:rPr lang="es-ES_tradnl" sz="2400" dirty="0">
                <a:solidFill>
                  <a:srgbClr val="FFFF00"/>
                </a:solidFill>
                <a:sym typeface="Symbol"/>
              </a:rPr>
              <a:t></a:t>
            </a:r>
            <a:r>
              <a:rPr lang="es-ES_tradnl" sz="2400" baseline="-25000" dirty="0">
                <a:solidFill>
                  <a:srgbClr val="FFFF00"/>
                </a:solidFill>
              </a:rPr>
              <a:t>k</a:t>
            </a:r>
            <a:r>
              <a:rPr lang="es-ES_tradnl" sz="2400" dirty="0">
                <a:solidFill>
                  <a:srgbClr val="FFFF00"/>
                </a:solidFill>
              </a:rPr>
              <a:t> + </a:t>
            </a:r>
            <a:r>
              <a:rPr lang="es-ES_tradnl" sz="2400" dirty="0">
                <a:solidFill>
                  <a:srgbClr val="FFFF00"/>
                </a:solidFill>
                <a:sym typeface="Symbol"/>
              </a:rPr>
              <a:t></a:t>
            </a:r>
            <a:r>
              <a:rPr lang="es-ES_tradnl" sz="2400" baseline="-25000" dirty="0">
                <a:solidFill>
                  <a:srgbClr val="FFFF00"/>
                </a:solidFill>
              </a:rPr>
              <a:t>i</a:t>
            </a:r>
            <a:r>
              <a:rPr lang="es-ES_tradnl" sz="2400" dirty="0">
                <a:solidFill>
                  <a:srgbClr val="FFFF00"/>
                </a:solidFill>
              </a:rPr>
              <a:t> + </a:t>
            </a:r>
            <a:r>
              <a:rPr lang="es-ES_tradnl" sz="2400" dirty="0">
                <a:solidFill>
                  <a:srgbClr val="FFFF00"/>
                </a:solidFill>
                <a:sym typeface="Symbol"/>
              </a:rPr>
              <a:t></a:t>
            </a:r>
            <a:r>
              <a:rPr lang="es-ES_tradnl" sz="2400" baseline="-25000" dirty="0">
                <a:solidFill>
                  <a:srgbClr val="FFFF00"/>
                </a:solidFill>
              </a:rPr>
              <a:t>j</a:t>
            </a:r>
            <a:r>
              <a:rPr lang="es-ES_tradnl" sz="2400" dirty="0">
                <a:solidFill>
                  <a:srgbClr val="FFFF00"/>
                </a:solidFill>
              </a:rPr>
              <a:t> + </a:t>
            </a:r>
            <a:r>
              <a:rPr lang="es-ES_tradnl" sz="2400" dirty="0">
                <a:solidFill>
                  <a:srgbClr val="FFFF00"/>
                </a:solidFill>
                <a:sym typeface="Symbol"/>
              </a:rPr>
              <a:t></a:t>
            </a:r>
            <a:r>
              <a:rPr lang="es-ES_tradnl" sz="2400" baseline="-25000" dirty="0">
                <a:solidFill>
                  <a:srgbClr val="FFFF00"/>
                </a:solidFill>
              </a:rPr>
              <a:t>ik</a:t>
            </a:r>
            <a:r>
              <a:rPr lang="es-ES_tradnl" sz="2400" dirty="0">
                <a:solidFill>
                  <a:srgbClr val="FFFF00"/>
                </a:solidFill>
              </a:rPr>
              <a:t> + </a:t>
            </a:r>
            <a:r>
              <a:rPr lang="es-ES_tradnl" sz="2400" dirty="0">
                <a:solidFill>
                  <a:srgbClr val="FFFF00"/>
                </a:solidFill>
                <a:sym typeface="Symbol"/>
              </a:rPr>
              <a:t></a:t>
            </a:r>
            <a:r>
              <a:rPr lang="es-ES_tradnl" sz="2400" baseline="-25000" dirty="0">
                <a:solidFill>
                  <a:srgbClr val="FFFF00"/>
                </a:solidFill>
              </a:rPr>
              <a:t>jk</a:t>
            </a:r>
            <a:r>
              <a:rPr lang="es-ES_tradnl" sz="2400" dirty="0">
                <a:solidFill>
                  <a:srgbClr val="FFFF00"/>
                </a:solidFill>
              </a:rPr>
              <a:t> + (</a:t>
            </a:r>
            <a:r>
              <a:rPr lang="es-ES_tradnl" sz="2400" dirty="0">
                <a:solidFill>
                  <a:srgbClr val="FFFF00"/>
                </a:solidFill>
                <a:sym typeface="Symbol"/>
              </a:rPr>
              <a:t></a:t>
            </a:r>
            <a:r>
              <a:rPr lang="es-ES_tradnl" sz="2400" dirty="0">
                <a:solidFill>
                  <a:srgbClr val="FFFF00"/>
                </a:solidFill>
              </a:rPr>
              <a:t>)</a:t>
            </a:r>
            <a:r>
              <a:rPr lang="es-ES_tradnl" sz="2400" baseline="-25000" dirty="0">
                <a:solidFill>
                  <a:srgbClr val="FFFF00"/>
                </a:solidFill>
              </a:rPr>
              <a:t>ij</a:t>
            </a:r>
            <a:r>
              <a:rPr lang="es-ES_tradnl" sz="2400" dirty="0">
                <a:solidFill>
                  <a:srgbClr val="FFFF00"/>
                </a:solidFill>
              </a:rPr>
              <a:t> + </a:t>
            </a:r>
            <a:r>
              <a:rPr lang="es-ES_tradnl" sz="2400" dirty="0">
                <a:solidFill>
                  <a:srgbClr val="FFFF00"/>
                </a:solidFill>
                <a:sym typeface="Symbol"/>
              </a:rPr>
              <a:t></a:t>
            </a:r>
            <a:r>
              <a:rPr lang="es-ES_tradnl" sz="2400" baseline="-25000" dirty="0">
                <a:solidFill>
                  <a:srgbClr val="FFFF00"/>
                </a:solidFill>
              </a:rPr>
              <a:t>ijk</a:t>
            </a:r>
            <a:r>
              <a:rPr lang="es-ES_tradnl" sz="2400" dirty="0">
                <a:solidFill>
                  <a:srgbClr val="FFFF00"/>
                </a:solidFill>
              </a:rPr>
              <a:t>,</a:t>
            </a:r>
          </a:p>
          <a:p>
            <a:pPr eaLnBrk="1" hangingPunct="1">
              <a:buFont typeface="Arial" charset="0"/>
              <a:buNone/>
              <a:defRPr/>
            </a:pPr>
            <a:endParaRPr lang="es-ES_tradnl" sz="2400" dirty="0">
              <a:solidFill>
                <a:srgbClr val="FFFF00"/>
              </a:solidFill>
            </a:endParaRPr>
          </a:p>
          <a:p>
            <a:pPr eaLnBrk="1" hangingPunct="1">
              <a:buFont typeface="Arial" charset="0"/>
              <a:buNone/>
              <a:defRPr/>
            </a:pPr>
            <a:r>
              <a:rPr lang="es-ES_tradnl" sz="2400" dirty="0">
                <a:solidFill>
                  <a:srgbClr val="FFFF00"/>
                </a:solidFill>
              </a:rPr>
              <a:t>Donde  k = 1, ..., r  numero de bloques, i = 1, ..., a numero de niveles de A , y  j = 1, ..., b el numero de niveles de B. </a:t>
            </a:r>
          </a:p>
          <a:p>
            <a:pPr eaLnBrk="1" hangingPunct="1">
              <a:buFont typeface="Arial" charset="0"/>
              <a:buNone/>
              <a:defRPr/>
            </a:pPr>
            <a:r>
              <a:rPr lang="es-ES_tradnl" sz="2400" dirty="0">
                <a:solidFill>
                  <a:srgbClr val="FFFF00"/>
                </a:solidFill>
              </a:rPr>
              <a:t> </a:t>
            </a:r>
            <a:r>
              <a:rPr lang="es-ES_tradnl" sz="2400" dirty="0">
                <a:solidFill>
                  <a:srgbClr val="FFFF00"/>
                </a:solidFill>
                <a:sym typeface="Symbol"/>
              </a:rPr>
              <a:t></a:t>
            </a:r>
            <a:r>
              <a:rPr lang="es-ES_tradnl" sz="2400" baseline="-25000" dirty="0">
                <a:solidFill>
                  <a:srgbClr val="FFFF00"/>
                </a:solidFill>
              </a:rPr>
              <a:t>ik </a:t>
            </a:r>
            <a:r>
              <a:rPr lang="es-ES_tradnl" sz="2400" dirty="0">
                <a:solidFill>
                  <a:srgbClr val="FFFF00"/>
                </a:solidFill>
              </a:rPr>
              <a:t>es el error a,  sirve para probar efecto de A</a:t>
            </a:r>
          </a:p>
          <a:p>
            <a:pPr eaLnBrk="1" hangingPunct="1">
              <a:buFont typeface="Arial" charset="0"/>
              <a:buNone/>
              <a:defRPr/>
            </a:pPr>
            <a:r>
              <a:rPr lang="es-ES_tradnl" sz="2400" dirty="0">
                <a:solidFill>
                  <a:srgbClr val="FFFF00"/>
                </a:solidFill>
                <a:sym typeface="Symbol"/>
              </a:rPr>
              <a:t></a:t>
            </a:r>
            <a:r>
              <a:rPr lang="es-ES_tradnl" sz="2400" baseline="-25000" dirty="0">
                <a:solidFill>
                  <a:srgbClr val="FFFF00"/>
                </a:solidFill>
              </a:rPr>
              <a:t>jk </a:t>
            </a:r>
            <a:r>
              <a:rPr lang="es-ES_tradnl" sz="2400" dirty="0">
                <a:solidFill>
                  <a:srgbClr val="FFFF00"/>
                </a:solidFill>
              </a:rPr>
              <a:t>es el error b,  sirve para probar efecto de B</a:t>
            </a:r>
          </a:p>
          <a:p>
            <a:pPr eaLnBrk="1" hangingPunct="1">
              <a:buFont typeface="Arial" charset="0"/>
              <a:buNone/>
              <a:defRPr/>
            </a:pPr>
            <a:r>
              <a:rPr lang="es-ES_tradnl" sz="2400" dirty="0">
                <a:solidFill>
                  <a:srgbClr val="FFFF00"/>
                </a:solidFill>
                <a:sym typeface="Symbol"/>
              </a:rPr>
              <a:t></a:t>
            </a:r>
            <a:r>
              <a:rPr lang="es-ES_tradnl" sz="2400" baseline="-25000" dirty="0">
                <a:solidFill>
                  <a:srgbClr val="FFFF00"/>
                </a:solidFill>
              </a:rPr>
              <a:t>ijk </a:t>
            </a:r>
            <a:r>
              <a:rPr lang="es-ES_tradnl" sz="2400" dirty="0">
                <a:solidFill>
                  <a:srgbClr val="FFFF00"/>
                </a:solidFill>
              </a:rPr>
              <a:t>es el error c, sirve para probar efecto de interacción A*B</a:t>
            </a:r>
          </a:p>
          <a:p>
            <a:pPr eaLnBrk="1" hangingPunct="1">
              <a:buFont typeface="Arial" charset="0"/>
              <a:buNone/>
              <a:defRPr/>
            </a:pPr>
            <a:endParaRPr lang="es-ES_tradnl" sz="2800" b="1" dirty="0">
              <a:solidFill>
                <a:srgbClr val="FFFF00"/>
              </a:solidFill>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14313" y="2000250"/>
            <a:ext cx="8715375" cy="414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2" name="1 Título"/>
          <p:cNvSpPr>
            <a:spLocks noGrp="1"/>
          </p:cNvSpPr>
          <p:nvPr>
            <p:ph type="title"/>
          </p:nvPr>
        </p:nvSpPr>
        <p:spPr>
          <a:xfrm>
            <a:off x="457200" y="928688"/>
            <a:ext cx="8229600" cy="857250"/>
          </a:xfrm>
          <a:solidFill>
            <a:schemeClr val="bg2">
              <a:lumMod val="50000"/>
            </a:schemeClr>
          </a:solidFill>
        </p:spPr>
        <p:txBody>
          <a:bodyPr/>
          <a:lstStyle/>
          <a:p>
            <a:pPr eaLnBrk="1" hangingPunct="1">
              <a:defRPr/>
            </a:pPr>
            <a:r>
              <a:rPr lang="es-ES" b="1" dirty="0">
                <a:solidFill>
                  <a:srgbClr val="FFFF00"/>
                </a:solidFill>
              </a:rPr>
              <a:t>Tabla de ANOVA</a:t>
            </a:r>
          </a:p>
        </p:txBody>
      </p:sp>
      <p:pic>
        <p:nvPicPr>
          <p:cNvPr id="54276" name="Picture 2"/>
          <p:cNvPicPr>
            <a:picLocks noChangeAspect="1" noChangeArrowheads="1"/>
          </p:cNvPicPr>
          <p:nvPr/>
        </p:nvPicPr>
        <p:blipFill>
          <a:blip r:embed="rId2" cstate="print"/>
          <a:srcRect/>
          <a:stretch>
            <a:fillRect/>
          </a:stretch>
        </p:blipFill>
        <p:spPr bwMode="auto">
          <a:xfrm>
            <a:off x="220663" y="2232025"/>
            <a:ext cx="8637587" cy="3768725"/>
          </a:xfrm>
          <a:prstGeom prst="rect">
            <a:avLst/>
          </a:prstGeom>
          <a:noFill/>
          <a:ln w="12700" cap="sq">
            <a:noFill/>
            <a:miter lim="800000"/>
            <a:headEnd type="none" w="sm" len="sm"/>
            <a:tailEnd type="none" w="sm" len="sm"/>
          </a:ln>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28688"/>
            <a:ext cx="8229600" cy="571500"/>
          </a:xfrm>
          <a:solidFill>
            <a:schemeClr val="bg2">
              <a:lumMod val="50000"/>
            </a:schemeClr>
          </a:solidFill>
        </p:spPr>
        <p:txBody>
          <a:bodyPr/>
          <a:lstStyle/>
          <a:p>
            <a:pPr eaLnBrk="1" hangingPunct="1">
              <a:defRPr/>
            </a:pPr>
            <a:r>
              <a:rPr lang="es-ES_tradnl" b="1" dirty="0">
                <a:solidFill>
                  <a:srgbClr val="FFFF00"/>
                </a:solidFill>
              </a:rPr>
              <a:t>Ejemplo</a:t>
            </a:r>
          </a:p>
        </p:txBody>
      </p:sp>
      <p:sp>
        <p:nvSpPr>
          <p:cNvPr id="3" name="2 Marcador de contenido"/>
          <p:cNvSpPr>
            <a:spLocks noGrp="1"/>
          </p:cNvSpPr>
          <p:nvPr>
            <p:ph idx="1"/>
          </p:nvPr>
        </p:nvSpPr>
        <p:spPr>
          <a:xfrm>
            <a:off x="457200" y="1643063"/>
            <a:ext cx="8229600" cy="4214812"/>
          </a:xfrm>
        </p:spPr>
        <p:txBody>
          <a:bodyPr/>
          <a:lstStyle/>
          <a:p>
            <a:pPr eaLnBrk="1" hangingPunct="1">
              <a:defRPr/>
            </a:pPr>
            <a:r>
              <a:rPr lang="es-ES_tradnl" sz="2800" dirty="0">
                <a:solidFill>
                  <a:schemeClr val="accent1">
                    <a:lumMod val="20000"/>
                    <a:lumOff val="80000"/>
                  </a:schemeClr>
                </a:solidFill>
              </a:rPr>
              <a:t>Se diseño un experimento para estudiar el efecto de fertilización nitrogenada en el rendimiento de  remolacha azucarera para diferentes tiempos de cosecha. La parcela grande (factor A) son cuatro dosis de fertilización nitrogenada en un diseño bloques al azar con dos bloques.</a:t>
            </a:r>
          </a:p>
          <a:p>
            <a:pPr eaLnBrk="1" hangingPunct="1">
              <a:defRPr/>
            </a:pPr>
            <a:r>
              <a:rPr lang="es-ES_tradnl" sz="2800" dirty="0">
                <a:solidFill>
                  <a:schemeClr val="accent1">
                    <a:lumMod val="20000"/>
                    <a:lumOff val="80000"/>
                  </a:schemeClr>
                </a:solidFill>
              </a:rPr>
              <a:t>Tratamiento en subunidades son 5 fechas de cosecha. </a:t>
            </a:r>
            <a:endParaRPr lang="es-ES_tradnl" sz="2800" dirty="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500063" y="2214563"/>
            <a:ext cx="8286750" cy="40005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2" name="1 Título"/>
          <p:cNvSpPr>
            <a:spLocks noGrp="1"/>
          </p:cNvSpPr>
          <p:nvPr>
            <p:ph type="title"/>
          </p:nvPr>
        </p:nvSpPr>
        <p:spPr>
          <a:xfrm>
            <a:off x="457200" y="928688"/>
            <a:ext cx="8229600" cy="857250"/>
          </a:xfrm>
          <a:solidFill>
            <a:schemeClr val="bg2">
              <a:lumMod val="50000"/>
            </a:schemeClr>
          </a:solidFill>
        </p:spPr>
        <p:txBody>
          <a:bodyPr/>
          <a:lstStyle/>
          <a:p>
            <a:pPr eaLnBrk="1" hangingPunct="1">
              <a:defRPr/>
            </a:pPr>
            <a:r>
              <a:rPr lang="es-ES" b="1" dirty="0">
                <a:solidFill>
                  <a:srgbClr val="FFFF00"/>
                </a:solidFill>
              </a:rPr>
              <a:t>Ejemplo</a:t>
            </a:r>
            <a:endParaRPr lang="es-ES" dirty="0"/>
          </a:p>
        </p:txBody>
      </p:sp>
      <p:pic>
        <p:nvPicPr>
          <p:cNvPr id="56324" name="Picture 5"/>
          <p:cNvPicPr>
            <a:picLocks noChangeAspect="1" noChangeArrowheads="1"/>
          </p:cNvPicPr>
          <p:nvPr/>
        </p:nvPicPr>
        <p:blipFill>
          <a:blip r:embed="rId2" cstate="print"/>
          <a:srcRect/>
          <a:stretch>
            <a:fillRect/>
          </a:stretch>
        </p:blipFill>
        <p:spPr bwMode="auto">
          <a:xfrm>
            <a:off x="714375" y="2428875"/>
            <a:ext cx="7864475" cy="3714750"/>
          </a:xfrm>
          <a:prstGeom prst="rect">
            <a:avLst/>
          </a:prstGeom>
          <a:noFill/>
          <a:ln w="12700" cap="sq">
            <a:noFill/>
            <a:miter lim="800000"/>
            <a:headEnd type="none" w="sm" len="sm"/>
            <a:tailEnd type="none" w="sm" len="sm"/>
          </a:ln>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5"/>
          <p:cNvSpPr>
            <a:spLocks noGrp="1" noChangeArrowheads="1"/>
          </p:cNvSpPr>
          <p:nvPr>
            <p:ph type="title"/>
          </p:nvPr>
        </p:nvSpPr>
        <p:spPr>
          <a:xfrm>
            <a:off x="457200" y="1071563"/>
            <a:ext cx="8229600" cy="785812"/>
          </a:xfrm>
          <a:solidFill>
            <a:schemeClr val="bg2">
              <a:lumMod val="50000"/>
            </a:schemeClr>
          </a:solidFill>
        </p:spPr>
        <p:txBody>
          <a:bodyPr/>
          <a:lstStyle/>
          <a:p>
            <a:pPr eaLnBrk="1" hangingPunct="1">
              <a:defRPr/>
            </a:pPr>
            <a:r>
              <a:rPr lang="es-ES_tradnl" dirty="0">
                <a:solidFill>
                  <a:srgbClr val="FFFF00"/>
                </a:solidFill>
              </a:rPr>
              <a:t>Ejemplo Motivador</a:t>
            </a:r>
          </a:p>
        </p:txBody>
      </p:sp>
      <p:sp>
        <p:nvSpPr>
          <p:cNvPr id="15363" name="Rectangle 3"/>
          <p:cNvSpPr>
            <a:spLocks noGrp="1" noChangeArrowheads="1"/>
          </p:cNvSpPr>
          <p:nvPr>
            <p:ph idx="1"/>
          </p:nvPr>
        </p:nvSpPr>
        <p:spPr>
          <a:xfrm>
            <a:off x="457200" y="2000250"/>
            <a:ext cx="8229600" cy="4525963"/>
          </a:xfrm>
          <a:solidFill>
            <a:schemeClr val="bg2">
              <a:lumMod val="50000"/>
            </a:schemeClr>
          </a:solidFill>
        </p:spPr>
        <p:txBody>
          <a:bodyPr/>
          <a:lstStyle/>
          <a:p>
            <a:pPr eaLnBrk="1" hangingPunct="1">
              <a:lnSpc>
                <a:spcPct val="90000"/>
              </a:lnSpc>
              <a:buFont typeface="Arial" pitchFamily="34" charset="0"/>
              <a:buChar char="•"/>
              <a:defRPr/>
            </a:pPr>
            <a:r>
              <a:rPr lang="es-ES_tradnl" sz="2800" dirty="0">
                <a:solidFill>
                  <a:srgbClr val="FFFF00"/>
                </a:solidFill>
              </a:rPr>
              <a:t>En un día el conduce el experimento como sigue:</a:t>
            </a:r>
          </a:p>
          <a:p>
            <a:pPr eaLnBrk="1" hangingPunct="1">
              <a:lnSpc>
                <a:spcPct val="90000"/>
              </a:lnSpc>
              <a:buFont typeface="Arial" pitchFamily="34" charset="0"/>
              <a:buChar char="•"/>
              <a:defRPr/>
            </a:pPr>
            <a:r>
              <a:rPr lang="es-ES_tradnl" sz="2800" dirty="0">
                <a:solidFill>
                  <a:srgbClr val="FFFF00"/>
                </a:solidFill>
              </a:rPr>
              <a:t>Un lote de pulpa es producido bajo uno de los métodos bajo estudio, entonces el lote es dividido en cuatro partes y cada parte es preparada con una de las cuatro temperaturas estudiadas.</a:t>
            </a:r>
          </a:p>
          <a:p>
            <a:pPr eaLnBrk="1" hangingPunct="1">
              <a:lnSpc>
                <a:spcPct val="90000"/>
              </a:lnSpc>
              <a:buFont typeface="Arial" pitchFamily="34" charset="0"/>
              <a:buChar char="•"/>
              <a:defRPr/>
            </a:pPr>
            <a:r>
              <a:rPr lang="es-ES_tradnl" sz="2800" dirty="0">
                <a:solidFill>
                  <a:srgbClr val="FFFF00"/>
                </a:solidFill>
              </a:rPr>
              <a:t>Produce otro lote con otro de los métodos y nuevamente lo divide en cuatro muestras, una para cada temperatura</a:t>
            </a:r>
          </a:p>
          <a:p>
            <a:pPr eaLnBrk="1" hangingPunct="1">
              <a:lnSpc>
                <a:spcPct val="90000"/>
              </a:lnSpc>
              <a:buFont typeface="Arial" pitchFamily="34" charset="0"/>
              <a:buChar char="•"/>
              <a:defRPr/>
            </a:pPr>
            <a:r>
              <a:rPr lang="es-ES_tradnl" sz="2800" dirty="0">
                <a:solidFill>
                  <a:srgbClr val="FFFF00"/>
                </a:solidFill>
              </a:rPr>
              <a:t>Finalmente produce otro lote con el método restante y procede de la misma manera</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7"/>
          <p:cNvPicPr>
            <a:picLocks noChangeAspect="1" noChangeArrowheads="1"/>
          </p:cNvPicPr>
          <p:nvPr/>
        </p:nvPicPr>
        <p:blipFill>
          <a:blip r:embed="rId2" cstate="print"/>
          <a:srcRect/>
          <a:stretch>
            <a:fillRect/>
          </a:stretch>
        </p:blipFill>
        <p:spPr bwMode="auto">
          <a:xfrm>
            <a:off x="928688" y="1485900"/>
            <a:ext cx="7543800" cy="944563"/>
          </a:xfrm>
          <a:prstGeom prst="rect">
            <a:avLst/>
          </a:prstGeom>
          <a:noFill/>
          <a:ln w="12700" cap="sq">
            <a:noFill/>
            <a:miter lim="800000"/>
            <a:headEnd type="none" w="sm" len="sm"/>
            <a:tailEnd type="none" w="sm" len="sm"/>
          </a:ln>
        </p:spPr>
      </p:pic>
      <p:pic>
        <p:nvPicPr>
          <p:cNvPr id="23555" name="Picture 119"/>
          <p:cNvPicPr>
            <a:picLocks noChangeAspect="1" noChangeArrowheads="1"/>
          </p:cNvPicPr>
          <p:nvPr/>
        </p:nvPicPr>
        <p:blipFill>
          <a:blip r:embed="rId3" cstate="print"/>
          <a:srcRect/>
          <a:stretch>
            <a:fillRect/>
          </a:stretch>
        </p:blipFill>
        <p:spPr bwMode="auto">
          <a:xfrm>
            <a:off x="928688" y="3067050"/>
            <a:ext cx="7620000" cy="954088"/>
          </a:xfrm>
          <a:prstGeom prst="rect">
            <a:avLst/>
          </a:prstGeom>
          <a:noFill/>
          <a:ln w="12700" cap="sq">
            <a:noFill/>
            <a:miter lim="800000"/>
            <a:headEnd type="none" w="sm" len="sm"/>
            <a:tailEnd type="none" w="sm" len="sm"/>
          </a:ln>
        </p:spPr>
      </p:pic>
      <p:pic>
        <p:nvPicPr>
          <p:cNvPr id="23556" name="Picture 175"/>
          <p:cNvPicPr>
            <a:picLocks noChangeAspect="1" noChangeArrowheads="1"/>
          </p:cNvPicPr>
          <p:nvPr/>
        </p:nvPicPr>
        <p:blipFill>
          <a:blip r:embed="rId4" cstate="print"/>
          <a:srcRect/>
          <a:stretch>
            <a:fillRect/>
          </a:stretch>
        </p:blipFill>
        <p:spPr bwMode="auto">
          <a:xfrm>
            <a:off x="1004888" y="4457700"/>
            <a:ext cx="7467600" cy="935038"/>
          </a:xfrm>
          <a:prstGeom prst="rect">
            <a:avLst/>
          </a:prstGeom>
          <a:noFill/>
          <a:ln w="12700" cap="sq">
            <a:noFill/>
            <a:miter lim="800000"/>
            <a:headEnd type="none" w="sm" len="sm"/>
            <a:tailEnd type="none" w="sm" len="sm"/>
          </a:ln>
        </p:spPr>
      </p:pic>
      <p:sp>
        <p:nvSpPr>
          <p:cNvPr id="16561" name="Text Box 177"/>
          <p:cNvSpPr txBox="1">
            <a:spLocks noChangeArrowheads="1"/>
          </p:cNvSpPr>
          <p:nvPr/>
        </p:nvSpPr>
        <p:spPr bwMode="auto">
          <a:xfrm>
            <a:off x="1233488" y="5972175"/>
            <a:ext cx="2124075" cy="457200"/>
          </a:xfrm>
          <a:prstGeom prst="rect">
            <a:avLst/>
          </a:prstGeom>
          <a:solidFill>
            <a:schemeClr val="bg2">
              <a:lumMod val="50000"/>
            </a:schemeClr>
          </a:solidFill>
          <a:ln w="12700" cap="sq">
            <a:noFill/>
            <a:miter lim="800000"/>
            <a:headEnd type="none" w="sm" len="sm"/>
            <a:tailEnd type="none" w="sm" len="sm"/>
          </a:ln>
          <a:effectLst/>
        </p:spPr>
        <p:txBody>
          <a:bodyPr>
            <a:spAutoFit/>
          </a:bodyPr>
          <a:lstStyle/>
          <a:p>
            <a:pPr>
              <a:spcBef>
                <a:spcPct val="50000"/>
              </a:spcBef>
              <a:defRPr/>
            </a:pPr>
            <a:r>
              <a:rPr lang="es-ES_tradnl" dirty="0">
                <a:solidFill>
                  <a:srgbClr val="FFFF00"/>
                </a:solidFill>
              </a:rPr>
              <a:t>Parcela grande</a:t>
            </a:r>
          </a:p>
        </p:txBody>
      </p:sp>
      <p:sp>
        <p:nvSpPr>
          <p:cNvPr id="16563" name="Text Box 179"/>
          <p:cNvSpPr txBox="1">
            <a:spLocks noChangeArrowheads="1"/>
          </p:cNvSpPr>
          <p:nvPr/>
        </p:nvSpPr>
        <p:spPr bwMode="auto">
          <a:xfrm>
            <a:off x="5286375" y="6043613"/>
            <a:ext cx="1928813" cy="457200"/>
          </a:xfrm>
          <a:prstGeom prst="rect">
            <a:avLst/>
          </a:prstGeom>
          <a:solidFill>
            <a:schemeClr val="bg2">
              <a:lumMod val="50000"/>
            </a:schemeClr>
          </a:solidFill>
          <a:ln w="12700" cap="sq">
            <a:noFill/>
            <a:miter lim="800000"/>
            <a:headEnd type="none" w="sm" len="sm"/>
            <a:tailEnd type="none" w="sm" len="sm"/>
          </a:ln>
          <a:effectLst/>
        </p:spPr>
        <p:txBody>
          <a:bodyPr>
            <a:spAutoFit/>
          </a:bodyPr>
          <a:lstStyle/>
          <a:p>
            <a:pPr>
              <a:spcBef>
                <a:spcPct val="50000"/>
              </a:spcBef>
              <a:defRPr/>
            </a:pPr>
            <a:r>
              <a:rPr lang="es-ES_tradnl" dirty="0">
                <a:solidFill>
                  <a:srgbClr val="FFFF00"/>
                </a:solidFill>
              </a:rPr>
              <a:t>Parcela chica</a:t>
            </a:r>
          </a:p>
        </p:txBody>
      </p:sp>
      <p:sp>
        <p:nvSpPr>
          <p:cNvPr id="23559" name="Text Box 180"/>
          <p:cNvSpPr txBox="1">
            <a:spLocks noChangeArrowheads="1"/>
          </p:cNvSpPr>
          <p:nvPr/>
        </p:nvSpPr>
        <p:spPr bwMode="auto">
          <a:xfrm>
            <a:off x="3519488" y="1028700"/>
            <a:ext cx="3200400" cy="457200"/>
          </a:xfrm>
          <a:prstGeom prst="rect">
            <a:avLst/>
          </a:prstGeom>
          <a:noFill/>
          <a:ln w="12700" cap="sq">
            <a:noFill/>
            <a:miter lim="800000"/>
            <a:headEnd type="none" w="sm" len="sm"/>
            <a:tailEnd type="none" w="sm" len="sm"/>
          </a:ln>
        </p:spPr>
        <p:txBody>
          <a:bodyPr>
            <a:spAutoFit/>
          </a:bodyPr>
          <a:lstStyle/>
          <a:p>
            <a:pPr>
              <a:spcBef>
                <a:spcPct val="50000"/>
              </a:spcBef>
            </a:pPr>
            <a:r>
              <a:rPr lang="es-ES_tradnl">
                <a:solidFill>
                  <a:srgbClr val="FFFF00"/>
                </a:solidFill>
              </a:rPr>
              <a:t>Bloque 1-día 1</a:t>
            </a:r>
          </a:p>
        </p:txBody>
      </p:sp>
      <p:sp>
        <p:nvSpPr>
          <p:cNvPr id="23560" name="Text Box 181"/>
          <p:cNvSpPr txBox="1">
            <a:spLocks noChangeArrowheads="1"/>
          </p:cNvSpPr>
          <p:nvPr/>
        </p:nvSpPr>
        <p:spPr bwMode="auto">
          <a:xfrm>
            <a:off x="3519488" y="2552700"/>
            <a:ext cx="3200400" cy="457200"/>
          </a:xfrm>
          <a:prstGeom prst="rect">
            <a:avLst/>
          </a:prstGeom>
          <a:noFill/>
          <a:ln w="12700" cap="sq">
            <a:noFill/>
            <a:miter lim="800000"/>
            <a:headEnd type="none" w="sm" len="sm"/>
            <a:tailEnd type="none" w="sm" len="sm"/>
          </a:ln>
        </p:spPr>
        <p:txBody>
          <a:bodyPr>
            <a:spAutoFit/>
          </a:bodyPr>
          <a:lstStyle/>
          <a:p>
            <a:pPr>
              <a:spcBef>
                <a:spcPct val="50000"/>
              </a:spcBef>
            </a:pPr>
            <a:r>
              <a:rPr lang="es-ES_tradnl">
                <a:solidFill>
                  <a:srgbClr val="FFFF00"/>
                </a:solidFill>
              </a:rPr>
              <a:t>Bloque 2-día 2</a:t>
            </a:r>
          </a:p>
        </p:txBody>
      </p:sp>
      <p:sp>
        <p:nvSpPr>
          <p:cNvPr id="23561" name="Text Box 182"/>
          <p:cNvSpPr txBox="1">
            <a:spLocks noChangeArrowheads="1"/>
          </p:cNvSpPr>
          <p:nvPr/>
        </p:nvSpPr>
        <p:spPr bwMode="auto">
          <a:xfrm>
            <a:off x="3595688" y="4000500"/>
            <a:ext cx="3200400" cy="457200"/>
          </a:xfrm>
          <a:prstGeom prst="rect">
            <a:avLst/>
          </a:prstGeom>
          <a:noFill/>
          <a:ln w="12700" cap="sq">
            <a:noFill/>
            <a:miter lim="800000"/>
            <a:headEnd type="none" w="sm" len="sm"/>
            <a:tailEnd type="none" w="sm" len="sm"/>
          </a:ln>
        </p:spPr>
        <p:txBody>
          <a:bodyPr>
            <a:spAutoFit/>
          </a:bodyPr>
          <a:lstStyle/>
          <a:p>
            <a:pPr>
              <a:spcBef>
                <a:spcPct val="50000"/>
              </a:spcBef>
            </a:pPr>
            <a:r>
              <a:rPr lang="es-ES_tradnl">
                <a:solidFill>
                  <a:srgbClr val="FFFF00"/>
                </a:solidFill>
              </a:rPr>
              <a:t>Bloque 3-día 3</a:t>
            </a:r>
          </a:p>
        </p:txBody>
      </p:sp>
      <p:sp>
        <p:nvSpPr>
          <p:cNvPr id="14" name="13 Abrir llave"/>
          <p:cNvSpPr/>
          <p:nvPr/>
        </p:nvSpPr>
        <p:spPr>
          <a:xfrm rot="16200000">
            <a:off x="2035969" y="4321969"/>
            <a:ext cx="500063" cy="2428875"/>
          </a:xfrm>
          <a:prstGeom prst="leftBrace">
            <a:avLst/>
          </a:prstGeom>
          <a:ln w="571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ES" dirty="0"/>
          </a:p>
        </p:txBody>
      </p:sp>
      <p:sp>
        <p:nvSpPr>
          <p:cNvPr id="15" name="14 Abrir llave"/>
          <p:cNvSpPr/>
          <p:nvPr/>
        </p:nvSpPr>
        <p:spPr>
          <a:xfrm rot="16200000">
            <a:off x="6000750" y="5214938"/>
            <a:ext cx="500063" cy="642937"/>
          </a:xfrm>
          <a:prstGeom prst="leftBrace">
            <a:avLst/>
          </a:prstGeom>
          <a:ln w="571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E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7"/>
          <p:cNvPicPr>
            <a:picLocks noChangeAspect="1" noChangeArrowheads="1"/>
          </p:cNvPicPr>
          <p:nvPr/>
        </p:nvPicPr>
        <p:blipFill>
          <a:blip r:embed="rId2" cstate="print"/>
          <a:srcRect/>
          <a:stretch>
            <a:fillRect/>
          </a:stretch>
        </p:blipFill>
        <p:spPr bwMode="auto">
          <a:xfrm>
            <a:off x="928688" y="1485900"/>
            <a:ext cx="7543800" cy="944563"/>
          </a:xfrm>
          <a:prstGeom prst="rect">
            <a:avLst/>
          </a:prstGeom>
          <a:noFill/>
          <a:ln w="12700" cap="sq">
            <a:noFill/>
            <a:miter lim="800000"/>
            <a:headEnd type="none" w="sm" len="sm"/>
            <a:tailEnd type="none" w="sm" len="sm"/>
          </a:ln>
        </p:spPr>
      </p:pic>
      <p:pic>
        <p:nvPicPr>
          <p:cNvPr id="23555" name="Picture 119"/>
          <p:cNvPicPr>
            <a:picLocks noChangeAspect="1" noChangeArrowheads="1"/>
          </p:cNvPicPr>
          <p:nvPr/>
        </p:nvPicPr>
        <p:blipFill>
          <a:blip r:embed="rId3" cstate="print"/>
          <a:srcRect/>
          <a:stretch>
            <a:fillRect/>
          </a:stretch>
        </p:blipFill>
        <p:spPr bwMode="auto">
          <a:xfrm>
            <a:off x="928688" y="3067050"/>
            <a:ext cx="7620000" cy="954088"/>
          </a:xfrm>
          <a:prstGeom prst="rect">
            <a:avLst/>
          </a:prstGeom>
          <a:noFill/>
          <a:ln w="12700" cap="sq">
            <a:noFill/>
            <a:miter lim="800000"/>
            <a:headEnd type="none" w="sm" len="sm"/>
            <a:tailEnd type="none" w="sm" len="sm"/>
          </a:ln>
        </p:spPr>
      </p:pic>
      <p:pic>
        <p:nvPicPr>
          <p:cNvPr id="23556" name="Picture 175"/>
          <p:cNvPicPr>
            <a:picLocks noChangeAspect="1" noChangeArrowheads="1"/>
          </p:cNvPicPr>
          <p:nvPr/>
        </p:nvPicPr>
        <p:blipFill>
          <a:blip r:embed="rId4" cstate="print"/>
          <a:srcRect/>
          <a:stretch>
            <a:fillRect/>
          </a:stretch>
        </p:blipFill>
        <p:spPr bwMode="auto">
          <a:xfrm>
            <a:off x="1004888" y="4457700"/>
            <a:ext cx="7467600" cy="935038"/>
          </a:xfrm>
          <a:prstGeom prst="rect">
            <a:avLst/>
          </a:prstGeom>
          <a:noFill/>
          <a:ln w="12700" cap="sq">
            <a:noFill/>
            <a:miter lim="800000"/>
            <a:headEnd type="none" w="sm" len="sm"/>
            <a:tailEnd type="none" w="sm" len="sm"/>
          </a:ln>
        </p:spPr>
      </p:pic>
      <p:sp>
        <p:nvSpPr>
          <p:cNvPr id="23559" name="Text Box 180"/>
          <p:cNvSpPr txBox="1">
            <a:spLocks noChangeArrowheads="1"/>
          </p:cNvSpPr>
          <p:nvPr/>
        </p:nvSpPr>
        <p:spPr bwMode="auto">
          <a:xfrm>
            <a:off x="3519488" y="1028700"/>
            <a:ext cx="3200400" cy="457200"/>
          </a:xfrm>
          <a:prstGeom prst="rect">
            <a:avLst/>
          </a:prstGeom>
          <a:noFill/>
          <a:ln w="12700" cap="sq">
            <a:noFill/>
            <a:miter lim="800000"/>
            <a:headEnd type="none" w="sm" len="sm"/>
            <a:tailEnd type="none" w="sm" len="sm"/>
          </a:ln>
        </p:spPr>
        <p:txBody>
          <a:bodyPr>
            <a:spAutoFit/>
          </a:bodyPr>
          <a:lstStyle/>
          <a:p>
            <a:pPr>
              <a:spcBef>
                <a:spcPct val="50000"/>
              </a:spcBef>
            </a:pPr>
            <a:r>
              <a:rPr lang="es-ES_tradnl">
                <a:solidFill>
                  <a:srgbClr val="FFFF00"/>
                </a:solidFill>
              </a:rPr>
              <a:t>Bloque 1-día 1</a:t>
            </a:r>
          </a:p>
        </p:txBody>
      </p:sp>
      <p:sp>
        <p:nvSpPr>
          <p:cNvPr id="23560" name="Text Box 181"/>
          <p:cNvSpPr txBox="1">
            <a:spLocks noChangeArrowheads="1"/>
          </p:cNvSpPr>
          <p:nvPr/>
        </p:nvSpPr>
        <p:spPr bwMode="auto">
          <a:xfrm>
            <a:off x="3519488" y="2552700"/>
            <a:ext cx="3200400" cy="457200"/>
          </a:xfrm>
          <a:prstGeom prst="rect">
            <a:avLst/>
          </a:prstGeom>
          <a:noFill/>
          <a:ln w="12700" cap="sq">
            <a:noFill/>
            <a:miter lim="800000"/>
            <a:headEnd type="none" w="sm" len="sm"/>
            <a:tailEnd type="none" w="sm" len="sm"/>
          </a:ln>
        </p:spPr>
        <p:txBody>
          <a:bodyPr>
            <a:spAutoFit/>
          </a:bodyPr>
          <a:lstStyle/>
          <a:p>
            <a:pPr>
              <a:spcBef>
                <a:spcPct val="50000"/>
              </a:spcBef>
            </a:pPr>
            <a:r>
              <a:rPr lang="es-ES_tradnl">
                <a:solidFill>
                  <a:srgbClr val="FFFF00"/>
                </a:solidFill>
              </a:rPr>
              <a:t>Bloque 2-día 2</a:t>
            </a:r>
          </a:p>
        </p:txBody>
      </p:sp>
      <p:sp>
        <p:nvSpPr>
          <p:cNvPr id="23561" name="Text Box 182"/>
          <p:cNvSpPr txBox="1">
            <a:spLocks noChangeArrowheads="1"/>
          </p:cNvSpPr>
          <p:nvPr/>
        </p:nvSpPr>
        <p:spPr bwMode="auto">
          <a:xfrm>
            <a:off x="3595688" y="4000500"/>
            <a:ext cx="3200400" cy="457200"/>
          </a:xfrm>
          <a:prstGeom prst="rect">
            <a:avLst/>
          </a:prstGeom>
          <a:noFill/>
          <a:ln w="12700" cap="sq">
            <a:noFill/>
            <a:miter lim="800000"/>
            <a:headEnd type="none" w="sm" len="sm"/>
            <a:tailEnd type="none" w="sm" len="sm"/>
          </a:ln>
        </p:spPr>
        <p:txBody>
          <a:bodyPr>
            <a:spAutoFit/>
          </a:bodyPr>
          <a:lstStyle/>
          <a:p>
            <a:pPr>
              <a:spcBef>
                <a:spcPct val="50000"/>
              </a:spcBef>
            </a:pPr>
            <a:r>
              <a:rPr lang="es-ES_tradnl">
                <a:solidFill>
                  <a:srgbClr val="FFFF00"/>
                </a:solidFill>
              </a:rPr>
              <a:t>Bloque 3-día 3</a:t>
            </a:r>
          </a:p>
        </p:txBody>
      </p:sp>
      <p:sp>
        <p:nvSpPr>
          <p:cNvPr id="2" name="Rectángulo 1">
            <a:extLst>
              <a:ext uri="{FF2B5EF4-FFF2-40B4-BE49-F238E27FC236}">
                <a16:creationId xmlns:a16="http://schemas.microsoft.com/office/drawing/2014/main" id="{74495B8D-9AAA-482F-AB9F-1CDDD00AE0BC}"/>
              </a:ext>
            </a:extLst>
          </p:cNvPr>
          <p:cNvSpPr/>
          <p:nvPr/>
        </p:nvSpPr>
        <p:spPr>
          <a:xfrm>
            <a:off x="1004888" y="1485900"/>
            <a:ext cx="2342976" cy="64695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Rectángulo 12">
            <a:extLst>
              <a:ext uri="{FF2B5EF4-FFF2-40B4-BE49-F238E27FC236}">
                <a16:creationId xmlns:a16="http://schemas.microsoft.com/office/drawing/2014/main" id="{7E47A646-E375-440A-9DB3-E938F0D62B27}"/>
              </a:ext>
            </a:extLst>
          </p:cNvPr>
          <p:cNvSpPr/>
          <p:nvPr/>
        </p:nvSpPr>
        <p:spPr>
          <a:xfrm>
            <a:off x="3491880" y="1484784"/>
            <a:ext cx="2342976" cy="64695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Rectángulo 15">
            <a:extLst>
              <a:ext uri="{FF2B5EF4-FFF2-40B4-BE49-F238E27FC236}">
                <a16:creationId xmlns:a16="http://schemas.microsoft.com/office/drawing/2014/main" id="{456DC02E-B8A4-4BBF-9685-A5833B5FBBC6}"/>
              </a:ext>
            </a:extLst>
          </p:cNvPr>
          <p:cNvSpPr/>
          <p:nvPr/>
        </p:nvSpPr>
        <p:spPr>
          <a:xfrm>
            <a:off x="6045448" y="1484784"/>
            <a:ext cx="2342976" cy="64695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Rectángulo 16">
            <a:extLst>
              <a:ext uri="{FF2B5EF4-FFF2-40B4-BE49-F238E27FC236}">
                <a16:creationId xmlns:a16="http://schemas.microsoft.com/office/drawing/2014/main" id="{95300B16-9A23-4E3B-B80D-974ED6184C15}"/>
              </a:ext>
            </a:extLst>
          </p:cNvPr>
          <p:cNvSpPr/>
          <p:nvPr/>
        </p:nvSpPr>
        <p:spPr>
          <a:xfrm>
            <a:off x="6055320" y="4458549"/>
            <a:ext cx="2342976" cy="64695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Rectángulo 17">
            <a:extLst>
              <a:ext uri="{FF2B5EF4-FFF2-40B4-BE49-F238E27FC236}">
                <a16:creationId xmlns:a16="http://schemas.microsoft.com/office/drawing/2014/main" id="{598AD0BF-153C-4CB1-A149-7E0ACAA9D31E}"/>
              </a:ext>
            </a:extLst>
          </p:cNvPr>
          <p:cNvSpPr/>
          <p:nvPr/>
        </p:nvSpPr>
        <p:spPr>
          <a:xfrm>
            <a:off x="3491880" y="3069531"/>
            <a:ext cx="2342976" cy="64695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Rectángulo 18">
            <a:extLst>
              <a:ext uri="{FF2B5EF4-FFF2-40B4-BE49-F238E27FC236}">
                <a16:creationId xmlns:a16="http://schemas.microsoft.com/office/drawing/2014/main" id="{13417664-0518-4ED7-BFA8-BFCC4D6FAAA0}"/>
              </a:ext>
            </a:extLst>
          </p:cNvPr>
          <p:cNvSpPr/>
          <p:nvPr/>
        </p:nvSpPr>
        <p:spPr>
          <a:xfrm>
            <a:off x="1090700" y="4458549"/>
            <a:ext cx="2342976" cy="64695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Rectángulo 19">
            <a:extLst>
              <a:ext uri="{FF2B5EF4-FFF2-40B4-BE49-F238E27FC236}">
                <a16:creationId xmlns:a16="http://schemas.microsoft.com/office/drawing/2014/main" id="{352B3BAA-B1FE-49F8-9414-B5B7A76F93D4}"/>
              </a:ext>
            </a:extLst>
          </p:cNvPr>
          <p:cNvSpPr/>
          <p:nvPr/>
        </p:nvSpPr>
        <p:spPr>
          <a:xfrm>
            <a:off x="6104360" y="3069531"/>
            <a:ext cx="2342976" cy="64695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Rectángulo 20">
            <a:extLst>
              <a:ext uri="{FF2B5EF4-FFF2-40B4-BE49-F238E27FC236}">
                <a16:creationId xmlns:a16="http://schemas.microsoft.com/office/drawing/2014/main" id="{8217C809-8C86-486F-8700-91D42E36B6E4}"/>
              </a:ext>
            </a:extLst>
          </p:cNvPr>
          <p:cNvSpPr/>
          <p:nvPr/>
        </p:nvSpPr>
        <p:spPr>
          <a:xfrm>
            <a:off x="3511464" y="4440611"/>
            <a:ext cx="2342976" cy="64695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Rectángulo 21">
            <a:extLst>
              <a:ext uri="{FF2B5EF4-FFF2-40B4-BE49-F238E27FC236}">
                <a16:creationId xmlns:a16="http://schemas.microsoft.com/office/drawing/2014/main" id="{CD367D4E-FDA4-4D90-B52B-18B604BBEEC1}"/>
              </a:ext>
            </a:extLst>
          </p:cNvPr>
          <p:cNvSpPr/>
          <p:nvPr/>
        </p:nvSpPr>
        <p:spPr>
          <a:xfrm>
            <a:off x="1038796" y="3105522"/>
            <a:ext cx="2342976" cy="64695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33890301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5"/>
          <p:cNvSpPr>
            <a:spLocks noGrp="1" noChangeArrowheads="1"/>
          </p:cNvSpPr>
          <p:nvPr>
            <p:ph type="title"/>
          </p:nvPr>
        </p:nvSpPr>
        <p:spPr>
          <a:xfrm>
            <a:off x="457200" y="620688"/>
            <a:ext cx="8229600" cy="785812"/>
          </a:xfrm>
          <a:solidFill>
            <a:schemeClr val="bg2">
              <a:lumMod val="50000"/>
            </a:schemeClr>
          </a:solidFill>
        </p:spPr>
        <p:txBody>
          <a:bodyPr/>
          <a:lstStyle/>
          <a:p>
            <a:pPr eaLnBrk="1" hangingPunct="1">
              <a:defRPr/>
            </a:pPr>
            <a:r>
              <a:rPr lang="es-ES_tradnl" dirty="0">
                <a:solidFill>
                  <a:srgbClr val="FFFF00"/>
                </a:solidFill>
              </a:rPr>
              <a:t>Ejemplo </a:t>
            </a:r>
          </a:p>
        </p:txBody>
      </p:sp>
      <p:sp>
        <p:nvSpPr>
          <p:cNvPr id="15363" name="Rectangle 3"/>
          <p:cNvSpPr>
            <a:spLocks noGrp="1" noChangeArrowheads="1"/>
          </p:cNvSpPr>
          <p:nvPr>
            <p:ph idx="1"/>
          </p:nvPr>
        </p:nvSpPr>
        <p:spPr>
          <a:xfrm>
            <a:off x="179512" y="1628800"/>
            <a:ext cx="8784976" cy="4857750"/>
          </a:xfrm>
          <a:solidFill>
            <a:schemeClr val="bg2">
              <a:lumMod val="50000"/>
            </a:schemeClr>
          </a:solidFill>
        </p:spPr>
        <p:txBody>
          <a:bodyPr/>
          <a:lstStyle/>
          <a:p>
            <a:pPr eaLnBrk="1" hangingPunct="1">
              <a:lnSpc>
                <a:spcPct val="90000"/>
              </a:lnSpc>
              <a:buFont typeface="Arial" pitchFamily="34" charset="0"/>
              <a:buChar char="•"/>
              <a:defRPr/>
            </a:pPr>
            <a:r>
              <a:rPr lang="es-ES" sz="2800" dirty="0">
                <a:solidFill>
                  <a:srgbClr val="FFFF00"/>
                </a:solidFill>
              </a:rPr>
              <a:t>Un investigador de una compañía de mariscos quiere estudiar el crecimiento </a:t>
            </a:r>
            <a:r>
              <a:rPr lang="es-ES" sz="2800" dirty="0" err="1">
                <a:solidFill>
                  <a:srgbClr val="FFFF00"/>
                </a:solidFill>
              </a:rPr>
              <a:t>bacterial</a:t>
            </a:r>
            <a:r>
              <a:rPr lang="es-ES" sz="2800" dirty="0">
                <a:solidFill>
                  <a:srgbClr val="FFFF00"/>
                </a:solidFill>
              </a:rPr>
              <a:t> en ostiones y mejillones sujetos a tres temperaturas de almacenamiento. </a:t>
            </a:r>
          </a:p>
          <a:p>
            <a:pPr eaLnBrk="1" hangingPunct="1">
              <a:lnSpc>
                <a:spcPct val="90000"/>
              </a:lnSpc>
              <a:buFont typeface="Arial" pitchFamily="34" charset="0"/>
              <a:buChar char="•"/>
              <a:defRPr/>
            </a:pPr>
            <a:endParaRPr lang="es-ES" sz="900" dirty="0">
              <a:solidFill>
                <a:srgbClr val="FFFF00"/>
              </a:solidFill>
            </a:endParaRPr>
          </a:p>
          <a:p>
            <a:pPr eaLnBrk="1" hangingPunct="1">
              <a:lnSpc>
                <a:spcPct val="90000"/>
              </a:lnSpc>
              <a:buFont typeface="Arial" pitchFamily="34" charset="0"/>
              <a:buChar char="•"/>
              <a:defRPr/>
            </a:pPr>
            <a:r>
              <a:rPr lang="es-ES" sz="2800" dirty="0">
                <a:solidFill>
                  <a:srgbClr val="FFFF00"/>
                </a:solidFill>
              </a:rPr>
              <a:t>Están disponibles nueve unidades de enfriamiento. </a:t>
            </a:r>
          </a:p>
          <a:p>
            <a:pPr eaLnBrk="1" hangingPunct="1">
              <a:lnSpc>
                <a:spcPct val="90000"/>
              </a:lnSpc>
              <a:buFont typeface="Arial" pitchFamily="34" charset="0"/>
              <a:buChar char="•"/>
              <a:defRPr/>
            </a:pPr>
            <a:endParaRPr lang="es-ES" sz="900" dirty="0">
              <a:solidFill>
                <a:srgbClr val="FFFF00"/>
              </a:solidFill>
            </a:endParaRPr>
          </a:p>
          <a:p>
            <a:pPr eaLnBrk="1" hangingPunct="1">
              <a:lnSpc>
                <a:spcPct val="90000"/>
              </a:lnSpc>
              <a:buFont typeface="Arial" pitchFamily="34" charset="0"/>
              <a:buChar char="•"/>
              <a:defRPr/>
            </a:pPr>
            <a:r>
              <a:rPr lang="es-ES" sz="2800" dirty="0">
                <a:solidFill>
                  <a:srgbClr val="FFFF00"/>
                </a:solidFill>
              </a:rPr>
              <a:t>Se seleccionaron aleatoriamente tres unidades para cada una de las temperaturas. </a:t>
            </a:r>
          </a:p>
          <a:p>
            <a:pPr eaLnBrk="1" hangingPunct="1">
              <a:lnSpc>
                <a:spcPct val="90000"/>
              </a:lnSpc>
              <a:buFont typeface="Arial" pitchFamily="34" charset="0"/>
              <a:buChar char="•"/>
              <a:defRPr/>
            </a:pPr>
            <a:endParaRPr lang="es-ES" sz="900" dirty="0">
              <a:solidFill>
                <a:srgbClr val="FFFF00"/>
              </a:solidFill>
            </a:endParaRPr>
          </a:p>
          <a:p>
            <a:pPr eaLnBrk="1" hangingPunct="1">
              <a:lnSpc>
                <a:spcPct val="90000"/>
              </a:lnSpc>
              <a:buFont typeface="Arial" pitchFamily="34" charset="0"/>
              <a:buChar char="•"/>
              <a:defRPr/>
            </a:pPr>
            <a:r>
              <a:rPr lang="es-ES" sz="2800" dirty="0">
                <a:solidFill>
                  <a:srgbClr val="FFFF00"/>
                </a:solidFill>
              </a:rPr>
              <a:t>Los ostiones (1) y los mejillones (2) se guardaron por dos semanas en cada uno de las unidades de enfriamiento, después de lo cual se contó el número de bacterias en una muestra de ostiones y mejillones. </a:t>
            </a:r>
            <a:endParaRPr lang="es-ES_tradnl" sz="4400" dirty="0">
              <a:solidFill>
                <a:srgbClr val="FFFF00"/>
              </a:solidFill>
            </a:endParaRPr>
          </a:p>
        </p:txBody>
      </p:sp>
    </p:spTree>
    <p:extLst>
      <p:ext uri="{BB962C8B-B14F-4D97-AF65-F5344CB8AC3E}">
        <p14:creationId xmlns:p14="http://schemas.microsoft.com/office/powerpoint/2010/main" val="191731810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1295400" y="116632"/>
            <a:ext cx="7543800" cy="1143000"/>
          </a:xfrm>
        </p:spPr>
        <p:txBody>
          <a:bodyPr/>
          <a:lstStyle/>
          <a:p>
            <a:pPr eaLnBrk="1" hangingPunct="1"/>
            <a:r>
              <a:rPr lang="es-ES_tradnl" dirty="0">
                <a:solidFill>
                  <a:srgbClr val="FFFF00"/>
                </a:solidFill>
              </a:rPr>
              <a:t>El modelo</a:t>
            </a:r>
          </a:p>
        </p:txBody>
      </p:sp>
      <mc:AlternateContent xmlns:mc="http://schemas.openxmlformats.org/markup-compatibility/2006" xmlns:a14="http://schemas.microsoft.com/office/drawing/2010/main">
        <mc:Choice Requires="a14">
          <p:sp>
            <p:nvSpPr>
              <p:cNvPr id="2050" name="Object 3" descr="Diseño de fondo"/>
              <p:cNvSpPr txBox="1">
                <a:spLocks noGrp="1"/>
              </p:cNvSpPr>
              <p:nvPr>
                <p:ph idx="1"/>
              </p:nvPr>
            </p:nvSpPr>
            <p:spPr bwMode="auto">
              <a:xfrm>
                <a:off x="539552" y="3429001"/>
                <a:ext cx="7990086" cy="922338"/>
              </a:xfrm>
              <a:prstGeom prst="rect">
                <a:avLst/>
              </a:prstGeom>
              <a:blipFill dpi="0" rotWithShape="0">
                <a:blip r:embed="rId2"/>
                <a:srcRect/>
                <a:tile tx="0" ty="0" sx="100000" sy="100000" flip="none" algn="tl"/>
              </a:blipFill>
            </p:spPr>
            <p:txBody>
              <a:bodyPr>
                <a:noAutofit/>
              </a:bodyPr>
              <a:lstStyle/>
              <a:p>
                <a:pPr>
                  <a:buNone/>
                </a:pPr>
                <a14:m>
                  <m:oMathPara xmlns:m="http://schemas.openxmlformats.org/officeDocument/2006/math">
                    <m:oMathParaPr>
                      <m:jc m:val="left"/>
                    </m:oMathParaPr>
                    <m:oMath xmlns:m="http://schemas.openxmlformats.org/officeDocument/2006/math">
                      <m:sSub>
                        <m:sSubPr>
                          <m:ctrlPr>
                            <a:rPr lang="es-MX" i="1" smtClean="0">
                              <a:solidFill>
                                <a:srgbClr val="000000"/>
                              </a:solidFill>
                              <a:latin typeface="Cambria Math" panose="02040503050406030204" pitchFamily="18" charset="0"/>
                            </a:rPr>
                          </m:ctrlPr>
                        </m:sSubPr>
                        <m:e>
                          <m:r>
                            <a:rPr lang="es-MX" i="1">
                              <a:solidFill>
                                <a:srgbClr val="000000"/>
                              </a:solidFill>
                              <a:latin typeface="Cambria Math" panose="02040503050406030204" pitchFamily="18" charset="0"/>
                            </a:rPr>
                            <m:t>𝑦</m:t>
                          </m:r>
                        </m:e>
                        <m:sub>
                          <m:r>
                            <a:rPr lang="es-MX" i="1">
                              <a:solidFill>
                                <a:srgbClr val="000000"/>
                              </a:solidFill>
                              <a:latin typeface="Cambria Math" panose="02040503050406030204" pitchFamily="18" charset="0"/>
                            </a:rPr>
                            <m:t>𝑖𝑗𝑘</m:t>
                          </m:r>
                        </m:sub>
                      </m:sSub>
                      <m:r>
                        <a:rPr lang="es-MX" i="1">
                          <a:solidFill>
                            <a:srgbClr val="000000"/>
                          </a:solidFill>
                          <a:latin typeface="Cambria Math" panose="02040503050406030204" pitchFamily="18" charset="0"/>
                        </a:rPr>
                        <m:t>=</m:t>
                      </m:r>
                      <m:r>
                        <a:rPr lang="es-MX" i="1">
                          <a:solidFill>
                            <a:srgbClr val="000000"/>
                          </a:solidFill>
                          <a:latin typeface="Cambria Math" panose="02040503050406030204" pitchFamily="18" charset="0"/>
                        </a:rPr>
                        <m:t>𝜇</m:t>
                      </m:r>
                      <m:r>
                        <a:rPr lang="es-MX" i="1">
                          <a:solidFill>
                            <a:srgbClr val="000000"/>
                          </a:solidFill>
                          <a:latin typeface="Cambria Math" panose="02040503050406030204" pitchFamily="18" charset="0"/>
                        </a:rPr>
                        <m:t>+</m:t>
                      </m:r>
                      <m:sSub>
                        <m:sSubPr>
                          <m:ctrlPr>
                            <a:rPr lang="es-MX" i="1">
                              <a:solidFill>
                                <a:srgbClr val="000000"/>
                              </a:solidFill>
                              <a:latin typeface="Cambria Math" panose="02040503050406030204" pitchFamily="18" charset="0"/>
                            </a:rPr>
                          </m:ctrlPr>
                        </m:sSubPr>
                        <m:e>
                          <m:r>
                            <a:rPr lang="es-MX" b="0" i="1" smtClean="0">
                              <a:solidFill>
                                <a:srgbClr val="000000"/>
                              </a:solidFill>
                              <a:latin typeface="Cambria Math" panose="02040503050406030204" pitchFamily="18" charset="0"/>
                            </a:rPr>
                            <m:t>𝐴</m:t>
                          </m:r>
                        </m:e>
                        <m:sub>
                          <m:r>
                            <a:rPr lang="es-MX" i="1">
                              <a:solidFill>
                                <a:srgbClr val="000000"/>
                              </a:solidFill>
                              <a:latin typeface="Cambria Math" panose="02040503050406030204" pitchFamily="18" charset="0"/>
                            </a:rPr>
                            <m:t>𝑖</m:t>
                          </m:r>
                        </m:sub>
                      </m:sSub>
                      <m:r>
                        <a:rPr lang="es-MX" i="1">
                          <a:solidFill>
                            <a:srgbClr val="000000"/>
                          </a:solidFill>
                          <a:latin typeface="Cambria Math" panose="02040503050406030204" pitchFamily="18" charset="0"/>
                        </a:rPr>
                        <m:t>+</m:t>
                      </m:r>
                      <m:sSub>
                        <m:sSubPr>
                          <m:ctrlPr>
                            <a:rPr lang="es-MX" i="1">
                              <a:solidFill>
                                <a:srgbClr val="000000"/>
                              </a:solidFill>
                              <a:latin typeface="Cambria Math" panose="02040503050406030204" pitchFamily="18" charset="0"/>
                            </a:rPr>
                          </m:ctrlPr>
                        </m:sSubPr>
                        <m:e>
                          <m:r>
                            <a:rPr lang="es-MX" i="1">
                              <a:solidFill>
                                <a:srgbClr val="000000"/>
                              </a:solidFill>
                              <a:latin typeface="Cambria Math" panose="02040503050406030204" pitchFamily="18" charset="0"/>
                            </a:rPr>
                            <m:t>𝛽</m:t>
                          </m:r>
                        </m:e>
                        <m:sub>
                          <m:r>
                            <a:rPr lang="es-MX" i="1">
                              <a:solidFill>
                                <a:srgbClr val="000000"/>
                              </a:solidFill>
                              <a:latin typeface="Cambria Math" panose="02040503050406030204" pitchFamily="18" charset="0"/>
                            </a:rPr>
                            <m:t>𝑘</m:t>
                          </m:r>
                        </m:sub>
                      </m:sSub>
                      <m:r>
                        <a:rPr lang="es-MX" i="1">
                          <a:solidFill>
                            <a:srgbClr val="000000"/>
                          </a:solidFill>
                          <a:latin typeface="Cambria Math" panose="02040503050406030204" pitchFamily="18" charset="0"/>
                        </a:rPr>
                        <m:t>+</m:t>
                      </m:r>
                      <m:sSub>
                        <m:sSubPr>
                          <m:ctrlPr>
                            <a:rPr lang="es-MX" i="1">
                              <a:solidFill>
                                <a:srgbClr val="000000"/>
                              </a:solidFill>
                              <a:latin typeface="Cambria Math" panose="02040503050406030204" pitchFamily="18" charset="0"/>
                            </a:rPr>
                          </m:ctrlPr>
                        </m:sSubPr>
                        <m:e>
                          <m:r>
                            <a:rPr lang="es-MX" i="1">
                              <a:solidFill>
                                <a:srgbClr val="000000"/>
                              </a:solidFill>
                              <a:latin typeface="Cambria Math" panose="02040503050406030204" pitchFamily="18" charset="0"/>
                            </a:rPr>
                            <m:t>𝑒</m:t>
                          </m:r>
                        </m:e>
                        <m:sub>
                          <m:r>
                            <a:rPr lang="es-MX" i="1">
                              <a:solidFill>
                                <a:srgbClr val="000000"/>
                              </a:solidFill>
                              <a:latin typeface="Cambria Math" panose="02040503050406030204" pitchFamily="18" charset="0"/>
                            </a:rPr>
                            <m:t>𝑖𝑘</m:t>
                          </m:r>
                        </m:sub>
                      </m:sSub>
                    </m:oMath>
                  </m:oMathPara>
                </a14:m>
                <a:endParaRPr lang="es-MX" sz="2400" dirty="0"/>
              </a:p>
            </p:txBody>
          </p:sp>
        </mc:Choice>
        <mc:Fallback xmlns="">
          <p:sp>
            <p:nvSpPr>
              <p:cNvPr id="2050" name="Object 3" descr="Diseño de fondo"/>
              <p:cNvSpPr txBox="1">
                <a:spLocks noRot="1" noChangeAspect="1" noMove="1" noResize="1" noEditPoints="1" noAdjustHandles="1" noChangeArrowheads="1" noChangeShapeType="1" noTextEdit="1"/>
              </p:cNvSpPr>
              <p:nvPr>
                <p:ph idx="1"/>
              </p:nvPr>
            </p:nvSpPr>
            <p:spPr bwMode="auto">
              <a:xfrm>
                <a:off x="539552" y="3429001"/>
                <a:ext cx="7990086" cy="922338"/>
              </a:xfrm>
              <a:prstGeom prst="rect">
                <a:avLst/>
              </a:prstGeom>
              <a:blipFill>
                <a:blip r:embed="rId3"/>
                <a:stretch>
                  <a:fillRect/>
                </a:stretch>
              </a:blipFill>
            </p:spPr>
            <p:txBody>
              <a:bodyPr/>
              <a:lstStyle/>
              <a:p>
                <a:r>
                  <a:rPr lang="es-MX">
                    <a:noFill/>
                  </a:rPr>
                  <a:t> </a:t>
                </a:r>
              </a:p>
            </p:txBody>
          </p:sp>
        </mc:Fallback>
      </mc:AlternateContent>
      <p:sp>
        <p:nvSpPr>
          <p:cNvPr id="12" name="Text Box 4">
            <a:extLst>
              <a:ext uri="{FF2B5EF4-FFF2-40B4-BE49-F238E27FC236}">
                <a16:creationId xmlns:a16="http://schemas.microsoft.com/office/drawing/2014/main" id="{6F07BF52-8C90-471F-9DE0-5EA66D405426}"/>
              </a:ext>
            </a:extLst>
          </p:cNvPr>
          <p:cNvSpPr txBox="1">
            <a:spLocks noChangeArrowheads="1"/>
          </p:cNvSpPr>
          <p:nvPr/>
        </p:nvSpPr>
        <p:spPr bwMode="auto">
          <a:xfrm>
            <a:off x="1331640" y="5949280"/>
            <a:ext cx="3267074" cy="461665"/>
          </a:xfrm>
          <a:prstGeom prst="rect">
            <a:avLst/>
          </a:prstGeom>
          <a:solidFill>
            <a:srgbClr val="CCFFFF"/>
          </a:solidFill>
          <a:ln w="41275">
            <a:solidFill>
              <a:schemeClr val="hlink"/>
            </a:solidFill>
            <a:miter lim="800000"/>
            <a:headEnd/>
            <a:tailEnd/>
          </a:ln>
        </p:spPr>
        <p:txBody>
          <a:bodyPr wrap="square">
            <a:spAutoFit/>
          </a:bodyPr>
          <a:lstStyle/>
          <a:p>
            <a:pPr>
              <a:spcBef>
                <a:spcPct val="50000"/>
              </a:spcBef>
            </a:pPr>
            <a:r>
              <a:rPr lang="es-ES_tradnl" dirty="0">
                <a:latin typeface="Tahoma" pitchFamily="34" charset="0"/>
              </a:rPr>
              <a:t>Error Parcela grande</a:t>
            </a:r>
          </a:p>
        </p:txBody>
      </p:sp>
      <p:sp>
        <p:nvSpPr>
          <p:cNvPr id="13" name="Text Box 7">
            <a:extLst>
              <a:ext uri="{FF2B5EF4-FFF2-40B4-BE49-F238E27FC236}">
                <a16:creationId xmlns:a16="http://schemas.microsoft.com/office/drawing/2014/main" id="{499445F6-6BE2-4326-AC95-A4E491DBA28B}"/>
              </a:ext>
            </a:extLst>
          </p:cNvPr>
          <p:cNvSpPr txBox="1">
            <a:spLocks noChangeArrowheads="1"/>
          </p:cNvSpPr>
          <p:nvPr/>
        </p:nvSpPr>
        <p:spPr bwMode="auto">
          <a:xfrm>
            <a:off x="1619672" y="1268760"/>
            <a:ext cx="2185987" cy="830997"/>
          </a:xfrm>
          <a:prstGeom prst="rect">
            <a:avLst/>
          </a:prstGeom>
          <a:solidFill>
            <a:srgbClr val="CCFFFF"/>
          </a:solidFill>
          <a:ln w="41275">
            <a:solidFill>
              <a:schemeClr val="hlink"/>
            </a:solidFill>
            <a:miter lim="800000"/>
            <a:headEnd/>
            <a:tailEnd/>
          </a:ln>
        </p:spPr>
        <p:txBody>
          <a:bodyPr>
            <a:spAutoFit/>
          </a:bodyPr>
          <a:lstStyle/>
          <a:p>
            <a:pPr algn="ctr">
              <a:spcBef>
                <a:spcPct val="50000"/>
              </a:spcBef>
            </a:pPr>
            <a:r>
              <a:rPr lang="es-ES_tradnl" dirty="0">
                <a:latin typeface="Tahoma" pitchFamily="34" charset="0"/>
              </a:rPr>
              <a:t>Factor parcela grande (A)</a:t>
            </a:r>
          </a:p>
        </p:txBody>
      </p:sp>
      <p:sp>
        <p:nvSpPr>
          <p:cNvPr id="14" name="Text Box 10">
            <a:extLst>
              <a:ext uri="{FF2B5EF4-FFF2-40B4-BE49-F238E27FC236}">
                <a16:creationId xmlns:a16="http://schemas.microsoft.com/office/drawing/2014/main" id="{271C7574-FB73-47D0-8FB5-BB9F950F698A}"/>
              </a:ext>
            </a:extLst>
          </p:cNvPr>
          <p:cNvSpPr txBox="1">
            <a:spLocks noChangeArrowheads="1"/>
          </p:cNvSpPr>
          <p:nvPr/>
        </p:nvSpPr>
        <p:spPr bwMode="auto">
          <a:xfrm>
            <a:off x="3742928" y="4941664"/>
            <a:ext cx="1981200" cy="863600"/>
          </a:xfrm>
          <a:prstGeom prst="rect">
            <a:avLst/>
          </a:prstGeom>
          <a:solidFill>
            <a:srgbClr val="CCFFFF"/>
          </a:solidFill>
          <a:ln w="41275">
            <a:solidFill>
              <a:schemeClr val="hlink"/>
            </a:solidFill>
            <a:miter lim="800000"/>
            <a:headEnd/>
            <a:tailEnd/>
          </a:ln>
        </p:spPr>
        <p:txBody>
          <a:bodyPr>
            <a:spAutoFit/>
          </a:bodyPr>
          <a:lstStyle/>
          <a:p>
            <a:pPr>
              <a:spcBef>
                <a:spcPct val="50000"/>
              </a:spcBef>
            </a:pPr>
            <a:r>
              <a:rPr lang="es-ES_tradnl" dirty="0">
                <a:latin typeface="Tahoma" pitchFamily="34" charset="0"/>
              </a:rPr>
              <a:t>Interacción Bloque*A</a:t>
            </a:r>
          </a:p>
        </p:txBody>
      </p:sp>
      <p:cxnSp>
        <p:nvCxnSpPr>
          <p:cNvPr id="18" name="Conector: angular 17">
            <a:extLst>
              <a:ext uri="{FF2B5EF4-FFF2-40B4-BE49-F238E27FC236}">
                <a16:creationId xmlns:a16="http://schemas.microsoft.com/office/drawing/2014/main" id="{700CFD3C-2A78-4D54-994B-69495BEC2E9E}"/>
              </a:ext>
            </a:extLst>
          </p:cNvPr>
          <p:cNvCxnSpPr>
            <a:cxnSpLocks/>
          </p:cNvCxnSpPr>
          <p:nvPr/>
        </p:nvCxnSpPr>
        <p:spPr>
          <a:xfrm rot="5400000">
            <a:off x="1948350" y="2835599"/>
            <a:ext cx="1474834" cy="12700"/>
          </a:xfrm>
          <a:prstGeom prst="bentConnector3">
            <a:avLst/>
          </a:prstGeom>
          <a:ln>
            <a:tailEnd type="triangle"/>
          </a:ln>
        </p:spPr>
        <p:style>
          <a:lnRef idx="3">
            <a:schemeClr val="accent3"/>
          </a:lnRef>
          <a:fillRef idx="0">
            <a:schemeClr val="accent3"/>
          </a:fillRef>
          <a:effectRef idx="2">
            <a:schemeClr val="accent3"/>
          </a:effectRef>
          <a:fontRef idx="minor">
            <a:schemeClr val="tx1"/>
          </a:fontRef>
        </p:style>
      </p:cxnSp>
      <p:sp>
        <p:nvSpPr>
          <p:cNvPr id="27" name="Text Box 4">
            <a:extLst>
              <a:ext uri="{FF2B5EF4-FFF2-40B4-BE49-F238E27FC236}">
                <a16:creationId xmlns:a16="http://schemas.microsoft.com/office/drawing/2014/main" id="{0B42EF45-2406-4077-9134-B6AA63F4148D}"/>
              </a:ext>
            </a:extLst>
          </p:cNvPr>
          <p:cNvSpPr txBox="1">
            <a:spLocks noChangeArrowheads="1"/>
          </p:cNvSpPr>
          <p:nvPr/>
        </p:nvSpPr>
        <p:spPr bwMode="auto">
          <a:xfrm>
            <a:off x="2915816" y="2276872"/>
            <a:ext cx="2618930" cy="461665"/>
          </a:xfrm>
          <a:prstGeom prst="rect">
            <a:avLst/>
          </a:prstGeom>
          <a:solidFill>
            <a:srgbClr val="CCFFFF"/>
          </a:solidFill>
          <a:ln w="41275">
            <a:solidFill>
              <a:schemeClr val="hlink"/>
            </a:solidFill>
            <a:miter lim="800000"/>
            <a:headEnd/>
            <a:tailEnd/>
          </a:ln>
        </p:spPr>
        <p:txBody>
          <a:bodyPr wrap="square">
            <a:spAutoFit/>
          </a:bodyPr>
          <a:lstStyle/>
          <a:p>
            <a:pPr>
              <a:spcBef>
                <a:spcPct val="50000"/>
              </a:spcBef>
            </a:pPr>
            <a:r>
              <a:rPr lang="es-ES_tradnl" dirty="0">
                <a:latin typeface="Tahoma" pitchFamily="34" charset="0"/>
              </a:rPr>
              <a:t>Efecto de bloque</a:t>
            </a:r>
          </a:p>
        </p:txBody>
      </p:sp>
      <p:cxnSp>
        <p:nvCxnSpPr>
          <p:cNvPr id="23" name="Conector recto de flecha 22">
            <a:extLst>
              <a:ext uri="{FF2B5EF4-FFF2-40B4-BE49-F238E27FC236}">
                <a16:creationId xmlns:a16="http://schemas.microsoft.com/office/drawing/2014/main" id="{57B14F0C-DC12-475B-8786-FD06DE043D7E}"/>
              </a:ext>
            </a:extLst>
          </p:cNvPr>
          <p:cNvCxnSpPr>
            <a:stCxn id="14" idx="0"/>
          </p:cNvCxnSpPr>
          <p:nvPr/>
        </p:nvCxnSpPr>
        <p:spPr>
          <a:xfrm flipV="1">
            <a:off x="4733528" y="4077072"/>
            <a:ext cx="0" cy="864592"/>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6" name="Conector: angular 25">
            <a:extLst>
              <a:ext uri="{FF2B5EF4-FFF2-40B4-BE49-F238E27FC236}">
                <a16:creationId xmlns:a16="http://schemas.microsoft.com/office/drawing/2014/main" id="{43BA3CDD-5713-4307-8E7A-96DFC2090D84}"/>
              </a:ext>
            </a:extLst>
          </p:cNvPr>
          <p:cNvCxnSpPr>
            <a:cxnSpLocks/>
            <a:stCxn id="27" idx="2"/>
          </p:cNvCxnSpPr>
          <p:nvPr/>
        </p:nvCxnSpPr>
        <p:spPr>
          <a:xfrm rot="5400000">
            <a:off x="3587745" y="2786689"/>
            <a:ext cx="685689" cy="589385"/>
          </a:xfrm>
          <a:prstGeom prst="bentConnector3">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6" name="Conector: angular 35">
            <a:extLst>
              <a:ext uri="{FF2B5EF4-FFF2-40B4-BE49-F238E27FC236}">
                <a16:creationId xmlns:a16="http://schemas.microsoft.com/office/drawing/2014/main" id="{EAAAA41D-02C4-4699-867A-09E8EEF4FE0F}"/>
              </a:ext>
            </a:extLst>
          </p:cNvPr>
          <p:cNvCxnSpPr>
            <a:stCxn id="14" idx="1"/>
            <a:endCxn id="12" idx="0"/>
          </p:cNvCxnSpPr>
          <p:nvPr/>
        </p:nvCxnSpPr>
        <p:spPr>
          <a:xfrm rot="10800000" flipV="1">
            <a:off x="2965178" y="5373464"/>
            <a:ext cx="777751" cy="575816"/>
          </a:xfrm>
          <a:prstGeom prst="bentConnector2">
            <a:avLst/>
          </a:prstGeom>
          <a:ln>
            <a:tailEnd type="triangle"/>
          </a:ln>
        </p:spPr>
        <p:style>
          <a:lnRef idx="3">
            <a:schemeClr val="accent3"/>
          </a:lnRef>
          <a:fillRef idx="0">
            <a:schemeClr val="accent3"/>
          </a:fillRef>
          <a:effectRef idx="2">
            <a:schemeClr val="accent3"/>
          </a:effectRef>
          <a:fontRef idx="minor">
            <a:schemeClr val="tx1"/>
          </a:fontRef>
        </p:style>
      </p:cxn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1295400" y="116632"/>
            <a:ext cx="7543800" cy="1143000"/>
          </a:xfrm>
        </p:spPr>
        <p:txBody>
          <a:bodyPr/>
          <a:lstStyle/>
          <a:p>
            <a:pPr eaLnBrk="1" hangingPunct="1"/>
            <a:r>
              <a:rPr lang="es-ES_tradnl" dirty="0">
                <a:solidFill>
                  <a:srgbClr val="FFFF00"/>
                </a:solidFill>
              </a:rPr>
              <a:t>El modelo</a:t>
            </a:r>
          </a:p>
        </p:txBody>
      </p:sp>
      <mc:AlternateContent xmlns:mc="http://schemas.openxmlformats.org/markup-compatibility/2006" xmlns:a14="http://schemas.microsoft.com/office/drawing/2010/main">
        <mc:Choice Requires="a14">
          <p:sp>
            <p:nvSpPr>
              <p:cNvPr id="2050" name="Object 3" descr="Diseño de fondo"/>
              <p:cNvSpPr txBox="1">
                <a:spLocks noGrp="1"/>
              </p:cNvSpPr>
              <p:nvPr>
                <p:ph idx="1"/>
              </p:nvPr>
            </p:nvSpPr>
            <p:spPr bwMode="auto">
              <a:xfrm>
                <a:off x="539552" y="3429001"/>
                <a:ext cx="7990086" cy="922338"/>
              </a:xfrm>
              <a:prstGeom prst="rect">
                <a:avLst/>
              </a:prstGeom>
              <a:blipFill dpi="0" rotWithShape="0">
                <a:blip r:embed="rId2"/>
                <a:srcRect/>
                <a:tile tx="0" ty="0" sx="100000" sy="100000" flip="none" algn="tl"/>
              </a:blipFill>
            </p:spPr>
            <p:txBody>
              <a:bodyPr>
                <a:noAutofit/>
              </a:bodyPr>
              <a:lstStyle/>
              <a:p>
                <a:pPr>
                  <a:buNone/>
                </a:pPr>
                <a14:m>
                  <m:oMathPara xmlns:m="http://schemas.openxmlformats.org/officeDocument/2006/math">
                    <m:oMathParaPr>
                      <m:jc m:val="left"/>
                    </m:oMathParaPr>
                    <m:oMath xmlns:m="http://schemas.openxmlformats.org/officeDocument/2006/math">
                      <m:sSub>
                        <m:sSubPr>
                          <m:ctrlPr>
                            <a:rPr lang="es-MX" i="1" smtClean="0">
                              <a:solidFill>
                                <a:srgbClr val="000000"/>
                              </a:solidFill>
                              <a:latin typeface="Cambria Math" panose="02040503050406030204" pitchFamily="18" charset="0"/>
                            </a:rPr>
                          </m:ctrlPr>
                        </m:sSubPr>
                        <m:e>
                          <m:r>
                            <a:rPr lang="es-MX" i="1">
                              <a:solidFill>
                                <a:srgbClr val="000000"/>
                              </a:solidFill>
                              <a:latin typeface="Cambria Math" panose="02040503050406030204" pitchFamily="18" charset="0"/>
                            </a:rPr>
                            <m:t>𝑦</m:t>
                          </m:r>
                        </m:e>
                        <m:sub>
                          <m:r>
                            <a:rPr lang="es-MX" i="1">
                              <a:solidFill>
                                <a:srgbClr val="000000"/>
                              </a:solidFill>
                              <a:latin typeface="Cambria Math" panose="02040503050406030204" pitchFamily="18" charset="0"/>
                            </a:rPr>
                            <m:t>𝑖𝑗𝑘</m:t>
                          </m:r>
                        </m:sub>
                      </m:sSub>
                      <m:r>
                        <a:rPr lang="es-MX" i="1">
                          <a:solidFill>
                            <a:srgbClr val="000000"/>
                          </a:solidFill>
                          <a:latin typeface="Cambria Math" panose="02040503050406030204" pitchFamily="18" charset="0"/>
                        </a:rPr>
                        <m:t>=</m:t>
                      </m:r>
                      <m:r>
                        <a:rPr lang="es-MX" i="1">
                          <a:solidFill>
                            <a:srgbClr val="000000"/>
                          </a:solidFill>
                          <a:latin typeface="Cambria Math" panose="02040503050406030204" pitchFamily="18" charset="0"/>
                        </a:rPr>
                        <m:t>𝜇</m:t>
                      </m:r>
                      <m:r>
                        <a:rPr lang="es-MX" i="1">
                          <a:solidFill>
                            <a:srgbClr val="000000"/>
                          </a:solidFill>
                          <a:latin typeface="Cambria Math" panose="02040503050406030204" pitchFamily="18" charset="0"/>
                        </a:rPr>
                        <m:t>+</m:t>
                      </m:r>
                      <m:sSub>
                        <m:sSubPr>
                          <m:ctrlPr>
                            <a:rPr lang="es-MX" i="1">
                              <a:solidFill>
                                <a:srgbClr val="000000"/>
                              </a:solidFill>
                              <a:latin typeface="Cambria Math" panose="02040503050406030204" pitchFamily="18" charset="0"/>
                            </a:rPr>
                          </m:ctrlPr>
                        </m:sSubPr>
                        <m:e>
                          <m:r>
                            <a:rPr lang="es-MX" b="0" i="1" smtClean="0">
                              <a:solidFill>
                                <a:srgbClr val="000000"/>
                              </a:solidFill>
                              <a:latin typeface="Cambria Math" panose="02040503050406030204" pitchFamily="18" charset="0"/>
                            </a:rPr>
                            <m:t>𝐴</m:t>
                          </m:r>
                        </m:e>
                        <m:sub>
                          <m:r>
                            <a:rPr lang="es-MX" i="1">
                              <a:solidFill>
                                <a:srgbClr val="000000"/>
                              </a:solidFill>
                              <a:latin typeface="Cambria Math" panose="02040503050406030204" pitchFamily="18" charset="0"/>
                            </a:rPr>
                            <m:t>𝑖</m:t>
                          </m:r>
                        </m:sub>
                      </m:sSub>
                      <m:r>
                        <a:rPr lang="es-MX" i="1">
                          <a:solidFill>
                            <a:srgbClr val="000000"/>
                          </a:solidFill>
                          <a:latin typeface="Cambria Math" panose="02040503050406030204" pitchFamily="18" charset="0"/>
                        </a:rPr>
                        <m:t>+</m:t>
                      </m:r>
                      <m:sSub>
                        <m:sSubPr>
                          <m:ctrlPr>
                            <a:rPr lang="es-MX" i="1">
                              <a:solidFill>
                                <a:srgbClr val="000000"/>
                              </a:solidFill>
                              <a:latin typeface="Cambria Math" panose="02040503050406030204" pitchFamily="18" charset="0"/>
                            </a:rPr>
                          </m:ctrlPr>
                        </m:sSubPr>
                        <m:e>
                          <m:r>
                            <a:rPr lang="es-MX" i="1">
                              <a:solidFill>
                                <a:srgbClr val="000000"/>
                              </a:solidFill>
                              <a:latin typeface="Cambria Math" panose="02040503050406030204" pitchFamily="18" charset="0"/>
                            </a:rPr>
                            <m:t>𝛽</m:t>
                          </m:r>
                        </m:e>
                        <m:sub>
                          <m:r>
                            <a:rPr lang="es-MX" i="1">
                              <a:solidFill>
                                <a:srgbClr val="000000"/>
                              </a:solidFill>
                              <a:latin typeface="Cambria Math" panose="02040503050406030204" pitchFamily="18" charset="0"/>
                            </a:rPr>
                            <m:t>𝑘</m:t>
                          </m:r>
                        </m:sub>
                      </m:sSub>
                      <m:r>
                        <a:rPr lang="es-MX" i="1">
                          <a:solidFill>
                            <a:srgbClr val="000000"/>
                          </a:solidFill>
                          <a:latin typeface="Cambria Math" panose="02040503050406030204" pitchFamily="18" charset="0"/>
                        </a:rPr>
                        <m:t>+</m:t>
                      </m:r>
                      <m:sSub>
                        <m:sSubPr>
                          <m:ctrlPr>
                            <a:rPr lang="es-MX" i="1">
                              <a:solidFill>
                                <a:srgbClr val="000000"/>
                              </a:solidFill>
                              <a:latin typeface="Cambria Math" panose="02040503050406030204" pitchFamily="18" charset="0"/>
                            </a:rPr>
                          </m:ctrlPr>
                        </m:sSubPr>
                        <m:e>
                          <m:r>
                            <a:rPr lang="es-MX" b="0" i="1" smtClean="0">
                              <a:solidFill>
                                <a:srgbClr val="000000"/>
                              </a:solidFill>
                              <a:latin typeface="Cambria Math" panose="02040503050406030204" pitchFamily="18" charset="0"/>
                            </a:rPr>
                            <m:t>𝐴</m:t>
                          </m:r>
                          <m:r>
                            <a:rPr lang="es-MX" i="1">
                              <a:solidFill>
                                <a:srgbClr val="000000"/>
                              </a:solidFill>
                              <a:latin typeface="Cambria Math" panose="02040503050406030204" pitchFamily="18" charset="0"/>
                            </a:rPr>
                            <m:t>𝛽</m:t>
                          </m:r>
                        </m:e>
                        <m:sub>
                          <m:r>
                            <a:rPr lang="es-MX" i="1">
                              <a:solidFill>
                                <a:srgbClr val="000000"/>
                              </a:solidFill>
                              <a:latin typeface="Cambria Math" panose="02040503050406030204" pitchFamily="18" charset="0"/>
                            </a:rPr>
                            <m:t>𝑖𝑘</m:t>
                          </m:r>
                        </m:sub>
                      </m:sSub>
                      <m:r>
                        <a:rPr lang="es-MX" i="1">
                          <a:solidFill>
                            <a:srgbClr val="000000"/>
                          </a:solidFill>
                          <a:latin typeface="Cambria Math" panose="02040503050406030204" pitchFamily="18" charset="0"/>
                        </a:rPr>
                        <m:t>+</m:t>
                      </m:r>
                      <m:sSub>
                        <m:sSubPr>
                          <m:ctrlPr>
                            <a:rPr lang="es-MX" i="1">
                              <a:solidFill>
                                <a:srgbClr val="000000"/>
                              </a:solidFill>
                              <a:latin typeface="Cambria Math" panose="02040503050406030204" pitchFamily="18" charset="0"/>
                            </a:rPr>
                          </m:ctrlPr>
                        </m:sSubPr>
                        <m:e>
                          <m:r>
                            <a:rPr lang="es-MX" b="0" i="1" smtClean="0">
                              <a:solidFill>
                                <a:srgbClr val="000000"/>
                              </a:solidFill>
                              <a:latin typeface="Cambria Math" panose="02040503050406030204" pitchFamily="18" charset="0"/>
                            </a:rPr>
                            <m:t>𝐵</m:t>
                          </m:r>
                        </m:e>
                        <m:sub>
                          <m:r>
                            <a:rPr lang="es-MX" i="1">
                              <a:solidFill>
                                <a:srgbClr val="000000"/>
                              </a:solidFill>
                              <a:latin typeface="Cambria Math" panose="02040503050406030204" pitchFamily="18" charset="0"/>
                            </a:rPr>
                            <m:t>𝑗</m:t>
                          </m:r>
                        </m:sub>
                      </m:sSub>
                      <m:r>
                        <a:rPr lang="es-MX" i="1">
                          <a:solidFill>
                            <a:srgbClr val="000000"/>
                          </a:solidFill>
                          <a:latin typeface="Cambria Math" panose="02040503050406030204" pitchFamily="18" charset="0"/>
                        </a:rPr>
                        <m:t>+</m:t>
                      </m:r>
                      <m:sSub>
                        <m:sSubPr>
                          <m:ctrlPr>
                            <a:rPr lang="es-MX" i="1">
                              <a:solidFill>
                                <a:srgbClr val="000000"/>
                              </a:solidFill>
                              <a:latin typeface="Cambria Math" panose="02040503050406030204" pitchFamily="18" charset="0"/>
                            </a:rPr>
                          </m:ctrlPr>
                        </m:sSubPr>
                        <m:e>
                          <m:r>
                            <a:rPr lang="es-MX" i="1" smtClean="0">
                              <a:solidFill>
                                <a:srgbClr val="000000"/>
                              </a:solidFill>
                              <a:latin typeface="Cambria Math" panose="02040503050406030204" pitchFamily="18" charset="0"/>
                            </a:rPr>
                            <m:t>𝐴</m:t>
                          </m:r>
                          <m:r>
                            <a:rPr lang="es-MX" b="0" i="1" smtClean="0">
                              <a:solidFill>
                                <a:srgbClr val="000000"/>
                              </a:solidFill>
                              <a:latin typeface="Cambria Math" panose="02040503050406030204" pitchFamily="18" charset="0"/>
                            </a:rPr>
                            <m:t>𝐵</m:t>
                          </m:r>
                        </m:e>
                        <m:sub>
                          <m:r>
                            <a:rPr lang="es-MX" i="1">
                              <a:solidFill>
                                <a:srgbClr val="000000"/>
                              </a:solidFill>
                              <a:latin typeface="Cambria Math" panose="02040503050406030204" pitchFamily="18" charset="0"/>
                            </a:rPr>
                            <m:t>𝑖𝑗</m:t>
                          </m:r>
                        </m:sub>
                      </m:sSub>
                      <m:r>
                        <a:rPr lang="es-MX" i="1">
                          <a:solidFill>
                            <a:srgbClr val="000000"/>
                          </a:solidFill>
                          <a:latin typeface="Cambria Math" panose="02040503050406030204" pitchFamily="18" charset="0"/>
                        </a:rPr>
                        <m:t>+</m:t>
                      </m:r>
                      <m:sSub>
                        <m:sSubPr>
                          <m:ctrlPr>
                            <a:rPr lang="es-MX" i="1">
                              <a:solidFill>
                                <a:srgbClr val="000000"/>
                              </a:solidFill>
                              <a:latin typeface="Cambria Math" panose="02040503050406030204" pitchFamily="18" charset="0"/>
                            </a:rPr>
                          </m:ctrlPr>
                        </m:sSubPr>
                        <m:e>
                          <m:r>
                            <a:rPr lang="es-MX" i="1">
                              <a:solidFill>
                                <a:srgbClr val="000000"/>
                              </a:solidFill>
                              <a:latin typeface="Cambria Math" panose="02040503050406030204" pitchFamily="18" charset="0"/>
                            </a:rPr>
                            <m:t>𝑒</m:t>
                          </m:r>
                        </m:e>
                        <m:sub>
                          <m:r>
                            <a:rPr lang="es-MX" i="1">
                              <a:solidFill>
                                <a:srgbClr val="000000"/>
                              </a:solidFill>
                              <a:latin typeface="Cambria Math" panose="02040503050406030204" pitchFamily="18" charset="0"/>
                            </a:rPr>
                            <m:t>𝑖𝑗𝑘</m:t>
                          </m:r>
                        </m:sub>
                      </m:sSub>
                    </m:oMath>
                  </m:oMathPara>
                </a14:m>
                <a:endParaRPr lang="es-MX" sz="2400" dirty="0"/>
              </a:p>
            </p:txBody>
          </p:sp>
        </mc:Choice>
        <mc:Fallback xmlns="">
          <p:sp>
            <p:nvSpPr>
              <p:cNvPr id="2050" name="Object 3" descr="Diseño de fondo"/>
              <p:cNvSpPr txBox="1">
                <a:spLocks noGrp="1" noRot="1" noChangeAspect="1" noMove="1" noResize="1" noEditPoints="1" noAdjustHandles="1" noChangeArrowheads="1" noChangeShapeType="1" noTextEdit="1"/>
              </p:cNvSpPr>
              <p:nvPr>
                <p:ph idx="1"/>
              </p:nvPr>
            </p:nvSpPr>
            <p:spPr bwMode="auto">
              <a:xfrm>
                <a:off x="539552" y="3429001"/>
                <a:ext cx="7990086" cy="922338"/>
              </a:xfrm>
              <a:prstGeom prst="rect">
                <a:avLst/>
              </a:prstGeom>
              <a:blipFill>
                <a:blip r:embed="rId3"/>
                <a:stretch>
                  <a:fillRect/>
                </a:stretch>
              </a:blipFill>
            </p:spPr>
            <p:txBody>
              <a:bodyPr/>
              <a:lstStyle/>
              <a:p>
                <a:r>
                  <a:rPr lang="es-MX">
                    <a:noFill/>
                  </a:rPr>
                  <a:t> </a:t>
                </a:r>
              </a:p>
            </p:txBody>
          </p:sp>
        </mc:Fallback>
      </mc:AlternateContent>
      <p:sp>
        <p:nvSpPr>
          <p:cNvPr id="2052" name="Text Box 4"/>
          <p:cNvSpPr txBox="1">
            <a:spLocks noChangeArrowheads="1"/>
          </p:cNvSpPr>
          <p:nvPr/>
        </p:nvSpPr>
        <p:spPr bwMode="auto">
          <a:xfrm>
            <a:off x="5572126" y="5919663"/>
            <a:ext cx="3267074" cy="461665"/>
          </a:xfrm>
          <a:prstGeom prst="rect">
            <a:avLst/>
          </a:prstGeom>
          <a:solidFill>
            <a:srgbClr val="CCFFFF"/>
          </a:solidFill>
          <a:ln w="41275">
            <a:solidFill>
              <a:schemeClr val="hlink"/>
            </a:solidFill>
            <a:miter lim="800000"/>
            <a:headEnd/>
            <a:tailEnd/>
          </a:ln>
        </p:spPr>
        <p:txBody>
          <a:bodyPr wrap="square">
            <a:spAutoFit/>
          </a:bodyPr>
          <a:lstStyle/>
          <a:p>
            <a:pPr>
              <a:spcBef>
                <a:spcPct val="50000"/>
              </a:spcBef>
            </a:pPr>
            <a:r>
              <a:rPr lang="es-ES_tradnl" dirty="0">
                <a:latin typeface="Tahoma" pitchFamily="34" charset="0"/>
              </a:rPr>
              <a:t>Error Parcela pequeña</a:t>
            </a:r>
          </a:p>
        </p:txBody>
      </p:sp>
      <p:sp>
        <p:nvSpPr>
          <p:cNvPr id="2053" name="Text Box 5"/>
          <p:cNvSpPr txBox="1">
            <a:spLocks noChangeArrowheads="1"/>
          </p:cNvSpPr>
          <p:nvPr/>
        </p:nvSpPr>
        <p:spPr bwMode="auto">
          <a:xfrm>
            <a:off x="6175573" y="2636912"/>
            <a:ext cx="2428875" cy="461963"/>
          </a:xfrm>
          <a:prstGeom prst="rect">
            <a:avLst/>
          </a:prstGeom>
          <a:solidFill>
            <a:srgbClr val="CCFFFF"/>
          </a:solidFill>
          <a:ln w="41275">
            <a:solidFill>
              <a:schemeClr val="hlink"/>
            </a:solidFill>
            <a:miter lim="800000"/>
            <a:headEnd/>
            <a:tailEnd/>
          </a:ln>
        </p:spPr>
        <p:txBody>
          <a:bodyPr>
            <a:spAutoFit/>
          </a:bodyPr>
          <a:lstStyle/>
          <a:p>
            <a:pPr>
              <a:spcBef>
                <a:spcPct val="50000"/>
              </a:spcBef>
            </a:pPr>
            <a:r>
              <a:rPr lang="es-ES_tradnl" dirty="0">
                <a:latin typeface="Tahoma" pitchFamily="34" charset="0"/>
              </a:rPr>
              <a:t>Interacción A*B</a:t>
            </a:r>
          </a:p>
        </p:txBody>
      </p:sp>
      <p:sp>
        <p:nvSpPr>
          <p:cNvPr id="2054" name="Text Box 7"/>
          <p:cNvSpPr txBox="1">
            <a:spLocks noChangeArrowheads="1"/>
          </p:cNvSpPr>
          <p:nvPr/>
        </p:nvSpPr>
        <p:spPr bwMode="auto">
          <a:xfrm>
            <a:off x="5868144" y="1485280"/>
            <a:ext cx="2185987" cy="863600"/>
          </a:xfrm>
          <a:prstGeom prst="rect">
            <a:avLst/>
          </a:prstGeom>
          <a:solidFill>
            <a:srgbClr val="CCFFFF"/>
          </a:solidFill>
          <a:ln w="41275">
            <a:solidFill>
              <a:schemeClr val="hlink"/>
            </a:solidFill>
            <a:miter lim="800000"/>
            <a:headEnd/>
            <a:tailEnd/>
          </a:ln>
        </p:spPr>
        <p:txBody>
          <a:bodyPr>
            <a:spAutoFit/>
          </a:bodyPr>
          <a:lstStyle/>
          <a:p>
            <a:pPr algn="ctr">
              <a:spcBef>
                <a:spcPct val="50000"/>
              </a:spcBef>
            </a:pPr>
            <a:r>
              <a:rPr lang="es-ES_tradnl" dirty="0">
                <a:latin typeface="Tahoma" pitchFamily="34" charset="0"/>
              </a:rPr>
              <a:t>Factor parcela pequeña (B)</a:t>
            </a:r>
          </a:p>
        </p:txBody>
      </p:sp>
      <p:sp>
        <p:nvSpPr>
          <p:cNvPr id="12" name="Text Box 4">
            <a:extLst>
              <a:ext uri="{FF2B5EF4-FFF2-40B4-BE49-F238E27FC236}">
                <a16:creationId xmlns:a16="http://schemas.microsoft.com/office/drawing/2014/main" id="{6F07BF52-8C90-471F-9DE0-5EA66D405426}"/>
              </a:ext>
            </a:extLst>
          </p:cNvPr>
          <p:cNvSpPr txBox="1">
            <a:spLocks noChangeArrowheads="1"/>
          </p:cNvSpPr>
          <p:nvPr/>
        </p:nvSpPr>
        <p:spPr bwMode="auto">
          <a:xfrm>
            <a:off x="1331640" y="5949280"/>
            <a:ext cx="3267074" cy="461665"/>
          </a:xfrm>
          <a:prstGeom prst="rect">
            <a:avLst/>
          </a:prstGeom>
          <a:solidFill>
            <a:srgbClr val="CCFFFF"/>
          </a:solidFill>
          <a:ln w="41275">
            <a:solidFill>
              <a:schemeClr val="hlink"/>
            </a:solidFill>
            <a:miter lim="800000"/>
            <a:headEnd/>
            <a:tailEnd/>
          </a:ln>
        </p:spPr>
        <p:txBody>
          <a:bodyPr wrap="square">
            <a:spAutoFit/>
          </a:bodyPr>
          <a:lstStyle/>
          <a:p>
            <a:pPr>
              <a:spcBef>
                <a:spcPct val="50000"/>
              </a:spcBef>
            </a:pPr>
            <a:r>
              <a:rPr lang="es-ES_tradnl" dirty="0">
                <a:latin typeface="Tahoma" pitchFamily="34" charset="0"/>
              </a:rPr>
              <a:t>Error Parcela grande</a:t>
            </a:r>
          </a:p>
        </p:txBody>
      </p:sp>
      <p:sp>
        <p:nvSpPr>
          <p:cNvPr id="13" name="Text Box 7">
            <a:extLst>
              <a:ext uri="{FF2B5EF4-FFF2-40B4-BE49-F238E27FC236}">
                <a16:creationId xmlns:a16="http://schemas.microsoft.com/office/drawing/2014/main" id="{499445F6-6BE2-4326-AC95-A4E491DBA28B}"/>
              </a:ext>
            </a:extLst>
          </p:cNvPr>
          <p:cNvSpPr txBox="1">
            <a:spLocks noChangeArrowheads="1"/>
          </p:cNvSpPr>
          <p:nvPr/>
        </p:nvSpPr>
        <p:spPr bwMode="auto">
          <a:xfrm>
            <a:off x="1619672" y="1268760"/>
            <a:ext cx="2185987" cy="830997"/>
          </a:xfrm>
          <a:prstGeom prst="rect">
            <a:avLst/>
          </a:prstGeom>
          <a:solidFill>
            <a:srgbClr val="CCFFFF"/>
          </a:solidFill>
          <a:ln w="41275">
            <a:solidFill>
              <a:schemeClr val="hlink"/>
            </a:solidFill>
            <a:miter lim="800000"/>
            <a:headEnd/>
            <a:tailEnd/>
          </a:ln>
        </p:spPr>
        <p:txBody>
          <a:bodyPr>
            <a:spAutoFit/>
          </a:bodyPr>
          <a:lstStyle/>
          <a:p>
            <a:pPr algn="ctr">
              <a:spcBef>
                <a:spcPct val="50000"/>
              </a:spcBef>
            </a:pPr>
            <a:r>
              <a:rPr lang="es-ES_tradnl" dirty="0">
                <a:latin typeface="Tahoma" pitchFamily="34" charset="0"/>
              </a:rPr>
              <a:t>Factor parcela grande (A)</a:t>
            </a:r>
          </a:p>
        </p:txBody>
      </p:sp>
      <p:sp>
        <p:nvSpPr>
          <p:cNvPr id="14" name="Text Box 10">
            <a:extLst>
              <a:ext uri="{FF2B5EF4-FFF2-40B4-BE49-F238E27FC236}">
                <a16:creationId xmlns:a16="http://schemas.microsoft.com/office/drawing/2014/main" id="{271C7574-FB73-47D0-8FB5-BB9F950F698A}"/>
              </a:ext>
            </a:extLst>
          </p:cNvPr>
          <p:cNvSpPr txBox="1">
            <a:spLocks noChangeArrowheads="1"/>
          </p:cNvSpPr>
          <p:nvPr/>
        </p:nvSpPr>
        <p:spPr bwMode="auto">
          <a:xfrm>
            <a:off x="3742928" y="4941664"/>
            <a:ext cx="1981200" cy="863600"/>
          </a:xfrm>
          <a:prstGeom prst="rect">
            <a:avLst/>
          </a:prstGeom>
          <a:solidFill>
            <a:srgbClr val="CCFFFF"/>
          </a:solidFill>
          <a:ln w="41275">
            <a:solidFill>
              <a:schemeClr val="hlink"/>
            </a:solidFill>
            <a:miter lim="800000"/>
            <a:headEnd/>
            <a:tailEnd/>
          </a:ln>
        </p:spPr>
        <p:txBody>
          <a:bodyPr>
            <a:spAutoFit/>
          </a:bodyPr>
          <a:lstStyle/>
          <a:p>
            <a:pPr>
              <a:spcBef>
                <a:spcPct val="50000"/>
              </a:spcBef>
            </a:pPr>
            <a:r>
              <a:rPr lang="es-ES_tradnl" dirty="0">
                <a:latin typeface="Tahoma" pitchFamily="34" charset="0"/>
              </a:rPr>
              <a:t>Interacción Bloque*A</a:t>
            </a:r>
          </a:p>
        </p:txBody>
      </p:sp>
      <p:cxnSp>
        <p:nvCxnSpPr>
          <p:cNvPr id="7" name="Conector: angular 6">
            <a:extLst>
              <a:ext uri="{FF2B5EF4-FFF2-40B4-BE49-F238E27FC236}">
                <a16:creationId xmlns:a16="http://schemas.microsoft.com/office/drawing/2014/main" id="{AEC0DB1B-0590-45D6-B232-1F82AC91A5D0}"/>
              </a:ext>
            </a:extLst>
          </p:cNvPr>
          <p:cNvCxnSpPr>
            <a:cxnSpLocks/>
            <a:stCxn id="2054" idx="1"/>
          </p:cNvCxnSpPr>
          <p:nvPr/>
        </p:nvCxnSpPr>
        <p:spPr>
          <a:xfrm rot="10800000" flipV="1">
            <a:off x="5724128" y="1917080"/>
            <a:ext cx="144016" cy="1583928"/>
          </a:xfrm>
          <a:prstGeom prst="bentConnector2">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16" name="Conector recto de flecha 15">
            <a:extLst>
              <a:ext uri="{FF2B5EF4-FFF2-40B4-BE49-F238E27FC236}">
                <a16:creationId xmlns:a16="http://schemas.microsoft.com/office/drawing/2014/main" id="{C907C4BA-A470-49CA-AA8A-0206CEF2368F}"/>
              </a:ext>
            </a:extLst>
          </p:cNvPr>
          <p:cNvCxnSpPr>
            <a:cxnSpLocks/>
            <a:stCxn id="2053" idx="2"/>
          </p:cNvCxnSpPr>
          <p:nvPr/>
        </p:nvCxnSpPr>
        <p:spPr>
          <a:xfrm flipH="1">
            <a:off x="6876256" y="3098875"/>
            <a:ext cx="513755" cy="48049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18" name="Conector: angular 17">
            <a:extLst>
              <a:ext uri="{FF2B5EF4-FFF2-40B4-BE49-F238E27FC236}">
                <a16:creationId xmlns:a16="http://schemas.microsoft.com/office/drawing/2014/main" id="{700CFD3C-2A78-4D54-994B-69495BEC2E9E}"/>
              </a:ext>
            </a:extLst>
          </p:cNvPr>
          <p:cNvCxnSpPr>
            <a:cxnSpLocks/>
          </p:cNvCxnSpPr>
          <p:nvPr/>
        </p:nvCxnSpPr>
        <p:spPr>
          <a:xfrm rot="5400000">
            <a:off x="1948350" y="2835599"/>
            <a:ext cx="1474834" cy="12700"/>
          </a:xfrm>
          <a:prstGeom prst="bentConnector3">
            <a:avLst/>
          </a:prstGeom>
          <a:ln>
            <a:tailEnd type="triangle"/>
          </a:ln>
        </p:spPr>
        <p:style>
          <a:lnRef idx="3">
            <a:schemeClr val="accent3"/>
          </a:lnRef>
          <a:fillRef idx="0">
            <a:schemeClr val="accent3"/>
          </a:fillRef>
          <a:effectRef idx="2">
            <a:schemeClr val="accent3"/>
          </a:effectRef>
          <a:fontRef idx="minor">
            <a:schemeClr val="tx1"/>
          </a:fontRef>
        </p:style>
      </p:cxnSp>
      <p:sp>
        <p:nvSpPr>
          <p:cNvPr id="27" name="Text Box 4">
            <a:extLst>
              <a:ext uri="{FF2B5EF4-FFF2-40B4-BE49-F238E27FC236}">
                <a16:creationId xmlns:a16="http://schemas.microsoft.com/office/drawing/2014/main" id="{0B42EF45-2406-4077-9134-B6AA63F4148D}"/>
              </a:ext>
            </a:extLst>
          </p:cNvPr>
          <p:cNvSpPr txBox="1">
            <a:spLocks noChangeArrowheads="1"/>
          </p:cNvSpPr>
          <p:nvPr/>
        </p:nvSpPr>
        <p:spPr bwMode="auto">
          <a:xfrm>
            <a:off x="2915816" y="2276872"/>
            <a:ext cx="2618930" cy="461665"/>
          </a:xfrm>
          <a:prstGeom prst="rect">
            <a:avLst/>
          </a:prstGeom>
          <a:solidFill>
            <a:srgbClr val="CCFFFF"/>
          </a:solidFill>
          <a:ln w="41275">
            <a:solidFill>
              <a:schemeClr val="hlink"/>
            </a:solidFill>
            <a:miter lim="800000"/>
            <a:headEnd/>
            <a:tailEnd/>
          </a:ln>
        </p:spPr>
        <p:txBody>
          <a:bodyPr wrap="square">
            <a:spAutoFit/>
          </a:bodyPr>
          <a:lstStyle/>
          <a:p>
            <a:pPr>
              <a:spcBef>
                <a:spcPct val="50000"/>
              </a:spcBef>
            </a:pPr>
            <a:r>
              <a:rPr lang="es-ES_tradnl" dirty="0">
                <a:latin typeface="Tahoma" pitchFamily="34" charset="0"/>
              </a:rPr>
              <a:t>Efecto de bloque</a:t>
            </a:r>
          </a:p>
        </p:txBody>
      </p:sp>
      <p:cxnSp>
        <p:nvCxnSpPr>
          <p:cNvPr id="23" name="Conector recto de flecha 22">
            <a:extLst>
              <a:ext uri="{FF2B5EF4-FFF2-40B4-BE49-F238E27FC236}">
                <a16:creationId xmlns:a16="http://schemas.microsoft.com/office/drawing/2014/main" id="{57B14F0C-DC12-475B-8786-FD06DE043D7E}"/>
              </a:ext>
            </a:extLst>
          </p:cNvPr>
          <p:cNvCxnSpPr>
            <a:stCxn id="14" idx="0"/>
          </p:cNvCxnSpPr>
          <p:nvPr/>
        </p:nvCxnSpPr>
        <p:spPr>
          <a:xfrm flipV="1">
            <a:off x="4733528" y="4077072"/>
            <a:ext cx="0" cy="864592"/>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6" name="Conector: angular 25">
            <a:extLst>
              <a:ext uri="{FF2B5EF4-FFF2-40B4-BE49-F238E27FC236}">
                <a16:creationId xmlns:a16="http://schemas.microsoft.com/office/drawing/2014/main" id="{43BA3CDD-5713-4307-8E7A-96DFC2090D84}"/>
              </a:ext>
            </a:extLst>
          </p:cNvPr>
          <p:cNvCxnSpPr>
            <a:cxnSpLocks/>
            <a:stCxn id="27" idx="2"/>
          </p:cNvCxnSpPr>
          <p:nvPr/>
        </p:nvCxnSpPr>
        <p:spPr>
          <a:xfrm rot="5400000">
            <a:off x="3587745" y="2786689"/>
            <a:ext cx="685689" cy="589385"/>
          </a:xfrm>
          <a:prstGeom prst="bentConnector3">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0" name="Conector recto de flecha 29">
            <a:extLst>
              <a:ext uri="{FF2B5EF4-FFF2-40B4-BE49-F238E27FC236}">
                <a16:creationId xmlns:a16="http://schemas.microsoft.com/office/drawing/2014/main" id="{ADFE33F8-454B-4738-B258-3FCBC4DE4CB2}"/>
              </a:ext>
            </a:extLst>
          </p:cNvPr>
          <p:cNvCxnSpPr>
            <a:cxnSpLocks/>
          </p:cNvCxnSpPr>
          <p:nvPr/>
        </p:nvCxnSpPr>
        <p:spPr>
          <a:xfrm flipV="1">
            <a:off x="7205663" y="4077072"/>
            <a:ext cx="750713" cy="1728192"/>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6" name="Conector: angular 35">
            <a:extLst>
              <a:ext uri="{FF2B5EF4-FFF2-40B4-BE49-F238E27FC236}">
                <a16:creationId xmlns:a16="http://schemas.microsoft.com/office/drawing/2014/main" id="{EAAAA41D-02C4-4699-867A-09E8EEF4FE0F}"/>
              </a:ext>
            </a:extLst>
          </p:cNvPr>
          <p:cNvCxnSpPr>
            <a:stCxn id="14" idx="1"/>
            <a:endCxn id="12" idx="0"/>
          </p:cNvCxnSpPr>
          <p:nvPr/>
        </p:nvCxnSpPr>
        <p:spPr>
          <a:xfrm rot="10800000" flipV="1">
            <a:off x="2965178" y="5373464"/>
            <a:ext cx="777751" cy="575816"/>
          </a:xfrm>
          <a:prstGeom prst="bentConnector2">
            <a:avLst/>
          </a:prstGeom>
          <a:ln>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161282767"/>
      </p:ext>
    </p:extLst>
  </p:cSld>
  <p:clrMapOvr>
    <a:masterClrMapping/>
  </p:clrMapOvr>
  <p:transition/>
</p:sld>
</file>

<file path=ppt/theme/theme1.xml><?xml version="1.0" encoding="utf-8"?>
<a:theme xmlns:a="http://schemas.openxmlformats.org/drawingml/2006/main" name="plantilla ecuador">
  <a:themeElements>
    <a:clrScheme name="Personalizado 3">
      <a:dk1>
        <a:srgbClr val="2828FF"/>
      </a:dk1>
      <a:lt1>
        <a:srgbClr val="2828FF"/>
      </a:lt1>
      <a:dk2>
        <a:srgbClr val="2828FF"/>
      </a:dk2>
      <a:lt2>
        <a:srgbClr val="2828FF"/>
      </a:lt2>
      <a:accent1>
        <a:srgbClr val="FFE701"/>
      </a:accent1>
      <a:accent2>
        <a:srgbClr val="FFC000"/>
      </a:accent2>
      <a:accent3>
        <a:srgbClr val="FF0000"/>
      </a:accent3>
      <a:accent4>
        <a:srgbClr val="36FF36"/>
      </a:accent4>
      <a:accent5>
        <a:srgbClr val="F2F2F2"/>
      </a:accent5>
      <a:accent6>
        <a:srgbClr val="C0AD00"/>
      </a:accent6>
      <a:hlink>
        <a:srgbClr val="151515"/>
      </a:hlink>
      <a:folHlink>
        <a:srgbClr val="FFE70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unidad 6</Template>
  <TotalTime>4294</TotalTime>
  <Words>1930</Words>
  <Application>Microsoft Office PowerPoint</Application>
  <PresentationFormat>Presentación en pantalla (4:3)</PresentationFormat>
  <Paragraphs>396</Paragraphs>
  <Slides>37</Slides>
  <Notes>1</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37</vt:i4>
      </vt:variant>
    </vt:vector>
  </HeadingPairs>
  <TitlesOfParts>
    <vt:vector size="44" baseType="lpstr">
      <vt:lpstr>Arial</vt:lpstr>
      <vt:lpstr>Calibri</vt:lpstr>
      <vt:lpstr>Cambria Math</vt:lpstr>
      <vt:lpstr>Tahoma</vt:lpstr>
      <vt:lpstr>Times New Roman</vt:lpstr>
      <vt:lpstr>plantilla ecuador</vt:lpstr>
      <vt:lpstr>Ecuación</vt:lpstr>
      <vt:lpstr>Parcelas Divididas</vt:lpstr>
      <vt:lpstr>Parcelas Divididas</vt:lpstr>
      <vt:lpstr>Ejemplo Motivador</vt:lpstr>
      <vt:lpstr>Ejemplo Motivador</vt:lpstr>
      <vt:lpstr>Presentación de PowerPoint</vt:lpstr>
      <vt:lpstr>Presentación de PowerPoint</vt:lpstr>
      <vt:lpstr>Ejemplo </vt:lpstr>
      <vt:lpstr>El modelo</vt:lpstr>
      <vt:lpstr>El modelo</vt:lpstr>
      <vt:lpstr>Tabla de ANOVA</vt:lpstr>
      <vt:lpstr>Análisis usando SAS</vt:lpstr>
      <vt:lpstr>Análisis usando SAS</vt:lpstr>
      <vt:lpstr>La parcela grande y pequeña tienen diferentes precisiones</vt:lpstr>
      <vt:lpstr>Ventajas y Desventajas</vt:lpstr>
      <vt:lpstr>Ejemplo:</vt:lpstr>
      <vt:lpstr>Ejemplo:</vt:lpstr>
      <vt:lpstr>Ejemplo:</vt:lpstr>
      <vt:lpstr>Análisis en R</vt:lpstr>
      <vt:lpstr>Interpretación:</vt:lpstr>
      <vt:lpstr>Presentación de PowerPoint</vt:lpstr>
      <vt:lpstr>Prueba de Medias comprando interacción con diferentes parcelas grandes</vt:lpstr>
      <vt:lpstr>Ejemplo:</vt:lpstr>
      <vt:lpstr>Ejemplo:</vt:lpstr>
      <vt:lpstr>Ejemplo:</vt:lpstr>
      <vt:lpstr>Presentación de PowerPoint</vt:lpstr>
      <vt:lpstr>Parcelas Subdivididas</vt:lpstr>
      <vt:lpstr>Parcelas Subdivididas</vt:lpstr>
      <vt:lpstr>Ejemplo</vt:lpstr>
      <vt:lpstr>Ejemplo</vt:lpstr>
      <vt:lpstr>Presentación de PowerPoint</vt:lpstr>
      <vt:lpstr>Diseño en Franjas</vt:lpstr>
      <vt:lpstr>Diseño en franjas</vt:lpstr>
      <vt:lpstr>Diseño en franjas</vt:lpstr>
      <vt:lpstr>Diseño en franjas</vt:lpstr>
      <vt:lpstr>Tabla de ANOVA</vt:lpstr>
      <vt:lpstr>Ejemplo</vt:lpstr>
      <vt:lpstr>Ejemplo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Parcelas Divididas</dc:title>
  <dc:creator>Usuario</dc:creator>
  <cp:lastModifiedBy>Revisor</cp:lastModifiedBy>
  <cp:revision>102</cp:revision>
  <dcterms:modified xsi:type="dcterms:W3CDTF">2021-05-03T20:51:36Z</dcterms:modified>
</cp:coreProperties>
</file>