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1.xml" ContentType="application/vnd.openxmlformats-officedocument.presentationml.notesSlide+xml"/>
  <Override PartName="/ppt/ink/ink5.xml" ContentType="application/inkml+xml"/>
  <Override PartName="/ppt/ink/ink6.xml" ContentType="application/inkml+xml"/>
  <Override PartName="/ppt/ink/ink7.xml" ContentType="application/inkml+xml"/>
  <Override PartName="/ppt/ink/ink8.xml" ContentType="application/inkml+xml"/>
  <Override PartName="/ppt/notesSlides/notesSlide2.xml" ContentType="application/vnd.openxmlformats-officedocument.presentationml.notesSlide+xml"/>
  <Override PartName="/ppt/ink/ink9.xml" ContentType="application/inkml+xml"/>
  <Override PartName="/ppt/ink/ink10.xml" ContentType="application/inkml+xml"/>
  <Override PartName="/ppt/ink/ink11.xml" ContentType="application/inkml+xml"/>
  <Override PartName="/ppt/notesSlides/notesSlide3.xml" ContentType="application/vnd.openxmlformats-officedocument.presentationml.notesSlide+xml"/>
  <Override PartName="/ppt/ink/ink12.xml" ContentType="application/inkml+xml"/>
  <Override PartName="/ppt/ink/ink13.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73" r:id="rId3"/>
    <p:sldId id="269" r:id="rId4"/>
    <p:sldId id="274" r:id="rId5"/>
    <p:sldId id="271" r:id="rId6"/>
    <p:sldId id="257" r:id="rId7"/>
    <p:sldId id="258" r:id="rId8"/>
    <p:sldId id="259" r:id="rId9"/>
    <p:sldId id="260" r:id="rId10"/>
    <p:sldId id="276" r:id="rId11"/>
    <p:sldId id="278" r:id="rId12"/>
    <p:sldId id="279" r:id="rId13"/>
    <p:sldId id="280" r:id="rId14"/>
    <p:sldId id="281" r:id="rId15"/>
    <p:sldId id="261" r:id="rId16"/>
    <p:sldId id="262" r:id="rId17"/>
    <p:sldId id="263" r:id="rId18"/>
    <p:sldId id="282" r:id="rId19"/>
    <p:sldId id="283" r:id="rId20"/>
    <p:sldId id="286" r:id="rId21"/>
    <p:sldId id="284" r:id="rId22"/>
    <p:sldId id="264" r:id="rId23"/>
    <p:sldId id="265" r:id="rId24"/>
    <p:sldId id="266" r:id="rId25"/>
    <p:sldId id="267" r:id="rId26"/>
    <p:sldId id="268" r:id="rId27"/>
    <p:sldId id="288" r:id="rId28"/>
    <p:sldId id="287" r:id="rId29"/>
    <p:sldId id="295" r:id="rId30"/>
    <p:sldId id="296" r:id="rId31"/>
    <p:sldId id="297" r:id="rId32"/>
    <p:sldId id="298" r:id="rId33"/>
    <p:sldId id="299" r:id="rId34"/>
    <p:sldId id="300" r:id="rId35"/>
    <p:sldId id="290" r:id="rId36"/>
    <p:sldId id="291" r:id="rId37"/>
    <p:sldId id="301" r:id="rId38"/>
    <p:sldId id="293" r:id="rId39"/>
    <p:sldId id="294" r:id="rId40"/>
  </p:sldIdLst>
  <p:sldSz cx="9144000" cy="6858000" type="screen4x3"/>
  <p:notesSz cx="6858000" cy="9144000"/>
  <p:defaultTextStyle>
    <a:defPPr>
      <a:defRPr lang="es-E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DDDDDD"/>
    <a:srgbClr val="FF99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854" autoAdjust="0"/>
    <p:restoredTop sz="90674" autoAdjust="0"/>
  </p:normalViewPr>
  <p:slideViewPr>
    <p:cSldViewPr>
      <p:cViewPr varScale="1">
        <p:scale>
          <a:sx n="63" d="100"/>
          <a:sy n="63" d="100"/>
        </p:scale>
        <p:origin x="1148"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15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image" Target="../media/image26.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7.wmf"/><Relationship Id="rId1" Type="http://schemas.openxmlformats.org/officeDocument/2006/relationships/image" Target="../media/image13.wmf"/><Relationship Id="rId5" Type="http://schemas.openxmlformats.org/officeDocument/2006/relationships/image" Target="../media/image19.wmf"/><Relationship Id="rId4" Type="http://schemas.openxmlformats.org/officeDocument/2006/relationships/image" Target="../media/image18.wmf"/></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7:06.906"/>
    </inkml:context>
    <inkml:brush xml:id="br0">
      <inkml:brushProperty name="width" value="0.1" units="cm"/>
      <inkml:brushProperty name="height" value="0.1" units="cm"/>
      <inkml:brushProperty name="color" value="#FF0066"/>
    </inkml:brush>
  </inkml:definitions>
  <inkml:trace contextRef="#ctx0" brushRef="#br0">9878 550 464,'0'-1'48,"0"1"0,0 0 0,0-1 1,0 1-1,0-1 0,0 1 0,0-1 0,0 1 0,0-1 0,0 1 0,0-1 0,0 1 1,0-1-1,0 1 0,-1-1 0,1 1 0,0 0 0,0-1 0,0 1 0,-1-1 1,1 1-1,-1-1 0,0 0 20,1 1 0,-1-1 0,0 1 0,0-1 1,1 1-1,-1-1 0,0 0 0,0 0 0,1 1 0,-1-1 0,1 0 1,-1 0-1,1 0 0,-1 0 0,1 1 0,-1-1 0,1 0 0,0 0 0,0 0 1,-1 0-1,1 0 0,0 0 0,0 0 0,0 0 0,0 0 0,0 0 1,0 0-1,0 0 0,1 0 0,-1-2 0,0 1-60,0 2-8,0 0 0,0-1 1,0 1-1,0 0 0,0-1 0,0 1 1,-1 0-1,1 0 0,0-1 0,0 1 0,0 0 1,0 0-1,-1-1 0,1 1 0,0 0 1,0 0-1,-1 0 0,1 0 0,0-1 1,0 1-1,-1 0 0,1 0 0,0 0 0,0 0 1,-1 0-1,1 0 0,0 0 0,-1-1 1,1 1-1,0 0 0,0 0 0,-1 0 0,1 0 1,0 0-1,-1 1 0,1-1 0,-1 0 0,1 0 1,0 0-1,0 0 0,-1 0 0,1 0 0,0 0 0,-1 0 1,1 0-1,0 0 0,0-1 0,-1 1 0,1 0 0,0 0 1,0 0-1,-1 0 0,1 0 0,0 0 0,0-1 0,-1 1 1,1 0-1,0 0 0,0 0 0,0 0 0,-1-1 0,1 1 1,0 0-1,0 0 0,0-1 0,0 1 0,0 0 0,0 0 1,-1-1-1,1 1 0,0-1 1,0 1-1,0 0 1,0-1-1,0 1 0,0 0 1,0 0-1,-1-1 1,1 1-1,0 0 1,0 0-1,0-1 1,0 1-1,-1 0 1,1 0-1,0-1 1,0 1-1,-1 0 1,1 0-1,0 0 1,0 0-1,-1 0 1,1-1-1,0 1 1,-1 0-1,1 0 1,0 0-1,0 0 1,-1 0-1,1 0 1,0 0-1,-1 0 1,1 0-1,0 0 1,-1 0-1,1 0 2,-1 0 0,1 0-1,0 0 1,-1 0 0,1 0-1,0 0 1,0 0 0,-1 0-1,1 0 1,0 0 0,0 0-1,-1 0 1,1 0 0,0 0-1,0 0 1,-1-1 0,1 1-1,0 0 1,0 0 0,-1 0-1,1 0 1,0-1 0,0 1-1,0 0 1,-1 0 0,1 0-1,0-1 1,0 1 0,0 0-1,0 0 1,0-1 0,-1 1-1,1-1 1,-3-1 5,0 0 1,-1 0-1,1 1 1,-1-1-1,-7-2 1,10 4-8,-55-25 410,0-1-50,-104-48 227,98 43-400,-74-26 0,-104-18-354,-261-47-1,407 107 248,-138-6-1,-97 18-301,209 3 177,-148 12 1227,-1-1 491,-189-18-729,57 6-614,208 1-689,65-10 820,28-1-83,-830-8-587,457 19-482,257 18 1596,94-5-1078,108-11 133,-500 26-465,415-29 346,8 0 172,-103 10 0,-136 12 216,0-22-159,103-2-333,159 7 156,1 3 0,-116 26-1,-170 52 328,72-17 9,216-53-250,-98 38 0,126-37 6,0 1 1,0 2-1,-59 43 0,-11 23 221,3 5-1,-90 104 1,163-161-363,-32 46 0,58-72 139,1 0 0,0 1 0,-4 11 0,5-12 30,0 0 0,0 0-1,-1 0 1,-7 11 0,-8 9-206,2 0 0,1 1 0,-18 41-1,26-52 201,2-2 166,1-1 0,-4 16 0,6-17-85,-1-1 0,0 1 0,-9 18 0,-109 242-423,89-191 734,23-57-450,-188 497 351,191-497-184,1 0 0,1 0 0,1 0-1,1 1 1,1 39 0,2 148-487,0-204 341,1 0-1,1-1 0,-1 1 0,1 0 1,1 0-1,0-1 0,0 0 0,1 1 1,6 11-1,8 8 144,24 32 1,-29-44-29,34 43-160,3-2 0,2-2 0,3-3 0,2-2 0,124 83 0,-59-58 490,4-5-1,163 65 0,325 78-1229,-448-161 887,299 72 340,-327-90-603,47 15-114,98 23 901,-210-58-644,142 11-1,-36-20-174,72 3 988,-1 23-789,103 12 396,2-34 217,-150-20-214,-34 0-114,-96 8-211,114 0-89,-139 5-7,89 14-1,666 92-134,-720-101 40,670 52 840,-384-24-203,-110-8-1074,399-8 459,-632-19 130,245-13 56,-154 6-370,329-42 859,-447 49-549,243-51 294,-203 39-385,0-1 1,0-3-1,66-35 1,-63 25 118,-2-3 1,-1-2 0,-1-1 0,-2-2 0,-1-2 0,-2-1 0,-2-1 0,30-46 0,-33 41-178,-2-1 0,-1-1 0,-3-1 0,29-78 0,-45 97 301,6-36-1,-7 27 21,-2 13-135,-2 10-135,0 0-1,8-22 0,-1 9-11,0 0 0,-2-1-1,-1 1 1,5-39-1,-10 52 124,0 0 0,1 0 0,7-17 0,4-22 318,-10 35-288,0-1 0,1 1 0,1 0 0,12-24 1,-11 27-43,-1 0 0,0 0 0,-1-1 0,-1 0 0,0 0 0,-1 0 0,2-25 0,-5 32 2,1-1 0,1 1 0,-1 0 0,1 0 0,0 0 0,6-11 0,-5 11-85,0 0-1,-1-1 1,1 1 0,-2 0 0,1-1 0,0-13-1,-2-272 15,-1 276 143,-1 1 0,0 0-1,-7-21 1,2 4-57,-3-6-35,6 27-51,1 0 0,0 0 0,1 0-1,0-18 1,1 16 47,-5-30 1,3 30-1,-1-30 0,4-430 896,0 472-884,0 0-1,-1-1 1,0 1-1,1 0 1,-1 0-1,0 0 1,-1 0 0,1 0-1,0 0 1,-1 1-1,0-1 1,0 0-1,1 1 1,-1-1-1,-1 1 1,1 0-1,-3-3 1,-13-16-249,10 9 96,4 7 124,0 0 1,0 0-1,1-1 1,-3-6-1,3 5 34,0 0 0,0 1 0,-1 0-1,0-1 1,0 1 0,-7-8 0,1 1-51,-84-125-236,92 136 299,1 0 0,-1-1 0,1 1 0,0 0 0,0 0 0,-1-1 0,2 1 0,-1 0 0,0-1 0,1 1 0,-1-1 0,1 1 0,-1-5 0,1 5-10,0 0-1,0 0 1,-1 0-1,1 0 1,-1 1-1,1-1 1,-1 0-1,0 1 1,0-1-1,0 0 1,0 1-1,0-1 1,0 1-1,0-1 1,0 1-1,-1-1 1,1 1-1,0 0 1,-2-1-1,1 1 5,1-1 1,-1 1-1,1 0 0,-1 0 0,1-1 0,0 1 0,0-1 0,0 1 0,0-1 0,0 1 0,0-1 0,0 0 0,1 0 0,-1 1 0,0-1 1,1 0-1,0 0 0,-1 0 0,1-1 0,0 1 8,0 0 1,-1 1 0,1-1-1,0 1 1,-1-1 0,1 1-1,-1-1 1,1 1 0,-1-1-1,0 1 1,1 0 0,-1-1-1,0 1 1,0 0 0,0 0-1,0-1 1,0 1 0,-1 0-1,0-1 1,0 1-27,1-1 0,-1 1 1,1-1-1,-1 1 0,1-1 1,0 0-1,0 1 0,0-1 0,0 0 1,-1-3-1,-6-16-328,6 16 408,0 1 0,1-1 1,0 1-1,-1-1 0,1 1 0,1-1 0,-1 0 0,1-5 0,0 9-80,0-1 0,-1 0 0,1 0 0,-1 0 0,1 1 0,-1-1 0,0 0 0,1 1 0,-1-1 0,0 0 0,0 1 0,0-1 0,0 1 0,0-1 0,-1 1 0,1 0 0,0 0 0,-1-1 0,1 1 0,-3-1 0,-12-15-312,0-15 30,14 30 303,1 1 0,0-1 0,-1 1 0,1-1 1,0 0-1,0 0 0,0 1 0,1-1 0,-1 0 0,0 0 0,1 0 0,-1 0 0,1 0 0,0 0 0,-1-4 0,1 4-9,0 1-1,-1-1 1,1 1-1,-1-1 0,0 0 1,0 1-1,1-1 0,-1 1 1,0-1-1,0 1 0,0 0 1,0-1-1,-1 1 0,1 0 1,0 0-1,0 0 0,-1 0 1,1 0-1,-1 0 0,1 0 1,-1 0-1,1 0 0,-3 0 1,2 0 8,-1 0 1,1-1 0,0 1-1,0-1 1,0 1 0,-1-1-1,1 0 1,1 0 0,-1 0-1,0 0 1,-2-3 0,3 3 16,0 0 0,0 0 1,-1 0-1,1 0 0,-1 0 1,0 0-1,1 1 1,-1-1-1,0 0 0,0 1 1,0-1-1,-2 0 0,-14-13 349,13 10-341,1 1 0,-1 0 1,0 0-1,0 0 0,-1 1 0,1 0 0,-8-4 1,8 5-68,0 0 1,0-1 0,0 0-1,0-1 1,0 1-1,1-1 1,0 1 0,-6-8-1,7 8-13,1 0 0,-1 1-1,0-1 1,0 0 0,0 1-1,0 0 1,-1-1 0,1 1 0,-7-2-1,6 2 40,0 0 0,1 0-1,-1 0 1,1 0 0,-1-1-1,1 0 1,-5-4 0,-32-37 586,37 34-788,1 3-77,-1 3 236,2 3-57,0 0 0,0 0 1,1 0-1,-1 0 0,0 0 1,1 0-1,-1-1 1,1 1-1,-1 0 0,1 0 1,0 0-1,-1-1 0,1 1 1,0 0-1,0 0 1,0 0-1,0-3 0,0 3 69,0 1 0,0 0-1,0-1 1,0 1 0,0-1-1,0 1 1,-1 0 0,1-1-1,0 1 1,0-1-1,0 1 1,0 0 0,-1-1-1,1 1 1,0 0 0,0-1-1,-1 1 1,1 0 0,0-1-1,-1 1 1,1 0 0,0-1-1,-1 1 1,1 0-1,0 0 1,-1 0 0,1-1-1,-1 1 1,1 0 0,-1 0-1,1 0-24,-1 0-1,1 0 0,-1-1 1,1 1-1,0 0 0,-1 0 1,1 0-1,-1-1 0,1 1 1,0 0-1,-1-1 0,1 1 1,0 0-1,-1-1 0,1 1 1,0 0-1,0-1 0,-1 1 1,1 0-1,0-1 0,0 1 0,0-1 1,-1 1-1,1-1 0,0 1 1,0 0-1,0-1 0,0 1 1,0-1-1,0 0 0,-1-1-312,-1 0-1,1 0 0,-1 0 1,1 0-1,-1 0 0,0 1 1,0-1-1,1 0 0,-1 1 1,-5-3-1,1-1-426,3-3-99</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42:44.812"/>
    </inkml:context>
    <inkml:brush xml:id="br0">
      <inkml:brushProperty name="width" value="0.1" units="cm"/>
      <inkml:brushProperty name="height" value="0.1" units="cm"/>
      <inkml:brushProperty name="color" value="#FF0066"/>
    </inkml:brush>
  </inkml:definitions>
  <inkml:trace contextRef="#ctx0" brushRef="#br0">7 3 1056,'-7'3'3566,"13"-2"-2315,-5-1-1196,21 1 2546,-22 0-2596,1 0 0,-1 0 0,1 0-1,0 0 1,-1 0 0,1 0 0,0-1-1,0 1 1,-1 0 0,1 0-1,0-1 1,0 1 0,0-1 0,0 1-1,0 0 1,0-1 0,0 0 0,0 1-1,0-1 1,0 0 0,2 1 0,34 8 159,-27-7 320,-1-1-88,0 0 0,0 0 0,0 0 0,15-3-1,0 2-830,16-15 1343,-10 10-1244,4-1 708,59-1 0,11 7-726,-103 0 800,3-3-281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42:48.427"/>
    </inkml:context>
    <inkml:brush xml:id="br0">
      <inkml:brushProperty name="width" value="0.1" units="cm"/>
      <inkml:brushProperty name="height" value="0.1" units="cm"/>
      <inkml:brushProperty name="color" value="#FF0066"/>
    </inkml:brush>
  </inkml:definitions>
  <inkml:trace contextRef="#ctx0" brushRef="#br0">17 1 740,'0'0'72,"-3"0"27,-10 0 4853,35 0-5491,53 28 1400,-66-25-393,1-1 0,-1-1-1,1 1 1,19-1-1,-17 6-539,-11-7 68,-1 0 1,1 0-1,-1 1 1,0-1-1,1 0 1,-1 0-1,1 0 1,-1 1-1,0-1 1,1 0-1,-1 0 1,1 1-1,-1-1 1,0 0-1,1 1 1,-1-1-1,0 0 1,0 1-1,1-1 1,-1 1-1,0-1 1,1 1-1,3 3 1103,40 8-2069,-41-11 732,-2-1 313,0 0-1,0 1 1,0-1 0,0 0 0,0 1-1,0-1 1,0 0 0,0 1-1,0 0 1,0-1 0,-1 1 0,1-1-1,0 1 1,0 0 0,0-1-1,-1 1 1,1 0 0,0 0 0,-1 0-1,1 0 1,-1 0 0,1-1 0,0 3-1,28 1-1168,9 7 1272,0-2-1,1-2 1,-1-1-1,1-2 0,65-2 1,-103-2-133,17 0-80,-17 0 52,-1 0 1,1 0-1,-1 0 1,1 0 0,-1 0-1,1 0 1,0 0 0,-1 0-1,1 0 1,-1 0 0,1 0-1,-1-1 1,1 1 0,-1 0-1,1 0 1,-1-1-1,1 1 1,-1 0 0,1-1-1,-1 1 1,0 0 0,1-1-1,-1 1 1,1-1 0,36 0-350,-32 1 112,17 1 222,-22-1-2,1 0 0,-1 0 0,1 0 0,-1 0 0,1 0 0,0 0 1,-1 0-1,1 0 0,-1 0 0,1-1 0,-1 1 0,1 0 0,-1 0 0,1 0 0,-1 0 1,1-1-1,-1 1 0,1 0 0,-1-1 0,1 1 0,-1 0 0,0-1 0,1 1 0,-1-1 1,0 1-1,1 0 0,-1-1 0,34-15 968,-30 14-1061,1 0 0,0 0 0,0 0 1,1 0-1,-1 1 0,0 0 0,7-1 0,21-5 634,-32 2-2247</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44:33.119"/>
    </inkml:context>
    <inkml:brush xml:id="br0">
      <inkml:brushProperty name="width" value="0.1" units="cm"/>
      <inkml:brushProperty name="height" value="0.1" units="cm"/>
      <inkml:brushProperty name="color" value="#FF0066"/>
    </inkml:brush>
  </inkml:definitions>
  <inkml:trace contextRef="#ctx0" brushRef="#br0">0 0 860,'0'8'8,"0"-2"-8</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48:14.095"/>
    </inkml:context>
    <inkml:brush xml:id="br0">
      <inkml:brushProperty name="width" value="0.1" units="cm"/>
      <inkml:brushProperty name="height" value="0.1" units="cm"/>
      <inkml:brushProperty name="color" value="#FF0066"/>
    </inkml:brush>
  </inkml:definitions>
  <inkml:trace contextRef="#ctx0" brushRef="#br0">2126 660 2144,'0'-37'1174,"-2"36"-1169,1 1 0,-1-1 0,0 1 1,1 0-1,-1 0 0,0-1 0,1 1 0,-1 0 1,0 0-1,-1 1 0,1-1-11,-9 1 54,4 0-16</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3:50.589"/>
    </inkml:context>
    <inkml:brush xml:id="br0">
      <inkml:brushProperty name="width" value="0.025" units="cm"/>
      <inkml:brushProperty name="height" value="0.025" units="cm"/>
      <inkml:brushProperty name="color" value="#008C3A"/>
    </inkml:brush>
  </inkml:definitions>
  <inkml:trace contextRef="#ctx0" brushRef="#br0">17 23 2964,'0'-1'4,"0"1"0,0-1 1,0 1 0,0 0 0,-1-1-1,1 1 1,0-1 0,0 1 0,0 0-1,0-1 1,-1 1 0,1 0 0,0-1-1,0 1 1,-1 0 0,1-1 0,0 1 0,-1 0-1,1 0 1,0-1 0,-1 1 0,1 0-1,0 0 1,-1 0 0,1-1 0,0 1-1,-1 0 1,1 0 0,-1 0 0,0 0 11,1 0 0,0 0 0,-1-1 0,1 1 0,-1 0 0,1 0 1,-1 0-1,1-1 0,0 1 0,-1 0 0,1 0 0,0-1 0,-1 1 1,1 0-1,0-1 0,-1 1 0,1-1 0,0 1 0,0 0 1,-1-1-1,1 1 0,0-1 0,0 1 0,0 0 0,0-1 0,-1 1 1,1-1-1,0 1 0,0-1 0,0 1 0,0-1 0,0 1 0,0-1 1,0 1-1,0 0 0,1-1 0,-1 0-13,-1 2-11,1 0 1,0 0 0,0 0 0,0 0-1,0-1 1,0 1 0,0 0 0,0 0-1,0 0 1,0 0 0,0 0 0,1 0-1,-1-1 1,0 1 0,1 0 0,-1 0-1,1 1 1,13 4 194</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4:37.162"/>
    </inkml:context>
    <inkml:brush xml:id="br0">
      <inkml:brushProperty name="width" value="0.025" units="cm"/>
      <inkml:brushProperty name="height" value="0.025" units="cm"/>
      <inkml:brushProperty name="color" value="#008C3A"/>
    </inkml:brush>
  </inkml:definitions>
  <inkml:trace contextRef="#ctx0" brushRef="#br0">296 59 624,'0'-3'63,"-1"-14"1021,0 16-1063,1 1 1,0-1-1,-1 1 0,1 0 1,0-1-1,-1 1 0,1 0 1,-1-1-1,1 1 0,-1 0 1,1-1-1,-1 1 0,1 0 1,-1 0-1,1 0 0,-1 0 1,1-1-1,-1 1 0,1 0 1,-1 0-1,1 0 0,-2 0 1,1-2 146,1 0 0,-1-1 0,0 1 0,1 0 0,0-1 1,-1 1-1,1 0 0,0-1 0,0 1 0,1-4 0,-1 2-44,0 28 1135</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4:41.490"/>
    </inkml:context>
    <inkml:brush xml:id="br0">
      <inkml:brushProperty name="width" value="0.025" units="cm"/>
      <inkml:brushProperty name="height" value="0.025" units="cm"/>
      <inkml:brushProperty name="color" value="#008C3A"/>
    </inkml:brush>
  </inkml:definitions>
  <inkml:trace contextRef="#ctx0" brushRef="#br0">4898 1706 14662,'42'-1'164,"-37"0"-172,1 0-1,-1 0 1,0 0-1,0-1 1,0 1-1,0-1 1,0 0-1,6-5 1,-9 0 179,-2 7-167,0 0 0,-1-1 1,1 1-1,0 0 1,0-1-1,0 1 0,0 0 1,0 0-1,0-1 1,0 1-1,0 0 0,0-1 1,0 1-1,1 0 1,-1 0-1,0-1 0,0 1 1,0 0-1,0 0 1,0-1-1,0 1 0,1 0 1,-1 0-1,0-1 0,0 1 1,0 0-1,1 0 1,-1-1-1,1 0-100,0 0 0,0 0 0,0 0-1,0 0 1,0 0 0,0 0 0,0 0 0,-1-1-1,1 1 1,0 0 0,-1-1 0,1 1 0,-1-1 0,0 1-1,1 0 1,-1-1 0,0 1 0,0-1 0,0 1 0,0-1-1,0 1 1,0-1 0,-1-2 0,1 1-238,0 1 104,-1 1 0,1-1-1,0 0 1,-1 1 0,0-1 0,1 1 0,-1-1 0,0 1-1,0-1 1,0 1 0,0 0 0,0-1 0,0 1 0,0 0 0,-1 0-1,1 0 1,0 0 0,-1 0 0,1 0 0,0 0 0,-1 0 0,1 0-1,-1 1 1,0-1 0,-1 0 0,-11-6-1350,-2-2-102</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4:42.994"/>
    </inkml:context>
    <inkml:brush xml:id="br0">
      <inkml:brushProperty name="width" value="0.025" units="cm"/>
      <inkml:brushProperty name="height" value="0.025" units="cm"/>
      <inkml:brushProperty name="color" value="#008C3A"/>
    </inkml:brush>
  </inkml:definitions>
  <inkml:trace contextRef="#ctx0" brushRef="#br0">4539 78 11825,'2'0'3,"3"1"-239,-4-1 316,1 1-1,-1-1 0,0 0 0,1 0 1,-1 0-1,0 0 0,1 0 1,-1 0-1,0 0 0,1 0 1,-1 0-1,2-1 0,-2 0-17,-1 0 0,1 0-1,-1 0 1,1 1-1,-1-1 1,1 0 0,-1 0-1,1 0 1,-1 0 0,0 0-1,0 0 1,1 0-1,-1 0 1,0 0 0,0 0-1,0 0 1,0 0 0,0 0-1,-1-2 1,2 3-55,-1-1 1,0 1 0,0 0-1,0-1 1,0 1-1,1-1 1,-1 1-1,0-1 1,0 1-1,0 0 1,0-1-1,0 1 1,0-1-1,0 1 1,0-1-1,-1 1 1,1 0 0,0-1-1,0 1 1,0-1-1,0 1 1,0 0-1,-1-1 1,1 1-1,0-1 1,0 1-1,-1 0 1,1-1-1,0 1 1,-1 0-1,1-1 1,0 1 0,-1 0-1,1 0 1,0-1-1,-1 1 1,1 0-1,-1 0 1,1 0-1,-1 0 1,1 0-1,0-1 1,-1 1-1,1 0 1,-1 0-1,1 0 1,-1 0 0,1 0-1,-1 0 1,0 0-28,1 0 9,0 0 1,0 0 0,0 0 0,0 0-1,0 0 1,0 0 0,0 0 0,-1 0 0,1 0-1,0 0 1,0 0 0,0 0 0,0 0-1,0 0 1,0 0 0,0 0 0,-1 0-1,1 0 1,0 0 0,0 0 0,0 0-1,0 0 1,0 1 0,0-1 0,0 0 0,0 0-1,0 0 1,0 0 0,-1 0 0,1 0-1,0 0 1,0 0 0,0 0 0,0 0-1,0 1 1,0-1 0,0 0 0,0 0-1,0 0 1,0 0 0,0 0 0,0 0-1,0 0 1,0 0 0,0 1 0,0-1 0,0 0-1,0 0 1,0 0 0,0 0 0,0 0-1,0 0 1,0 0 0,0 0 0,0 1-1,0-1 1,0 0 0,0 0 0,0 0-1,0 0 1,1 0 0,-1 0 0,0 0 0,0 0-1,0 0 1,0 1 25,0 0-1,1-1 1,-1 1 0,0-1-1,0 1 1,0-1 0,0 1-1,0 0 1,0-1 0,0 1-1,0-1 1,0 1 0,0-1-1,0 1 1,0 0 0,0-1 0,-1 1-1,1-1 1,0 1 0,0-1-1,-1 1 1,1-1 0,0 1-1,-1-1 1,1 1 0,0-1-1,-1 0 1,0 1 0,-13 14-11</inkml:trace>
  <inkml:trace contextRef="#ctx0" brushRef="#br0">4271 1676 13558,'0'0'0,"0"5"-25,-1 0-1,0 0 0,0 0 0,-1 0 1,0 0-1,-2 6 0,1-7 75,2 1-1,-1-1 0,0 1 1,1 0-1,0 0 1,0 0-1,0 5 0,1-8-47,0-1 0,0 1 0,-1-1 0,1 0 0,0 1-1,-1-1 1,1 0 0,-1 1 0,1-1 0,-1 0 0,1 0 0,-1 0-1,-1 2 1,2-2-16,-1 0-1,0 1 1,0-1-1,1 0 0,-1 1 1,0-1-1,1 1 1,0-1-1,-1 0 1,1 1-1,0-1 0,0 1 1,-1 1-1,1-12-5058,0 0 2638</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5:01.435"/>
    </inkml:context>
    <inkml:brush xml:id="br0">
      <inkml:brushProperty name="width" value="0.025" units="cm"/>
      <inkml:brushProperty name="height" value="0.025" units="cm"/>
      <inkml:brushProperty name="color" value="#008C3A"/>
    </inkml:brush>
  </inkml:definitions>
  <inkml:trace contextRef="#ctx0" brushRef="#br0">68 233 5828,'-36'21'-339,"29"-18"-6,6-3 335,0 0 0,0 0 0,0 0 0,0 1 1,1-1-1,-1 0 0,0 1 0,0-1 0,1 0 0,-1 1 1,0-1-1,1 1 0,-1-1 0,0 1 0,1-1 1,-1 1-1,1 0 0,-1-1 0,1 1 0,-1 0 0,1-1 1,-1 1-1,1 0 0,-1 0 0,1-1 0,0 2 0,0-2 15,0 1 1,-1-1-1,1 0 0,0 0 0,0 0 0,0 1 0,0-1 0,0 0 0,0 0 0,-1 1 0,1-1 0,0 0 0,0 0 0,0 0 0,0 0 0,-1 1 0,1-1 0,0 0 0,0 0 0,-1 0 0,1 0 0,0 0 0,0 0 0,0 0 0,-1 0 0,1 0 0,0 1 0,0-1 0,-1 0 0,1 0 0,0 0 0,0 0 1,-1 0-1,1-1 0,0 1 0,-1 0 0,1 0 2,1 0 1,-1 0-1,0 0 1,0 0-1,0 0 1,0 0 0,0 0-1,0 0 1,0 0-1,0 0 1,0 0-1,1 0 1,-1-1 0,0 1-1,0 0 1,0 0-1,0 0 1,0 0-1,0 0 1,0 0 0,0 0-1,0 0 1,0 0-1,0-1 1,0 1-1,0 0 1,0 0 0,0 0-1,0 0 1,0 0-1,0 0 1,0 0-1,0-1 1,0 1 0,0 0-1,0 0 1,0 0-1,0 0 1,0 0-1,0 0 1,0 0-1,0-1 1,0 1 0,0 0-1,0 0 1,0 0-1,0 0 1,0 0-1,-1 0 1,1 0 0,0 0-1,0 0 1,0 0-1,0-1 1,0 1-1,0 0 1,0 0 0,0 0-1,-1 0 1,1 0-1,0 0 1,68-37-423</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5:40.355"/>
    </inkml:context>
    <inkml:brush xml:id="br0">
      <inkml:brushProperty name="width" value="0.025" units="cm"/>
      <inkml:brushProperty name="height" value="0.025" units="cm"/>
      <inkml:brushProperty name="color" value="#008C3A"/>
    </inkml:brush>
  </inkml:definitions>
  <inkml:trace contextRef="#ctx0" brushRef="#br0">197 855 8362,'0'0'-36,"-1"-1"-109,0 0 0,0 0 0,0 0 0,0 0 0,0 0 0,0 0 0,1 0 0,-1 0 0,0 0 0,1-1 0,-1 1 0,1 0 0,-1-1 0,1 1 0,0 0 0,0-1 0,-1-1 0,1-6-1407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7:11.505"/>
    </inkml:context>
    <inkml:brush xml:id="br0">
      <inkml:brushProperty name="width" value="0.1" units="cm"/>
      <inkml:brushProperty name="height" value="0.1" units="cm"/>
      <inkml:brushProperty name="color" value="#FF0066"/>
    </inkml:brush>
  </inkml:definitions>
  <inkml:trace contextRef="#ctx0" brushRef="#br0">1 192 820,'0'0'9794,"2"0"-10066,25 1 58,-6-1 401,1 0 1,-2-2-1,27-4 1,-31 4 9,34-2 0,-15 3 51,34-1-927,-34 2 832,52-7 1,256-28 201,-202 24-570,-68 5 569,149-17 396,-105 4-1673,-26 1 933,1 4 0,181-3-1,49 9 114,-1-1-451,-226 11 168,109-4 541,8-7-280,-62 9-44,-147 0 68,5 0-31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7:12.582"/>
    </inkml:context>
    <inkml:brush xml:id="br0">
      <inkml:brushProperty name="width" value="0.1" units="cm"/>
      <inkml:brushProperty name="height" value="0.1" units="cm"/>
      <inkml:brushProperty name="color" value="#FF0066"/>
    </inkml:brush>
  </inkml:definitions>
  <inkml:trace contextRef="#ctx0" brushRef="#br0">17 75 1296,'0'0'3170,"0"0"-3143,0 0 0,0-1 0,0 1 0,1 0 0,-1 0 0,0-1 0,0 1 0,0 0 0,0-1 0,0 1 0,0 0 0,0-1 0,0 1 0,0 0 0,0-1 0,-1 1 0,1 0 0,0 0 0,0-1 0,0 1 0,0 0 0,0-1 0,-1 1 0,1 0 0,0 0 0,0-1 0,0 1 0,-1 0 0,1 0 0,0 0 0,-1-1 0,0 1 271,0 0-214,1 0 0,-1 0 0,1 0 0,-1 0 0,1 0 0,-1 0 0,1 0 0,0 0 0,-1 0 0,1 0 0,-1 0 0,1-1 0,-1 1 0,1 0 0,0 0 0,-1 0 0,1-1 0,-1 1 0,1 0 0,0-1 0,-1 1 0,1 0 0,0-1 0,0 1 0,-1 0-1,1-1 1,0 1 0,0 0 0,-1-1 0,1 0 238,0 1-248,0-1 1,0 1-1,-1 0 1,1-1 0,0 1-1,0 0 1,0-1-1,0 1 1,0-1-1,0 1 1,0 0-1,0-1 1,0 1 0,0 0-1,0-1 1,0 1-1,0 0 1,1-1-1,-1 1 1,0 0-1,0-1 1,0 1-1,0 0 1,1-1 0,-1 1-1,0 0 1,0 0-1,0-1 1,1 1-1,-1 0 1,0 0-1,1-1 1,111-14-210,32-3 846,428 3 553,-337 23-660,-200-7-1836</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57:23.651"/>
    </inkml:context>
    <inkml:brush xml:id="br0">
      <inkml:brushProperty name="width" value="0.1" units="cm"/>
      <inkml:brushProperty name="height" value="0.1" units="cm"/>
      <inkml:brushProperty name="color" value="#FF0066"/>
    </inkml:brush>
  </inkml:definitions>
  <inkml:trace contextRef="#ctx0" brushRef="#br0">2166 419 780,'1'-1'22,"-1"1"-1,0-1 1,0 0 0,0 1-1,-1-1 1,1 0-1,0 0 1,0 1 0,0-1-1,0 1 1,-1-1-1,1 0 1,0 1 0,0-1-1,-1 0 1,1 1-1,-1-1 1,1 1 0,0-1-1,-1 1 1,1-1 0,-1 1-1,1-1 1,-2 0-1,1 1-16,1-1 0,-1 1 0,0-1 0,1 1 0,-1-1 0,1 1 0,-1-1 0,1 0 0,-1 1 0,1-1 0,-1 0 0,1 0 0,0 1 0,-1-1 0,1 0 0,0 0 0,0 1 0,0-1 0,-1 0 0,1 0 0,0 0 0,0 1 0,0-1 0,0-2 0,0 3 6,0 0 0,0 0-1,0-1 1,0 1-1,0 0 1,0 0-1,0-1 1,0 1-1,0 0 1,-1 0 0,1-1-1,0 1 1,0 0-1,0 0 1,0 0-1,-1-1 1,1 1-1,0 0 1,0 0-1,-1 0 1,1 0 0,0 0-1,0-1 1,-1 1-1,1 0 1,0 0-1,0 0 1,-1 0-1,1 0 1,0 0 0,0 0-1,-1 0 1,1 0-1,0 0 1,-1 0-1,1 0 1,0 0-1,-1 0-6,1 0-1,-1 0 0,1 0 0,0 0 0,-1 0 0,1 0 0,-1 0 0,1 0 1,0 0-1,-1 0 0,1 0 0,0 0 0,-1 0 0,1-1 0,-1 1 0,1 0 1,0 0-1,-1 0 0,1-1 0,0 1 0,0 0 0,-1 0 0,1-1 0,0 1 1,0 0-1,-1-1 0,1 1 0,0 0 0,0-1 0,0 1 0,-1 0 0,1-1 1,0 1-1,0-1 0,0 1 0,0 0 0,0-1 0,0 1 0,0-1 1,0 0-1,0 1 1,0 0 0,-1 0-1,1 0 1,0 0 0,0 0-1,0-1 1,0 1 0,0 0 0,0 0-1,0 0 1,-1 0 0,1 0-1,0-1 1,0 1 0,0 0 0,0 0-1,-1 0 1,1 0 0,0 0-1,0 0 1,0 0 0,-1 0-1,1 0 1,0 0 0,0 0 0,0 0-1,0 0 1,-1 0 0,1 0-1,0 0 1,0 0 0,0 0 0,-1 0-1,1 0 1,0 0 0,-1 0 8,1 0 1,0 1-1,0-1 1,-1 0-1,1 0 1,0 0-1,-1 0 1,1 0 0,0 0-1,-1 0 1,1 0-1,0 0 1,-1 0-1,1-1 1,0 1-1,-1 0 1,1 0 0,0 0-1,0 0 1,-1 0-1,1 0 1,0-1-1,0 1 1,-1 0-1,1 0 1,0-1-1,0 1 1,-1 0 0,1 0-1,0-1 1,0 1-1,0 0 1,0 0-1,-1-1 1,1 1-1,0 0 1,0-1 0,0 1-1,0 0 1,0 0-1,0-1 1,0 0-1,0 1-6,0 0 0,0 0 0,0 0 0,0-1 0,-1 1 1,1 0-1,0 0 0,0 0 0,0-1 0,0 1 0,0 0 0,0 0 0,-1 0 0,1 0 0,0 0 0,0-1 0,0 1 0,0 0 0,-1 0 0,1 0 0,0 0 0,0 0 0,0 0 0,-1 0 0,1 0 0,0 0 0,0-1 1,0 1-1,-1 0 0,1 0 0,0 0 0,0 0 0,0 0 0,-1 0 0,1 0 0,0 1 0,-1-1 0,1 0-3,0 0-1,-1 0 1,1 0 0,0 0-1,-1 0 1,1 0 0,0 0 0,-1 0-1,1 0 1,0 0 0,-1 0-1,1 0 1,0-1 0,-1 1-1,1 0 1,0 0 0,0 0-1,-1 0 1,1-1 0,0 1-1,-1 0 1,1 0 0,0 0 0,0-1-1,0 1 1,-1 0 0,1 0-1,0-1 1,0 1 0,0 0-1,-1-1 1,1 1 0,0 0-1,0-1 1,0 1 0,0 0-1,0-1 1,0 1 0,0 0 0,0-1-1,0 1 1,-5-1 190,5 2-181,-1-1 0,1 0 0,-1 0 0,1 0 0,0 0 0,-1 0 0,1 0 0,-1 0-1,1 0 1,-1 0 0,1 0 0,-1 0 0,1 0 0,-1-1 0,1 1 0,-1 0-1,1 0 1,-1 0 0,1-1 0,0 1 0,-1 0 0,1 0 0,-1-1 0,-15-9 81,-124-42-97,16 7-69,82 28 78,-10-5 31,-83-23 0,112 40-37,-1 1 0,1 1 0,0 1 0,-1 1 0,1 1 0,-1 2 0,-39 6 0,-285 28 236,205-25-251,109-6-97,1 1 1,-47 16-1,-232 62-149,215-57 304,88-24-48,0 0 0,1 0 0,-1 1 0,1 0 1,0 0-1,0 1 0,-13 11 0,-49 48-139,49-37 180,18-23-17,-1 1 0,1-1-1,-1 0 1,1 1 0,-7 3 0,8-6-6,-3 1-26,1 0-1,0 0 0,0 1 1,0-1-1,0 1 1,0 0-1,1 0 0,0 0 1,-4 7-1,3-2 13,0-1 0,-1 1 0,-7 9 0,-6 10-52,17-13 46,1-14 9,0 0-1,0 0 0,0 0 1,0 0-1,0 0 0,0 0 1,0 0-1,0 0 0,0-1 1,0 1-1,-1 0 1,1 0-1,0 0 0,-2 2 1,1-1 2,-1 0 1,1 1 0,0 0-1,0-1 1,0 1 0,0 0-1,0-1 1,0 1 0,1 0-1,-1 0 1,1 0 0,0-1 0,0 1-1,0 5 1,0 664 1768,0-669-1767,1 0 0,-1-1 0,0 1 0,1 0 0,0-1 0,0 1 0,-1-1 0,1 1 0,1-1 0,-1 1 0,0-1 0,3 4 0,8 18 282,-2 6-210,1 0-1,27 52 1,-20-58-453,-16-21 406,1 0 0,-1-1 0,0 1 0,1 0-1,-1 0 1,-1 0 0,1 0 0,0 0 0,-1 0 0,1 1 0,-1-1 0,0 1 0,0-1-1,-1 1 1,1 3 0,0-4-37,-1 1-1,1-1 0,0 0 1,0 0-1,0 0 1,0-1-1,0 1 1,1 0-1,-1 0 1,1-1-1,0 1 0,0-1 1,0 1-1,4 3 1,-3-3-42,0 1 0,0 0 0,-1-1 1,1 1-1,-1 0 0,4 8 0,0 3-43,1 0-1,17 28 1,-6-12-137,-16-28 272,-1 0-1,0 1 1,0-1-1,0 1 1,0-1 0,0 1-1,-1-1 1,0 6-1,1-5 67,-1 0-1,0 0 1,1-1-1,0 1 1,0 0-1,2 5 1,19 27-17,-18-32-105,-1 1 0,1 0 1,-1 0-1,0 0 0,0 0 1,-1 0-1,0 1 1,0-1-1,0 1 0,0-1 1,-1 1-1,1 8 1,-2-11 4,1 0 1,-1-1 0,1 1 0,0-1 0,0 1 0,0-1 0,0 1 0,0-1 0,1 0 0,-1 1-1,1-1 1,-1 0 0,1 0 0,0 0 0,0 0 0,0 0 0,0-1 0,4 3 0,-3-1-14,0-1-1,0 1 1,0 0 0,-1 0-1,1 0 1,-1 0 0,0 0 0,4 6-1,-5-5 47,1-1 0,-1 0-1,1 1 1,0-1-1,0 0 1,0 0-1,1-1 1,-1 1-1,1 0 1,-1-1-1,1 1 1,0-1-1,6 3 1,1 3-22,11 15-232,-19-21 213,-1 1 1,1-1 0,0 1-1,1-1 1,-1 0 0,0 0-1,1 0 1,-1 0 0,4 2-1,47 29-369,-47-30 417,-1 2-1,0-1 1,1 0-1,-1 1 0,-1 0 1,8 9-1,-7-7-1,0-1 0,0 0 0,1-1-1,0 1 1,0-1 0,1 0 0,-1-1 0,8 5 0,62 30-250,-24-19 492,1-1-1,62 12 0,-18-5-95,-13 1-1178,-50-14 1248,1-3 0,0 0 0,1-2-1,0-2 1,38 2 0,5-9-91,0-3 0,-1-3 0,0-4 0,0-3 0,-1-4-1,88-32 1,-102 26-139,-2-3 0,-1-2-1,-1-2 1,-2-4 0,91-69-1,-49 14 22,-83 74-163,-1-1 1,0-1-1,21-35 1,-31 43 211,-1 0 0,0-1 0,3-13 0,-2 7 74,-1-34-101,2 7-187,-1-1 0,-3 1 0,-4-55 0,0 17 282,2-559 380,-11 572-394,12 62-116,-2 0-1,1 0 0,-1 0 0,0 0 0,0 0 0,-1 1 0,0-1 0,-4-10 0,5 15-40,0-1-1,1 0 1,-1 0-1,1 0 1,0 0-1,-1 0 1,1 0 0,0 0-1,1-5 1,0 5 15,-1 0 1,0 0 0,0 1 0,0-1 0,0 0 0,0 0 0,0 1-1,-1-1 1,0 0 0,0-2 0,-2-1 12,1 1 0,0-1-1,0 0 1,1 0 0,0 1-1,0-1 1,0 0 0,1 0 0,-1-7-1,1 12-13,0-1 0,0 1 0,0-1 0,0 1 0,-1-1 0,1 1 0,0 0 0,-1-1 0,0 1 0,1 0 0,-1-1 0,0 1 0,1 0 0,-1 0 0,-2-3 0,2 3 1,0 0 0,0 0-1,0 0 1,1 0 0,-1 0 0,0-1-1,1 1 1,-1 0 0,1-1 0,-1 1 0,1 0-1,-1-1 1,1 1 0,0-1 0,0-2-1,0 2-5,0 0-1,-1 1 0,1-1 0,0 0 0,-1 0 0,0 0 1,1 0-1,-1 0 0,0 0 0,0 1 0,-1-4 1,1 4 15,0-1 0,0 1 0,0-1 0,0 0 0,0 0 0,1 1 0,-1-1 0,1 0 0,-1 0 0,1 0 0,0-2 0,0 2-8,0 1-1,0-1 1,-1 1 0,1-1-1,0 1 1,-1-1 0,1 1-1,0-1 1,-1 1 0,0 0-1,1-1 1,-1 1 0,0 0-1,0-1 1,-2-1 0,2 2 22,0 0 1,1-1 0,-1 1 0,0 0 0,0 0 0,1-1 0,-1 1 0,0 0 0,1-1-1,-1 1 1,1-1 0,0 1 0,-1-1 0,1 1 0,0-3 0,0-3 128,1 5-120,-1 0 1,0 0 0,0 0-1,0 0 1,0 0 0,0 0-1,-1 0 1,1 0 0,-1 0-1,1 0 1,-1 0 0,0-2-1,-6-4 125,6 7-138,0 0 0,0 0-1,0 0 1,0 0 0,0 0-1,1 0 1,-1-1 0,0 1-1,1 0 1,-1-1 0,1 1 0,-1 0-1,1-1 1,-1 1 0,1-1-1,0 1 1,0-3 0,0 3-34,0-1 1,-1 0-1,1 1 1,0-1-1,-1 0 1,1 1-1,-1-1 1,0 0-1,1 1 1,-1-1-1,0 1 1,0 0-1,0-1 1,0 1-1,0-1 1,0 1-1,0 0 1,-3-2-1,-10-16-102,1-13-217,0-3 535,-2 0 0,-1 1-1,-28-43 1,42 67-42,2 10-162,0-1-1,0 0 1,0 1-1,0-1 0,0 1 1,0-1-1,-1 1 0,1-1 1,0 0-1,0 1 1,0-1-1,-1 1 0,1-1 1,0 1-1,0-1 1,-1 1-1,1-1 0,0 1 1,-2-1-1,-13-10 4,-1 0-1,0 2 0,0 0 1,-23-8-1,25 11 137,-18-8-181,-2 2 1,0 1 0,0 2-1,-59-8 1,43 11-2732,-57 1 1,73 5 1211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40:29.437"/>
    </inkml:context>
    <inkml:brush xml:id="br0">
      <inkml:brushProperty name="width" value="0.05" units="cm"/>
      <inkml:brushProperty name="height" value="0.05" units="cm"/>
    </inkml:brush>
  </inkml:definitions>
  <inkml:trace contextRef="#ctx0" brushRef="#br0">65 26 2512,'0'0'15,"0"-1"39,0 1 10,0-1 0,0 0 0,0 1-1,0-1 1,0 0 0,0 1 0,0-1 0,0 0-1,0 1 1,0-1 0,0 0 0,0 1-1,0-1 1,-1 1 0,1-1 0,0 0-1,0 1 1,-1-2 0,-23 2 171,1 0-200,21 0-54,2 0-197,0-1 118,1 1-1,-1 0 1,0-1-1,0 1 1,0-1-1,0 1 1,0-1-1,0 1 1,0 0-1,0-1 1,0 1-1,-1-1 0,1 1 1,0-1-1,0 1 1,0 0-1,0-1 1,0 1-1,-1-1 1,1 1-1,0 0 1,0-1-1,-1 1 0,-8-1-300,7 0-13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41:26.643"/>
    </inkml:context>
    <inkml:brush xml:id="br0">
      <inkml:brushProperty name="width" value="0.1" units="cm"/>
      <inkml:brushProperty name="height" value="0.1" units="cm"/>
      <inkml:brushProperty name="color" value="#FF0066"/>
    </inkml:brush>
  </inkml:definitions>
  <inkml:trace contextRef="#ctx0" brushRef="#br0">0 15 348,'2'0'-32,"1"1"31,-1-1 1,1 0 0,0 0-1,-1-1 1,1 1-1,-1 0 1,1-1 0,-1 0-1,1 1 1,3-3-1,4 1-31,-10 2 31,1 0 0,-1 0 0,0 0 0,0 0-1,1 0 1,-1 0 0,0 0 0,0 0 0,0 0 0,1 0 0,-1 0-1,0 0 1,0 0 0,1 0 0,-1 0 0,0 0 0,0 0 0,1-1 0,-1 1-1,0 0 1,0 0 0,0 0 0,1 0 0,-1 0 0,0-1 0,0 1 0,0 0-1,0 0 1,0 0 0,1 0 0,-1-1 0,0 1 0,0 0 0,0 0-1,0-1 1,0 1 0,0 0 0,0 0 0,0 0 0,0-1 0,0 1 0,0 0-1,0 0 1,0-1 0,0 1 0,0 0 0,0 0 0,0-1 0,0 1-1,0 0 1,0-1 30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42:04.433"/>
    </inkml:context>
    <inkml:brush xml:id="br0">
      <inkml:brushProperty name="width" value="0.1" units="cm"/>
      <inkml:brushProperty name="height" value="0.1" units="cm"/>
      <inkml:brushProperty name="color" value="#FF0066"/>
    </inkml:brush>
  </inkml:definitions>
  <inkml:trace contextRef="#ctx0" brushRef="#br0">1 1 232,'0'0'16</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42:06.782"/>
    </inkml:context>
    <inkml:brush xml:id="br0">
      <inkml:brushProperty name="width" value="0.1" units="cm"/>
      <inkml:brushProperty name="height" value="0.1" units="cm"/>
      <inkml:brushProperty name="color" value="#FF0066"/>
    </inkml:brush>
  </inkml:definitions>
  <inkml:trace contextRef="#ctx0" brushRef="#br0">20 97 940,'0'0'103,"0"0"-90,0 0 0,0 0-1,0 0 1,0 0-1,1 1 1,-1-1 0,0 0-1,0 0 1,0 0-1,0 0 1,0 1 0,0-1-1,0 0 1,0 0-1,0 0 1,0 1 0,0-1-1,0 0 1,0 0-1,0 0 1,0 0 0,0 1-1,-1-1 1,1 0-1,0 0 1,0 0 0,0 0-1,0 0 1,0 1-1,0-1 1,0 0 0,0 0-1,-1 0 1,1 0-1,0 0 1,0 0 0,0 1-1,0-1 1,0 0-1,-1 0 1,1 0 0,0 0-1,0 0 1,0 0-1,0 0 1,-1 0 0,1 0-1,-3 0-37,3 0 46,-1 0 0,1 0-1,-1 0 1,1 0 0,-1 0 0,1 0-1,-1 0 1,1 0 0,0 0 0,-1 0 0,1 1-1,-1-1 1,1 0 0,-1 0 0,1 0 0,0 0-1,-1 1 1,1-1 0,-1 0 0,1 0-1,0 1 1,-1-1 0,1 0 0,0 1 0,0-1-1,-1 0 1,1 1 0,0-1 0,0 0 0,-1 1-1,1-1 1,0 1 0,0-1 0,0 1-1,-1 1 1056,1-1-1044,0 1-46,0-2-16,0 2 320,0-2-275,0 0-1,0 0 0,0 0 1,0 0-1,0 1 0,0-1 1,0 0-1,0 0 0,0 0 1,0 0-1,0 0 0,0 0 1,0 1-1,0-1 0,0 0 1,0 0-1,0 0 0,0 0 1,0 0-1,0 0 0,0 1 1,0-1-1,0 0 0,0 0 1,0 0-1,1 0 0,-1 0 1,0 0-1,0 0 0,0 0 1,0 1-1,0-1 0,0 0 1,0 0-1,0 0 0,1 0 1,-1 0-1,0 0 0,0 0 1,0 0-1,0 0 0,0 0 1,0 0-1,0 0 0,1 0 1,-1 0-1,0 0 0,66 10 236,-63-9-206,29 0 178,7 3-286,-10-1 82,34-1 0,63-2 215,-112-1-182,1-1 0,19-5 1,28-4 111,27-4 1192,-74 13-1065,0-1 1,16-5 0,-16 3-262,-1 2 0,19-3-1,38-6 10,-55 11 1,160-10 235,-156 11-315,-1 2 0,1 0 0,20 4-1,68 7-82,-87-12 112,206 4-174,-131-5 160,52 4-78,-3 4 215,-23 0-161,108 14 140,214 29-210,-435-50 121,210 4-1681,-149-5 2766,-17-2-1253,0-3 0,63-13-1,45-9 1050,-131 21-1947,31-3 2395,-27 6-1290,66-18 0,-69 14-50,61-15 133,62-13-187,-119 31-223,55-1 1,33 4-1344,-120 1 2543,29 0 1355,-14-4-2286,5-2-216,-3 0 340,28 4-596,-48 4 704</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5T23:42:43.150"/>
    </inkml:context>
    <inkml:brush xml:id="br0">
      <inkml:brushProperty name="width" value="0.1" units="cm"/>
      <inkml:brushProperty name="height" value="0.1" units="cm"/>
      <inkml:brushProperty name="color" value="#FF0066"/>
    </inkml:brush>
  </inkml:definitions>
  <inkml:trace contextRef="#ctx0" brushRef="#br0">57 62 1056,'-7'-1'6657,"-22"-1"-5922,28 2-1144,-18-3 615,22-1-375,2 9 717,3 6 948,33-5-1688,-39-6 600,14 0-212,17 0-639,-32 0 417,9 0-519,-7 0 276,1 0 377,-1 0 1,1 0 0,-1 0-1,1 0 1,-1 1 0,1-1 0,5 3-1,-8-3-110,0 1 0,1 0 0,-1-1-1,0 0 1,1 1 0,-1-1 0,1 0 0,-1 0-1,1 0 1,-1 0 0,1 0 0,-1 0 0,0 0-1,1 0 1,-1-1 0,3 0 0,24-8 466,-7 6-661,7-3 454,1 3-209,-26 3 219,-1 0-343,21 0 55,-22 0 629,2 0-295,84 0-861,-86 0 501,9 0-21,41 0 563,-51-1-359,2-3-130,42-9-278,-43 13 261,0 0 0,0 0 0,-1 0 1,1 0-1,0 0 0,0 0 0,-1-1 0,1 1 0,0 0 0,-1 0 0,1-1 0,0 1 0,-1 0 0,1-1 0,0 1 0,-1 0 0,1-1 0,0 1 0,-1-1 0,1 1 0,-1-1 0,1 1 0,-1-1 0,0 0 0,1 1 0,0-2 0,-1-13-3963,0 6 417,0 4 2090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52C41A-2033-4B17-85EA-85E7D7784BA6}" type="datetimeFigureOut">
              <a:rPr lang="es-MX" smtClean="0"/>
              <a:pPr/>
              <a:t>19/04/2022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DB4B47-55B6-4A04-A553-8A5B91008066}"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fld id="{D349D607-E511-4CB6-912F-D5A3B472A42B}" type="slidenum">
              <a:rPr lang="es-ES"/>
              <a:pPr/>
              <a:t>29</a:t>
            </a:fld>
            <a:endParaRPr lang="es-ES"/>
          </a:p>
        </p:txBody>
      </p:sp>
      <p:sp>
        <p:nvSpPr>
          <p:cNvPr id="21505"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A12F18A6-6C0C-4553-91D2-E164099C7903}" type="slidenum">
              <a:rPr lang="es-ES" sz="1200">
                <a:solidFill>
                  <a:srgbClr val="000000"/>
                </a:solidFill>
                <a:ea typeface="Droid Sans Fallback" charset="0"/>
                <a:cs typeface="Droid Sans Fallback"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29</a:t>
            </a:fld>
            <a:endParaRPr lang="es-ES" sz="1200">
              <a:solidFill>
                <a:srgbClr val="000000"/>
              </a:solidFill>
              <a:ea typeface="Droid Sans Fallback" charset="0"/>
              <a:cs typeface="Droid Sans Fallback" charset="0"/>
            </a:endParaRPr>
          </a:p>
        </p:txBody>
      </p:sp>
      <p:sp>
        <p:nvSpPr>
          <p:cNvPr id="21506"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1507" name="Rectangle 3"/>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MX">
              <a:latin typeface="Arial" charset="0"/>
              <a:ea typeface="Droid Sans Fallback" charset="0"/>
              <a:cs typeface="Droid Sans Fallback"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fld id="{5C8834D0-02E7-406B-A955-6B65A2AFB5F1}" type="slidenum">
              <a:rPr lang="es-ES"/>
              <a:pPr/>
              <a:t>30</a:t>
            </a:fld>
            <a:endParaRPr lang="es-ES"/>
          </a:p>
        </p:txBody>
      </p:sp>
      <p:sp>
        <p:nvSpPr>
          <p:cNvPr id="23553"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4527AC2-BBF1-49CD-9B5F-885FE4D4B709}" type="slidenum">
              <a:rPr lang="es-ES" sz="1200">
                <a:solidFill>
                  <a:srgbClr val="000000"/>
                </a:solidFill>
                <a:ea typeface="Droid Sans Fallback" charset="0"/>
                <a:cs typeface="Droid Sans Fallback"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30</a:t>
            </a:fld>
            <a:endParaRPr lang="es-ES" sz="1200">
              <a:solidFill>
                <a:srgbClr val="000000"/>
              </a:solidFill>
              <a:ea typeface="Droid Sans Fallback" charset="0"/>
              <a:cs typeface="Droid Sans Fallback" charset="0"/>
            </a:endParaRPr>
          </a:p>
        </p:txBody>
      </p:sp>
      <p:sp>
        <p:nvSpPr>
          <p:cNvPr id="23554"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3555" name="Rectangle 3"/>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MX">
              <a:latin typeface="Arial" charset="0"/>
              <a:ea typeface="Droid Sans Fallback" charset="0"/>
              <a:cs typeface="Droid Sans Fallback"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fld id="{A1990FEB-28CC-4938-A1E8-E819A4C0815A}" type="slidenum">
              <a:rPr lang="es-ES"/>
              <a:pPr/>
              <a:t>31</a:t>
            </a:fld>
            <a:endParaRPr lang="es-ES"/>
          </a:p>
        </p:txBody>
      </p:sp>
      <p:sp>
        <p:nvSpPr>
          <p:cNvPr id="25601"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AA6FE5CB-BA08-46CC-9423-6C97C28AA654}" type="slidenum">
              <a:rPr lang="es-ES" sz="1200">
                <a:solidFill>
                  <a:srgbClr val="000000"/>
                </a:solidFill>
                <a:ea typeface="Droid Sans Fallback" charset="0"/>
                <a:cs typeface="Droid Sans Fallback"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31</a:t>
            </a:fld>
            <a:endParaRPr lang="es-ES" sz="1200">
              <a:solidFill>
                <a:srgbClr val="000000"/>
              </a:solidFill>
              <a:ea typeface="Droid Sans Fallback" charset="0"/>
              <a:cs typeface="Droid Sans Fallback" charset="0"/>
            </a:endParaRPr>
          </a:p>
        </p:txBody>
      </p:sp>
      <p:sp>
        <p:nvSpPr>
          <p:cNvPr id="25602"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5603" name="Rectangle 3"/>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pPr>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MX">
              <a:latin typeface="Arial" charset="0"/>
              <a:ea typeface="Droid Sans Fallback" charset="0"/>
              <a:cs typeface="Droid Sans Fallback"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fld id="{E1FC9EB8-B37F-47F9-98DC-096E68531C2B}" type="slidenum">
              <a:rPr lang="es-ES"/>
              <a:pPr/>
              <a:t>32</a:t>
            </a:fld>
            <a:endParaRPr lang="es-ES"/>
          </a:p>
        </p:txBody>
      </p:sp>
      <p:sp>
        <p:nvSpPr>
          <p:cNvPr id="26625"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A135FE2-AD9A-493A-8771-00DA5B86D31E}" type="slidenum">
              <a:rPr lang="es-ES" sz="1200">
                <a:solidFill>
                  <a:srgbClr val="000000"/>
                </a:solidFill>
                <a:ea typeface="Droid Sans Fallback" charset="0"/>
                <a:cs typeface="Droid Sans Fallback"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32</a:t>
            </a:fld>
            <a:endParaRPr lang="es-ES" sz="1200">
              <a:solidFill>
                <a:srgbClr val="000000"/>
              </a:solidFill>
              <a:ea typeface="Droid Sans Fallback" charset="0"/>
              <a:cs typeface="Droid Sans Fallback" charset="0"/>
            </a:endParaRPr>
          </a:p>
        </p:txBody>
      </p:sp>
      <p:sp>
        <p:nvSpPr>
          <p:cNvPr id="26626"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6627" name="Rectangle 3"/>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MX">
              <a:latin typeface="Arial" charset="0"/>
              <a:ea typeface="Droid Sans Fallback" charset="0"/>
              <a:cs typeface="Droid Sans Fallback"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fld id="{19DEBDDE-AC0D-4D80-9546-C2ED493B7FDE}" type="slidenum">
              <a:rPr lang="es-ES"/>
              <a:pPr/>
              <a:t>33</a:t>
            </a:fld>
            <a:endParaRPr lang="es-ES"/>
          </a:p>
        </p:txBody>
      </p:sp>
      <p:sp>
        <p:nvSpPr>
          <p:cNvPr id="27649" name="Text Box 1"/>
          <p:cNvSpPr txBox="1">
            <a:spLocks noChangeArrowheads="1"/>
          </p:cNvSpPr>
          <p:nvPr/>
        </p:nvSpPr>
        <p:spPr bwMode="auto">
          <a:xfrm>
            <a:off x="3884613" y="8685213"/>
            <a:ext cx="2971800" cy="457200"/>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A7DFED5-9322-461B-91F9-11BEC8D897E6}" type="slidenum">
              <a:rPr lang="es-ES" sz="1200">
                <a:solidFill>
                  <a:srgbClr val="000000"/>
                </a:solidFill>
                <a:ea typeface="Droid Sans Fallback" charset="0"/>
                <a:cs typeface="Droid Sans Fallback"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33</a:t>
            </a:fld>
            <a:endParaRPr lang="es-ES" sz="1200">
              <a:solidFill>
                <a:srgbClr val="000000"/>
              </a:solidFill>
              <a:ea typeface="Droid Sans Fallback" charset="0"/>
              <a:cs typeface="Droid Sans Fallback" charset="0"/>
            </a:endParaRPr>
          </a:p>
        </p:txBody>
      </p:sp>
      <p:sp>
        <p:nvSpPr>
          <p:cNvPr id="27650" name="Rectangle 2"/>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7651" name="Rectangle 3"/>
          <p:cNvSpPr txBox="1">
            <a:spLocks noGrp="1" noChangeArrowheads="1"/>
          </p:cNvSpPr>
          <p:nvPr>
            <p:ph type="body" idx="1"/>
          </p:nvPr>
        </p:nvSpPr>
        <p:spPr bwMode="auto">
          <a:xfrm>
            <a:off x="685800" y="4343400"/>
            <a:ext cx="5486400" cy="4114800"/>
          </a:xfrm>
          <a:prstGeom prst="rect">
            <a:avLst/>
          </a:prstGeom>
          <a:noFill/>
          <a:ln>
            <a:round/>
            <a:headEnd/>
            <a:tailEnd/>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s-MX">
              <a:latin typeface="Arial" charset="0"/>
              <a:ea typeface="Droid Sans Fallback" charset="0"/>
              <a:cs typeface="Droid Sans Fallback"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1EDB4B47-55B6-4A04-A553-8A5B91008066}" type="slidenum">
              <a:rPr lang="es-MX" smtClean="0"/>
              <a:pPr/>
              <a:t>39</a:t>
            </a:fld>
            <a:endParaRPr lang="es-MX"/>
          </a:p>
        </p:txBody>
      </p:sp>
    </p:spTree>
    <p:extLst>
      <p:ext uri="{BB962C8B-B14F-4D97-AF65-F5344CB8AC3E}">
        <p14:creationId xmlns:p14="http://schemas.microsoft.com/office/powerpoint/2010/main" val="1794772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PE"/>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PE"/>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AFE25168-382F-4D64-AE73-5D20A1966B4F}"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PE"/>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F047F709-D6BD-4526-BF03-BE533576CAC1}"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a:t>Haga clic para modificar el estilo de título del patrón</a:t>
            </a:r>
            <a:endParaRPr lang="es-PE"/>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DDD9FC9F-B37D-469D-8210-C0061538CCEF}"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PE"/>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1DD59CF8-55A9-4B8A-9528-9855B5996814}"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P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4333FD4-5C7D-4A6E-9F4D-4D1AEEB841EA}"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PE"/>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271282BB-4FDB-4786-B77E-8774CE1609A6}"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P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1D322613-1434-4176-8777-AEAD4F1034CA}"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PE"/>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396490A0-396E-4290-9B7E-C7F45F337980}"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B3E748C6-5426-4B45-85A8-FC0598887C42}"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P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4F1B4CC9-E08E-44A8-B184-D763EBC51589}"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P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D8846598-D178-4CCB-90DF-AB4F1251DE44}"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a:t>Haga clic para modificar el estilo de título del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9BED9F1-6840-4165-988F-D5F8DE97DF2F}"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11.png"/><Relationship Id="rId4" Type="http://schemas.openxmlformats.org/officeDocument/2006/relationships/customXml" Target="../ink/ink2.xml"/><Relationship Id="rId9"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9.wmf"/><Relationship Id="rId5" Type="http://schemas.openxmlformats.org/officeDocument/2006/relationships/oleObject" Target="../embeddings/oleObject9.bin"/><Relationship Id="rId4" Type="http://schemas.openxmlformats.org/officeDocument/2006/relationships/image" Target="../media/image10.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4.wmf"/><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7.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18.wmf"/><Relationship Id="rId4" Type="http://schemas.openxmlformats.org/officeDocument/2006/relationships/image" Target="../media/image13.wmf"/><Relationship Id="rId9" Type="http://schemas.openxmlformats.org/officeDocument/2006/relationships/oleObject" Target="../embeddings/oleObject19.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1.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3.wmf"/><Relationship Id="rId5" Type="http://schemas.openxmlformats.org/officeDocument/2006/relationships/oleObject" Target="../embeddings/oleObject23.bin"/><Relationship Id="rId4" Type="http://schemas.openxmlformats.org/officeDocument/2006/relationships/image" Target="../media/image22.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8" Type="http://schemas.openxmlformats.org/officeDocument/2006/relationships/image" Target="../media/image35.png"/><Relationship Id="rId3" Type="http://schemas.openxmlformats.org/officeDocument/2006/relationships/customXml" Target="../ink/ink5.xml"/><Relationship Id="rId2" Type="http://schemas.openxmlformats.org/officeDocument/2006/relationships/notesSlide" Target="../notesSlides/notesSlide1.xml"/><Relationship Id="rId29" Type="http://schemas.openxmlformats.org/officeDocument/2006/relationships/customXml" Target="../ink/ink8.xml"/><Relationship Id="rId1" Type="http://schemas.openxmlformats.org/officeDocument/2006/relationships/slideLayout" Target="../slideLayouts/slideLayout7.xml"/><Relationship Id="rId5" Type="http://schemas.openxmlformats.org/officeDocument/2006/relationships/customXml" Target="../ink/ink6.xml"/><Relationship Id="rId28" Type="http://schemas.openxmlformats.org/officeDocument/2006/relationships/image" Target="../media/image40.png"/><Relationship Id="rId19" Type="http://schemas.openxmlformats.org/officeDocument/2006/relationships/customXml" Target="../ink/ink7.xml"/><Relationship Id="rId4" Type="http://schemas.openxmlformats.org/officeDocument/2006/relationships/image" Target="../media/image28.png"/><Relationship Id="rId30" Type="http://schemas.openxmlformats.org/officeDocument/2006/relationships/image" Target="../media/image4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8" Type="http://schemas.openxmlformats.org/officeDocument/2006/relationships/customXml" Target="../ink/ink10.xml"/><Relationship Id="rId3" Type="http://schemas.openxmlformats.org/officeDocument/2006/relationships/notesSlide" Target="../notesSlides/notesSlide2.xml"/><Relationship Id="rId7" Type="http://schemas.openxmlformats.org/officeDocument/2006/relationships/image" Target="../media/image46.png"/><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customXml" Target="../ink/ink9.xml"/><Relationship Id="rId11" Type="http://schemas.openxmlformats.org/officeDocument/2006/relationships/image" Target="../media/image48.png"/><Relationship Id="rId5" Type="http://schemas.openxmlformats.org/officeDocument/2006/relationships/image" Target="../media/image24.emf"/><Relationship Id="rId10" Type="http://schemas.openxmlformats.org/officeDocument/2006/relationships/customXml" Target="../ink/ink11.xml"/><Relationship Id="rId4" Type="http://schemas.openxmlformats.org/officeDocument/2006/relationships/oleObject" Target="../embeddings/oleObject24.bin"/><Relationship Id="rId9" Type="http://schemas.openxmlformats.org/officeDocument/2006/relationships/image" Target="../media/image47.png"/></Relationships>
</file>

<file path=ppt/slides/_rels/slide31.xml.rels><?xml version="1.0" encoding="UTF-8" standalone="yes"?>
<Relationships xmlns="http://schemas.openxmlformats.org/package/2006/relationships"><Relationship Id="rId3" Type="http://schemas.openxmlformats.org/officeDocument/2006/relationships/customXml" Target="../ink/ink12.xml"/><Relationship Id="rId2" Type="http://schemas.openxmlformats.org/officeDocument/2006/relationships/notesSlide" Target="../notesSlides/notesSlide3.xml"/><Relationship Id="rId1" Type="http://schemas.openxmlformats.org/officeDocument/2006/relationships/slideLayout" Target="../slideLayouts/slideLayout7.xml"/><Relationship Id="rId24" Type="http://schemas.openxmlformats.org/officeDocument/2006/relationships/image" Target="../media/image25.png"/><Relationship Id="rId23" Type="http://schemas.openxmlformats.org/officeDocument/2006/relationships/customXml" Target="../ink/ink13.xml"/><Relationship Id="rId22" Type="http://schemas.openxmlformats.org/officeDocument/2006/relationships/image" Target="../media/image61.png"/></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27.emf"/><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oleObject" Target="../embeddings/oleObject26.bin"/><Relationship Id="rId5" Type="http://schemas.openxmlformats.org/officeDocument/2006/relationships/image" Target="../media/image26.emf"/><Relationship Id="rId4" Type="http://schemas.openxmlformats.org/officeDocument/2006/relationships/oleObject" Target="../embeddings/oleObject25.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29.png"/><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customXml" Target="../ink/ink14.xml"/><Relationship Id="rId5" Type="http://schemas.openxmlformats.org/officeDocument/2006/relationships/image" Target="../media/image28.wmf"/><Relationship Id="rId4" Type="http://schemas.openxmlformats.org/officeDocument/2006/relationships/oleObject" Target="../embeddings/oleObject27.bin"/></Relationships>
</file>

<file path=ppt/slides/_rels/slide34.xml.rels><?xml version="1.0" encoding="UTF-8" standalone="yes"?>
<Relationships xmlns="http://schemas.openxmlformats.org/package/2006/relationships"><Relationship Id="rId8" Type="http://schemas.openxmlformats.org/officeDocument/2006/relationships/image" Target="../media/image32.png"/><Relationship Id="rId13" Type="http://schemas.openxmlformats.org/officeDocument/2006/relationships/customXml" Target="../ink/ink19.xml"/><Relationship Id="rId3" Type="http://schemas.openxmlformats.org/officeDocument/2006/relationships/oleObject" Target="../embeddings/oleObject28.bin"/><Relationship Id="rId7" Type="http://schemas.openxmlformats.org/officeDocument/2006/relationships/customXml" Target="../ink/ink16.xml"/><Relationship Id="rId12" Type="http://schemas.openxmlformats.org/officeDocument/2006/relationships/image" Target="../media/image34.png"/><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1.png"/><Relationship Id="rId11" Type="http://schemas.openxmlformats.org/officeDocument/2006/relationships/customXml" Target="../ink/ink18.xml"/><Relationship Id="rId5" Type="http://schemas.openxmlformats.org/officeDocument/2006/relationships/customXml" Target="../ink/ink15.xml"/><Relationship Id="rId10" Type="http://schemas.openxmlformats.org/officeDocument/2006/relationships/image" Target="../media/image33.png"/><Relationship Id="rId4" Type="http://schemas.openxmlformats.org/officeDocument/2006/relationships/image" Target="../media/image30.wmf"/><Relationship Id="rId9" Type="http://schemas.openxmlformats.org/officeDocument/2006/relationships/customXml" Target="../ink/ink17.xml"/><Relationship Id="rId14" Type="http://schemas.openxmlformats.org/officeDocument/2006/relationships/image" Target="../media/image36.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60.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image" Target="../media/image1.wmf"/><Relationship Id="rId7"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3.bin"/><Relationship Id="rId4" Type="http://schemas.openxmlformats.org/officeDocument/2006/relationships/image" Target="../media/image2.wmf"/><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a:solidFill>
            <a:schemeClr val="accent1"/>
          </a:solidFill>
        </p:spPr>
        <p:txBody>
          <a:bodyPr/>
          <a:lstStyle/>
          <a:p>
            <a:r>
              <a:rPr lang="es-ES" dirty="0">
                <a:latin typeface="Dcbx10" charset="0"/>
              </a:rPr>
              <a:t>Modelo de efectos aleatorios y modelos de mixtos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1026"/>
          <p:cNvSpPr txBox="1">
            <a:spLocks noChangeArrowheads="1"/>
          </p:cNvSpPr>
          <p:nvPr/>
        </p:nvSpPr>
        <p:spPr bwMode="auto">
          <a:xfrm>
            <a:off x="250825" y="2200275"/>
            <a:ext cx="8642350" cy="4283075"/>
          </a:xfrm>
          <a:prstGeom prst="rect">
            <a:avLst/>
          </a:prstGeom>
          <a:solidFill>
            <a:srgbClr val="99CCFF"/>
          </a:solidFill>
          <a:ln w="9525">
            <a:noFill/>
            <a:miter lim="800000"/>
            <a:headEnd/>
            <a:tailEnd/>
          </a:ln>
          <a:effectLst/>
        </p:spPr>
        <p:txBody>
          <a:bodyPr>
            <a:spAutoFit/>
          </a:bodyPr>
          <a:lstStyle/>
          <a:p>
            <a:pPr>
              <a:spcAft>
                <a:spcPct val="30000"/>
              </a:spcAft>
            </a:pPr>
            <a:r>
              <a:rPr lang="es-ES_tradnl" sz="3200">
                <a:latin typeface="Arial" pitchFamily="34" charset="0"/>
                <a:cs typeface="Arial" pitchFamily="34" charset="0"/>
              </a:rPr>
              <a:t>En el caso del modelo aleatorio, la metodología de las pruebas de hipótesis es igual a la del modelo de efectos fijos.</a:t>
            </a:r>
          </a:p>
          <a:p>
            <a:pPr>
              <a:spcAft>
                <a:spcPct val="30000"/>
              </a:spcAft>
            </a:pPr>
            <a:r>
              <a:rPr lang="es-ES_tradnl" sz="3200">
                <a:latin typeface="Arial" pitchFamily="34" charset="0"/>
                <a:cs typeface="Arial" pitchFamily="34" charset="0"/>
              </a:rPr>
              <a:t>Se construye una tabla de ANOVA, descomponiendo las sumas de cuadrados, de acuerdo al diseño experimental usado.</a:t>
            </a:r>
          </a:p>
          <a:p>
            <a:pPr>
              <a:spcAft>
                <a:spcPct val="30000"/>
              </a:spcAft>
            </a:pPr>
            <a:r>
              <a:rPr lang="es-ES_tradnl" sz="3200">
                <a:latin typeface="Arial" pitchFamily="34" charset="0"/>
                <a:cs typeface="Arial" pitchFamily="34" charset="0"/>
              </a:rPr>
              <a:t>Obteniendo un cuadrado medio (CM) para cada una de las fuentes de variación.</a:t>
            </a:r>
          </a:p>
        </p:txBody>
      </p:sp>
      <p:sp>
        <p:nvSpPr>
          <p:cNvPr id="25603" name="Rectangle 1027"/>
          <p:cNvSpPr>
            <a:spLocks noGrp="1" noChangeArrowheads="1"/>
          </p:cNvSpPr>
          <p:nvPr>
            <p:ph type="title"/>
          </p:nvPr>
        </p:nvSpPr>
        <p:spPr>
          <a:solidFill>
            <a:srgbClr val="FFFF66"/>
          </a:solidFill>
        </p:spPr>
        <p:txBody>
          <a:bodyPr/>
          <a:lstStyle/>
          <a:p>
            <a:r>
              <a:rPr lang="es-ES_tradnl" sz="4000" b="1" u="sng" dirty="0">
                <a:solidFill>
                  <a:schemeClr val="tx1"/>
                </a:solidFill>
                <a:latin typeface="Arial" pitchFamily="34" charset="0"/>
                <a:cs typeface="Arial" pitchFamily="34" charset="0"/>
              </a:rPr>
              <a:t>Pruebas de Hipótesis, Metodología General </a:t>
            </a:r>
            <a:endParaRPr lang="es-ES" sz="4000" b="1" u="sng" dirty="0">
              <a:solidFill>
                <a:schemeClr val="tx1"/>
              </a:solidFill>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250825" y="2200275"/>
            <a:ext cx="8642350" cy="4137025"/>
          </a:xfrm>
          <a:prstGeom prst="rect">
            <a:avLst/>
          </a:prstGeom>
          <a:solidFill>
            <a:srgbClr val="99CCFF"/>
          </a:solidFill>
          <a:ln w="9525">
            <a:noFill/>
            <a:miter lim="800000"/>
            <a:headEnd/>
            <a:tailEnd/>
          </a:ln>
          <a:effectLst/>
        </p:spPr>
        <p:txBody>
          <a:bodyPr>
            <a:spAutoFit/>
          </a:bodyPr>
          <a:lstStyle/>
          <a:p>
            <a:pPr>
              <a:spcAft>
                <a:spcPct val="30000"/>
              </a:spcAft>
            </a:pPr>
            <a:r>
              <a:rPr lang="es-ES_tradnl" sz="3200" dirty="0">
                <a:latin typeface="Arial" pitchFamily="34" charset="0"/>
                <a:cs typeface="Arial" pitchFamily="34" charset="0"/>
              </a:rPr>
              <a:t>Después se obtienen las Esperanzas de Cuadrados Medios, { E (CM) }.</a:t>
            </a:r>
          </a:p>
          <a:p>
            <a:pPr>
              <a:spcAft>
                <a:spcPct val="30000"/>
              </a:spcAft>
            </a:pPr>
            <a:r>
              <a:rPr lang="es-ES_tradnl" sz="3200" dirty="0">
                <a:latin typeface="Arial" pitchFamily="34" charset="0"/>
                <a:cs typeface="Arial" pitchFamily="34" charset="0"/>
              </a:rPr>
              <a:t>Esto equivale a encontrar que es lo que estima cada CM, es decir si el estudio se repitiera (conceptualmente)  muchas veces, cuál sería el promedio de los muchos valores de CM que se tendría (uno para cada repetición del estudio).</a:t>
            </a:r>
            <a:endParaRPr lang="es-MX" sz="3200" dirty="0">
              <a:latin typeface="Arial" pitchFamily="34" charset="0"/>
              <a:cs typeface="Arial" pitchFamily="34" charset="0"/>
            </a:endParaRPr>
          </a:p>
        </p:txBody>
      </p:sp>
      <p:sp>
        <p:nvSpPr>
          <p:cNvPr id="28677" name="Rectangle 5"/>
          <p:cNvSpPr>
            <a:spLocks noGrp="1" noChangeArrowheads="1"/>
          </p:cNvSpPr>
          <p:nvPr>
            <p:ph type="title"/>
          </p:nvPr>
        </p:nvSpPr>
        <p:spPr>
          <a:solidFill>
            <a:srgbClr val="FFFF66"/>
          </a:solidFill>
          <a:ln/>
        </p:spPr>
        <p:txBody>
          <a:bodyPr/>
          <a:lstStyle/>
          <a:p>
            <a:r>
              <a:rPr lang="es-ES_tradnl" sz="4000" b="1" u="sng">
                <a:solidFill>
                  <a:schemeClr val="tx1"/>
                </a:solidFill>
                <a:latin typeface="Arial" pitchFamily="34" charset="0"/>
                <a:cs typeface="Arial" pitchFamily="34" charset="0"/>
              </a:rPr>
              <a:t>Pruebas de Hipótesis, Metodología General </a:t>
            </a:r>
            <a:endParaRPr lang="es-ES" sz="4000" b="1" u="sng">
              <a:solidFill>
                <a:schemeClr val="tx1"/>
              </a:solidFill>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611188" y="1828800"/>
            <a:ext cx="8281987" cy="2674938"/>
          </a:xfrm>
          <a:prstGeom prst="rect">
            <a:avLst/>
          </a:prstGeom>
          <a:solidFill>
            <a:schemeClr val="hlink"/>
          </a:solidFill>
          <a:ln w="9525">
            <a:noFill/>
            <a:miter lim="800000"/>
            <a:headEnd/>
            <a:tailEnd/>
          </a:ln>
          <a:effectLst/>
        </p:spPr>
        <p:txBody>
          <a:bodyPr>
            <a:spAutoFit/>
          </a:bodyPr>
          <a:lstStyle/>
          <a:p>
            <a:pPr>
              <a:spcAft>
                <a:spcPct val="30000"/>
              </a:spcAft>
            </a:pPr>
            <a:r>
              <a:rPr lang="es-ES_tradnl" sz="3200">
                <a:latin typeface="Arial" pitchFamily="34" charset="0"/>
                <a:cs typeface="Arial" pitchFamily="34" charset="0"/>
              </a:rPr>
              <a:t>La hipótesis de nula se construye al considerar que un componente de varianza para un efecto aleatorio es cero. </a:t>
            </a:r>
          </a:p>
          <a:p>
            <a:pPr>
              <a:spcAft>
                <a:spcPct val="30000"/>
              </a:spcAft>
            </a:pPr>
            <a:r>
              <a:rPr lang="es-ES_tradnl" sz="3200">
                <a:latin typeface="Arial" pitchFamily="34" charset="0"/>
                <a:cs typeface="Arial" pitchFamily="34" charset="0"/>
              </a:rPr>
              <a:t>Esto es la igualdad de las Esperanzas  de dos Cuadrados Medios.</a:t>
            </a:r>
          </a:p>
        </p:txBody>
      </p:sp>
      <p:grpSp>
        <p:nvGrpSpPr>
          <p:cNvPr id="29702" name="Group 6"/>
          <p:cNvGrpSpPr>
            <a:grpSpLocks/>
          </p:cNvGrpSpPr>
          <p:nvPr/>
        </p:nvGrpSpPr>
        <p:grpSpPr bwMode="auto">
          <a:xfrm>
            <a:off x="1066800" y="4800600"/>
            <a:ext cx="6553200" cy="1676400"/>
            <a:chOff x="340" y="2880"/>
            <a:chExt cx="4128" cy="1056"/>
          </a:xfrm>
        </p:grpSpPr>
        <p:sp>
          <p:nvSpPr>
            <p:cNvPr id="29699" name="Text Box 3"/>
            <p:cNvSpPr txBox="1">
              <a:spLocks noChangeArrowheads="1"/>
            </p:cNvSpPr>
            <p:nvPr/>
          </p:nvSpPr>
          <p:spPr bwMode="auto">
            <a:xfrm>
              <a:off x="839" y="2880"/>
              <a:ext cx="3629" cy="1056"/>
            </a:xfrm>
            <a:prstGeom prst="rect">
              <a:avLst/>
            </a:prstGeom>
            <a:solidFill>
              <a:srgbClr val="99CCFF"/>
            </a:solidFill>
            <a:ln w="9525">
              <a:noFill/>
              <a:miter lim="800000"/>
              <a:headEnd/>
              <a:tailEnd/>
            </a:ln>
            <a:effectLst/>
          </p:spPr>
          <p:txBody>
            <a:bodyPr>
              <a:spAutoFit/>
            </a:bodyPr>
            <a:lstStyle/>
            <a:p>
              <a:r>
                <a:rPr lang="es-ES_tradnl" sz="3200">
                  <a:latin typeface="Arial" pitchFamily="34" charset="0"/>
                  <a:cs typeface="Arial" pitchFamily="34" charset="0"/>
                </a:rPr>
                <a:t>Ho :  E(CM</a:t>
              </a:r>
              <a:r>
                <a:rPr lang="es-ES_tradnl" sz="3200" baseline="-25000">
                  <a:latin typeface="Arial" pitchFamily="34" charset="0"/>
                  <a:cs typeface="Arial" pitchFamily="34" charset="0"/>
                </a:rPr>
                <a:t>1</a:t>
              </a:r>
              <a:r>
                <a:rPr lang="es-ES_tradnl" sz="3200">
                  <a:latin typeface="Arial" pitchFamily="34" charset="0"/>
                  <a:cs typeface="Arial" pitchFamily="34" charset="0"/>
                </a:rPr>
                <a:t>) = E(CM</a:t>
              </a:r>
              <a:r>
                <a:rPr lang="es-ES_tradnl" sz="3200" baseline="-25000">
                  <a:latin typeface="Arial" pitchFamily="34" charset="0"/>
                  <a:cs typeface="Arial" pitchFamily="34" charset="0"/>
                </a:rPr>
                <a:t>2</a:t>
              </a:r>
              <a:r>
                <a:rPr lang="es-ES_tradnl" sz="3200">
                  <a:latin typeface="Arial" pitchFamily="34" charset="0"/>
                  <a:cs typeface="Arial" pitchFamily="34" charset="0"/>
                </a:rPr>
                <a:t>)  </a:t>
              </a:r>
            </a:p>
            <a:p>
              <a:endParaRPr lang="es-ES_tradnl" sz="4000" i="1">
                <a:latin typeface="Arial" pitchFamily="34" charset="0"/>
                <a:cs typeface="Arial" pitchFamily="34" charset="0"/>
              </a:endParaRPr>
            </a:p>
            <a:p>
              <a:r>
                <a:rPr lang="es-ES_tradnl" sz="3200">
                  <a:latin typeface="Arial" pitchFamily="34" charset="0"/>
                  <a:cs typeface="Arial" pitchFamily="34" charset="0"/>
                </a:rPr>
                <a:t>Ha :  E(CM</a:t>
              </a:r>
              <a:r>
                <a:rPr lang="es-ES_tradnl" sz="3200" baseline="-25000">
                  <a:latin typeface="Arial" pitchFamily="34" charset="0"/>
                  <a:cs typeface="Arial" pitchFamily="34" charset="0"/>
                </a:rPr>
                <a:t>1</a:t>
              </a:r>
              <a:r>
                <a:rPr lang="es-ES_tradnl" sz="3200">
                  <a:latin typeface="Arial" pitchFamily="34" charset="0"/>
                  <a:cs typeface="Arial" pitchFamily="34" charset="0"/>
                </a:rPr>
                <a:t>) &gt; E(CM</a:t>
              </a:r>
              <a:r>
                <a:rPr lang="es-ES_tradnl" sz="3200" baseline="-25000">
                  <a:latin typeface="Arial" pitchFamily="34" charset="0"/>
                  <a:cs typeface="Arial" pitchFamily="34" charset="0"/>
                </a:rPr>
                <a:t>2</a:t>
              </a:r>
              <a:r>
                <a:rPr lang="es-ES_tradnl" sz="3200">
                  <a:latin typeface="Arial" pitchFamily="34" charset="0"/>
                  <a:cs typeface="Arial" pitchFamily="34" charset="0"/>
                </a:rPr>
                <a:t>)</a:t>
              </a:r>
              <a:endParaRPr lang="es-MX" sz="3200">
                <a:latin typeface="Arial" pitchFamily="34" charset="0"/>
                <a:cs typeface="Arial" pitchFamily="34" charset="0"/>
              </a:endParaRPr>
            </a:p>
          </p:txBody>
        </p:sp>
        <p:sp>
          <p:nvSpPr>
            <p:cNvPr id="29700" name="Text Box 4"/>
            <p:cNvSpPr txBox="1">
              <a:spLocks noChangeArrowheads="1"/>
            </p:cNvSpPr>
            <p:nvPr/>
          </p:nvSpPr>
          <p:spPr bwMode="auto">
            <a:xfrm>
              <a:off x="340" y="3235"/>
              <a:ext cx="589" cy="365"/>
            </a:xfrm>
            <a:prstGeom prst="rect">
              <a:avLst/>
            </a:prstGeom>
            <a:solidFill>
              <a:srgbClr val="99CCFF"/>
            </a:solidFill>
            <a:ln w="9525">
              <a:noFill/>
              <a:miter lim="800000"/>
              <a:headEnd/>
              <a:tailEnd/>
            </a:ln>
            <a:effectLst/>
          </p:spPr>
          <p:txBody>
            <a:bodyPr>
              <a:spAutoFit/>
            </a:bodyPr>
            <a:lstStyle/>
            <a:p>
              <a:pPr>
                <a:spcBef>
                  <a:spcPct val="50000"/>
                </a:spcBef>
              </a:pPr>
              <a:r>
                <a:rPr lang="es-ES_tradnl" sz="3200">
                  <a:latin typeface="Arial" pitchFamily="34" charset="0"/>
                  <a:cs typeface="Arial" pitchFamily="34" charset="0"/>
                </a:rPr>
                <a:t> </a:t>
              </a:r>
              <a:r>
                <a:rPr lang="es-ES_tradnl" sz="3200" i="1">
                  <a:latin typeface="Arial" pitchFamily="34" charset="0"/>
                  <a:cs typeface="Arial" pitchFamily="34" charset="0"/>
                </a:rPr>
                <a:t>vs.</a:t>
              </a:r>
              <a:endParaRPr lang="es-MX" sz="3200" i="1">
                <a:latin typeface="Arial" pitchFamily="34" charset="0"/>
                <a:cs typeface="Arial" pitchFamily="34" charset="0"/>
              </a:endParaRPr>
            </a:p>
          </p:txBody>
        </p:sp>
      </p:grpSp>
      <p:sp>
        <p:nvSpPr>
          <p:cNvPr id="29703" name="Rectangle 7"/>
          <p:cNvSpPr>
            <a:spLocks noChangeArrowheads="1"/>
          </p:cNvSpPr>
          <p:nvPr/>
        </p:nvSpPr>
        <p:spPr bwMode="auto">
          <a:xfrm>
            <a:off x="685800" y="609600"/>
            <a:ext cx="7772400" cy="1143000"/>
          </a:xfrm>
          <a:prstGeom prst="rect">
            <a:avLst/>
          </a:prstGeom>
          <a:solidFill>
            <a:srgbClr val="FFFF66"/>
          </a:solidFill>
          <a:ln w="9525">
            <a:noFill/>
            <a:miter lim="800000"/>
            <a:headEnd/>
            <a:tailEnd/>
          </a:ln>
          <a:effectLst/>
        </p:spPr>
        <p:txBody>
          <a:bodyPr anchor="ctr"/>
          <a:lstStyle/>
          <a:p>
            <a:pPr algn="ctr"/>
            <a:r>
              <a:rPr lang="es-ES_tradnl" sz="4000" b="1" u="sng">
                <a:latin typeface="Arial" pitchFamily="34" charset="0"/>
                <a:cs typeface="Arial" pitchFamily="34" charset="0"/>
              </a:rPr>
              <a:t>Pruebas de Hipótesis, Metodología General </a:t>
            </a:r>
            <a:endParaRPr lang="es-ES" sz="4000" b="1" u="sng">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323850" y="1395413"/>
            <a:ext cx="8569325" cy="3938587"/>
          </a:xfrm>
          <a:prstGeom prst="rect">
            <a:avLst/>
          </a:prstGeom>
          <a:solidFill>
            <a:schemeClr val="hlink"/>
          </a:solidFill>
          <a:ln w="9525">
            <a:noFill/>
            <a:miter lim="800000"/>
            <a:headEnd/>
            <a:tailEnd/>
          </a:ln>
          <a:effectLst/>
        </p:spPr>
        <p:txBody>
          <a:bodyPr>
            <a:spAutoFit/>
          </a:bodyPr>
          <a:lstStyle/>
          <a:p>
            <a:pPr>
              <a:lnSpc>
                <a:spcPct val="105000"/>
              </a:lnSpc>
              <a:spcAft>
                <a:spcPct val="30000"/>
              </a:spcAft>
            </a:pPr>
            <a:r>
              <a:rPr lang="es-ES_tradnl" sz="3200" dirty="0">
                <a:latin typeface="Arial" pitchFamily="34" charset="0"/>
                <a:cs typeface="Arial" pitchFamily="34" charset="0"/>
              </a:rPr>
              <a:t>   E(CM</a:t>
            </a:r>
            <a:r>
              <a:rPr lang="es-ES_tradnl" sz="3200" baseline="-25000" dirty="0">
                <a:latin typeface="Arial" pitchFamily="34" charset="0"/>
                <a:cs typeface="Arial" pitchFamily="34" charset="0"/>
              </a:rPr>
              <a:t>1</a:t>
            </a:r>
            <a:r>
              <a:rPr lang="es-ES_tradnl" sz="3200" dirty="0">
                <a:latin typeface="Arial" pitchFamily="34" charset="0"/>
                <a:cs typeface="Arial" pitchFamily="34" charset="0"/>
              </a:rPr>
              <a:t>) = </a:t>
            </a:r>
            <a:r>
              <a:rPr lang="es-ES_tradnl" sz="3200" dirty="0">
                <a:latin typeface="Arial" pitchFamily="34" charset="0"/>
                <a:cs typeface="Arial" pitchFamily="34" charset="0"/>
                <a:sym typeface="Symbol" pitchFamily="18" charset="2"/>
              </a:rPr>
              <a:t></a:t>
            </a:r>
            <a:r>
              <a:rPr lang="es-ES_tradnl" sz="3200" baseline="30000" dirty="0">
                <a:latin typeface="Arial" pitchFamily="34" charset="0"/>
                <a:cs typeface="Arial" pitchFamily="34" charset="0"/>
              </a:rPr>
              <a:t>2</a:t>
            </a:r>
            <a:r>
              <a:rPr lang="es-ES_tradnl" sz="3200" dirty="0">
                <a:latin typeface="Arial" pitchFamily="34" charset="0"/>
                <a:cs typeface="Arial" pitchFamily="34" charset="0"/>
              </a:rPr>
              <a:t>+c</a:t>
            </a:r>
            <a:r>
              <a:rPr lang="es-ES_tradnl" sz="3200" baseline="-25000" dirty="0">
                <a:latin typeface="Arial" pitchFamily="34" charset="0"/>
                <a:cs typeface="Arial" pitchFamily="34" charset="0"/>
              </a:rPr>
              <a:t>1</a:t>
            </a:r>
            <a:r>
              <a:rPr lang="es-ES_tradnl" sz="3200" dirty="0">
                <a:latin typeface="Arial" pitchFamily="34" charset="0"/>
                <a:cs typeface="Arial" pitchFamily="34" charset="0"/>
                <a:sym typeface="Symbol" pitchFamily="18" charset="2"/>
              </a:rPr>
              <a:t></a:t>
            </a:r>
            <a:r>
              <a:rPr lang="es-ES_tradnl" sz="3200" baseline="30000" dirty="0">
                <a:latin typeface="Arial" pitchFamily="34" charset="0"/>
                <a:cs typeface="Arial" pitchFamily="34" charset="0"/>
              </a:rPr>
              <a:t>2</a:t>
            </a:r>
            <a:r>
              <a:rPr lang="es-ES_tradnl" sz="3200" baseline="-25000" dirty="0">
                <a:latin typeface="Arial" pitchFamily="34" charset="0"/>
                <a:cs typeface="Arial" pitchFamily="34" charset="0"/>
                <a:sym typeface="Symbol" pitchFamily="18" charset="2"/>
              </a:rPr>
              <a:t></a:t>
            </a:r>
            <a:r>
              <a:rPr lang="es-ES_tradnl" sz="3200" baseline="-25000" dirty="0">
                <a:latin typeface="Arial" pitchFamily="34" charset="0"/>
                <a:cs typeface="Arial" pitchFamily="34" charset="0"/>
              </a:rPr>
              <a:t> </a:t>
            </a:r>
            <a:r>
              <a:rPr lang="es-ES_tradnl" sz="3200" dirty="0">
                <a:latin typeface="Arial" pitchFamily="34" charset="0"/>
                <a:cs typeface="Arial" pitchFamily="34" charset="0"/>
              </a:rPr>
              <a:t> </a:t>
            </a:r>
          </a:p>
          <a:p>
            <a:pPr>
              <a:lnSpc>
                <a:spcPct val="105000"/>
              </a:lnSpc>
              <a:spcAft>
                <a:spcPct val="30000"/>
              </a:spcAft>
            </a:pPr>
            <a:r>
              <a:rPr lang="es-ES_tradnl" sz="3200" dirty="0">
                <a:latin typeface="Arial" pitchFamily="34" charset="0"/>
                <a:cs typeface="Arial" pitchFamily="34" charset="0"/>
              </a:rPr>
              <a:t>y </a:t>
            </a:r>
          </a:p>
          <a:p>
            <a:pPr>
              <a:lnSpc>
                <a:spcPct val="105000"/>
              </a:lnSpc>
              <a:spcAft>
                <a:spcPct val="70000"/>
              </a:spcAft>
            </a:pPr>
            <a:r>
              <a:rPr lang="es-ES_tradnl" sz="3200" dirty="0">
                <a:latin typeface="Arial" pitchFamily="34" charset="0"/>
                <a:cs typeface="Arial" pitchFamily="34" charset="0"/>
              </a:rPr>
              <a:t>   E(CM</a:t>
            </a:r>
            <a:r>
              <a:rPr lang="es-ES_tradnl" sz="3200" baseline="-25000" dirty="0">
                <a:latin typeface="Arial" pitchFamily="34" charset="0"/>
                <a:cs typeface="Arial" pitchFamily="34" charset="0"/>
              </a:rPr>
              <a:t>2</a:t>
            </a:r>
            <a:r>
              <a:rPr lang="es-ES_tradnl" sz="3200" dirty="0">
                <a:latin typeface="Arial" pitchFamily="34" charset="0"/>
                <a:cs typeface="Arial" pitchFamily="34" charset="0"/>
              </a:rPr>
              <a:t>) = </a:t>
            </a:r>
            <a:r>
              <a:rPr lang="es-ES_tradnl" sz="3200" dirty="0">
                <a:latin typeface="Arial" pitchFamily="34" charset="0"/>
                <a:cs typeface="Arial" pitchFamily="34" charset="0"/>
                <a:sym typeface="Symbol" pitchFamily="18" charset="2"/>
              </a:rPr>
              <a:t></a:t>
            </a:r>
            <a:r>
              <a:rPr lang="es-ES_tradnl" sz="3200" baseline="30000" dirty="0">
                <a:latin typeface="Arial" pitchFamily="34" charset="0"/>
                <a:cs typeface="Arial" pitchFamily="34" charset="0"/>
              </a:rPr>
              <a:t>2</a:t>
            </a:r>
            <a:endParaRPr lang="es-ES_tradnl" sz="3200" baseline="-25000" dirty="0">
              <a:latin typeface="Arial" pitchFamily="34" charset="0"/>
              <a:cs typeface="Arial" pitchFamily="34" charset="0"/>
            </a:endParaRPr>
          </a:p>
          <a:p>
            <a:pPr>
              <a:lnSpc>
                <a:spcPct val="105000"/>
              </a:lnSpc>
              <a:spcAft>
                <a:spcPct val="30000"/>
              </a:spcAft>
            </a:pPr>
            <a:r>
              <a:rPr lang="es-ES_tradnl" sz="3200" dirty="0">
                <a:latin typeface="Arial" pitchFamily="34" charset="0"/>
                <a:cs typeface="Arial" pitchFamily="34" charset="0"/>
              </a:rPr>
              <a:t>Se obtiene entonces un valor de la estadística de prueba F, </a:t>
            </a:r>
            <a:r>
              <a:rPr lang="es-ES_tradnl" sz="3200" dirty="0" err="1">
                <a:latin typeface="Arial" pitchFamily="34" charset="0"/>
                <a:cs typeface="Arial" pitchFamily="34" charset="0"/>
              </a:rPr>
              <a:t>Fcal</a:t>
            </a:r>
            <a:r>
              <a:rPr lang="es-ES_tradnl" sz="3200" dirty="0">
                <a:latin typeface="Arial" pitchFamily="34" charset="0"/>
                <a:cs typeface="Arial" pitchFamily="34" charset="0"/>
              </a:rPr>
              <a:t> = CM</a:t>
            </a:r>
            <a:r>
              <a:rPr lang="es-ES_tradnl" sz="3200" baseline="-25000" dirty="0">
                <a:latin typeface="Arial" pitchFamily="34" charset="0"/>
                <a:cs typeface="Arial" pitchFamily="34" charset="0"/>
              </a:rPr>
              <a:t>1</a:t>
            </a:r>
            <a:r>
              <a:rPr lang="es-ES_tradnl" sz="3200" dirty="0">
                <a:latin typeface="Arial" pitchFamily="34" charset="0"/>
                <a:cs typeface="Arial" pitchFamily="34" charset="0"/>
              </a:rPr>
              <a:t>/CM</a:t>
            </a:r>
            <a:r>
              <a:rPr lang="es-ES_tradnl" sz="3200" baseline="-25000" dirty="0">
                <a:latin typeface="Arial" pitchFamily="34" charset="0"/>
                <a:cs typeface="Arial" pitchFamily="34" charset="0"/>
              </a:rPr>
              <a:t>2</a:t>
            </a:r>
            <a:r>
              <a:rPr lang="es-ES_tradnl" sz="3200" dirty="0">
                <a:latin typeface="Arial" pitchFamily="34" charset="0"/>
                <a:cs typeface="Arial" pitchFamily="34" charset="0"/>
              </a:rPr>
              <a:t>. </a:t>
            </a:r>
          </a:p>
          <a:p>
            <a:pPr>
              <a:lnSpc>
                <a:spcPct val="105000"/>
              </a:lnSpc>
              <a:spcAft>
                <a:spcPct val="30000"/>
              </a:spcAft>
            </a:pPr>
            <a:r>
              <a:rPr lang="es-ES_tradnl" sz="3200" dirty="0">
                <a:latin typeface="Arial" pitchFamily="34" charset="0"/>
                <a:cs typeface="Arial" pitchFamily="34" charset="0"/>
              </a:rPr>
              <a:t>Se rechaza  </a:t>
            </a:r>
            <a:r>
              <a:rPr lang="es-ES_tradnl" sz="3200" i="1" dirty="0">
                <a:latin typeface="Arial" pitchFamily="34" charset="0"/>
                <a:cs typeface="Arial" pitchFamily="34" charset="0"/>
              </a:rPr>
              <a:t>Ho</a:t>
            </a:r>
            <a:r>
              <a:rPr lang="es-ES_tradnl" sz="3200" dirty="0">
                <a:latin typeface="Arial" pitchFamily="34" charset="0"/>
                <a:cs typeface="Arial" pitchFamily="34" charset="0"/>
              </a:rPr>
              <a:t>, si:</a:t>
            </a:r>
            <a:endParaRPr lang="es-MX" sz="3200" dirty="0">
              <a:latin typeface="Arial" pitchFamily="34" charset="0"/>
              <a:cs typeface="Arial" pitchFamily="34" charset="0"/>
            </a:endParaRPr>
          </a:p>
        </p:txBody>
      </p:sp>
      <p:graphicFrame>
        <p:nvGraphicFramePr>
          <p:cNvPr id="30726" name="Object 6"/>
          <p:cNvGraphicFramePr>
            <a:graphicFrameLocks noChangeAspect="1"/>
          </p:cNvGraphicFramePr>
          <p:nvPr/>
        </p:nvGraphicFramePr>
        <p:xfrm>
          <a:off x="2611438" y="5410200"/>
          <a:ext cx="2468562" cy="755650"/>
        </p:xfrm>
        <a:graphic>
          <a:graphicData uri="http://schemas.openxmlformats.org/presentationml/2006/ole">
            <mc:AlternateContent xmlns:mc="http://schemas.openxmlformats.org/markup-compatibility/2006">
              <mc:Choice xmlns:v="urn:schemas-microsoft-com:vml" Requires="v">
                <p:oleObj spid="_x0000_s5123" name="Equation" r:id="rId3" imgW="825500" imgH="254000" progId="">
                  <p:embed/>
                </p:oleObj>
              </mc:Choice>
              <mc:Fallback>
                <p:oleObj name="Equation" r:id="rId3" imgW="825500" imgH="254000" progId="">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1438" y="5410200"/>
                        <a:ext cx="2468562" cy="755650"/>
                      </a:xfrm>
                      <a:prstGeom prst="rect">
                        <a:avLst/>
                      </a:prstGeom>
                      <a:solidFill>
                        <a:schemeClr val="accent1"/>
                      </a:solidFill>
                    </p:spPr>
                  </p:pic>
                </p:oleObj>
              </mc:Fallback>
            </mc:AlternateContent>
          </a:graphicData>
        </a:graphic>
      </p:graphicFrame>
      <p:sp>
        <p:nvSpPr>
          <p:cNvPr id="30727" name="Rectangle 7"/>
          <p:cNvSpPr>
            <a:spLocks noChangeArrowheads="1"/>
          </p:cNvSpPr>
          <p:nvPr/>
        </p:nvSpPr>
        <p:spPr bwMode="auto">
          <a:xfrm>
            <a:off x="685800" y="152400"/>
            <a:ext cx="7772400" cy="1143000"/>
          </a:xfrm>
          <a:prstGeom prst="rect">
            <a:avLst/>
          </a:prstGeom>
          <a:solidFill>
            <a:srgbClr val="FFFF66"/>
          </a:solidFill>
          <a:ln w="9525">
            <a:noFill/>
            <a:miter lim="800000"/>
            <a:headEnd/>
            <a:tailEnd/>
          </a:ln>
          <a:effectLst/>
        </p:spPr>
        <p:txBody>
          <a:bodyPr anchor="ctr"/>
          <a:lstStyle/>
          <a:p>
            <a:pPr algn="ctr"/>
            <a:r>
              <a:rPr lang="es-ES_tradnl" sz="4000" b="1" u="sng">
                <a:latin typeface="Arial" pitchFamily="34" charset="0"/>
                <a:cs typeface="Arial" pitchFamily="34" charset="0"/>
              </a:rPr>
              <a:t>Pruebas de Hipótesis, Metodología General </a:t>
            </a:r>
            <a:endParaRPr lang="es-ES" sz="4000" b="1" u="sng">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323850" y="2286000"/>
            <a:ext cx="8569325" cy="2136775"/>
          </a:xfrm>
          <a:prstGeom prst="rect">
            <a:avLst/>
          </a:prstGeom>
          <a:solidFill>
            <a:schemeClr val="hlink"/>
          </a:solidFill>
          <a:ln w="9525">
            <a:noFill/>
            <a:miter lim="800000"/>
            <a:headEnd/>
            <a:tailEnd/>
          </a:ln>
          <a:effectLst/>
        </p:spPr>
        <p:txBody>
          <a:bodyPr>
            <a:spAutoFit/>
          </a:bodyPr>
          <a:lstStyle/>
          <a:p>
            <a:pPr>
              <a:lnSpc>
                <a:spcPct val="105000"/>
              </a:lnSpc>
              <a:spcAft>
                <a:spcPct val="30000"/>
              </a:spcAft>
            </a:pPr>
            <a:r>
              <a:rPr lang="es-ES_tradnl" sz="3200">
                <a:latin typeface="Arial" pitchFamily="34" charset="0"/>
                <a:cs typeface="Arial" pitchFamily="34" charset="0"/>
              </a:rPr>
              <a:t>   Entonces, para el caso de un solo factor la prueba de hipótesis para un modelo de efectos aleatorios, es idéntico, cambiando las conclusiones.</a:t>
            </a:r>
            <a:endParaRPr lang="es-MX" sz="3200">
              <a:latin typeface="Arial" pitchFamily="34" charset="0"/>
              <a:cs typeface="Arial" pitchFamily="34" charset="0"/>
            </a:endParaRPr>
          </a:p>
        </p:txBody>
      </p:sp>
      <p:sp>
        <p:nvSpPr>
          <p:cNvPr id="31749" name="Rectangle 5"/>
          <p:cNvSpPr>
            <a:spLocks noChangeArrowheads="1"/>
          </p:cNvSpPr>
          <p:nvPr/>
        </p:nvSpPr>
        <p:spPr bwMode="auto">
          <a:xfrm>
            <a:off x="685800" y="609600"/>
            <a:ext cx="7772400" cy="1143000"/>
          </a:xfrm>
          <a:prstGeom prst="rect">
            <a:avLst/>
          </a:prstGeom>
          <a:solidFill>
            <a:srgbClr val="FFFF66"/>
          </a:solidFill>
          <a:ln w="9525">
            <a:noFill/>
            <a:miter lim="800000"/>
            <a:headEnd/>
            <a:tailEnd/>
          </a:ln>
          <a:effectLst/>
        </p:spPr>
        <p:txBody>
          <a:bodyPr anchor="ctr"/>
          <a:lstStyle/>
          <a:p>
            <a:pPr algn="ctr"/>
            <a:r>
              <a:rPr lang="es-ES_tradnl" sz="4000" b="1" u="sng">
                <a:latin typeface="Arial" pitchFamily="34" charset="0"/>
                <a:cs typeface="Arial" pitchFamily="34" charset="0"/>
              </a:rPr>
              <a:t>Pruebas de Hipótesis, Metodología General </a:t>
            </a:r>
            <a:endParaRPr lang="es-ES" sz="4000" b="1" u="sng">
              <a:latin typeface="Arial" pitchFamily="34" charset="0"/>
              <a:cs typeface="Arial" pitchFamily="34" charset="0"/>
            </a:endParaRPr>
          </a:p>
        </p:txBody>
      </p:sp>
      <p:sp>
        <p:nvSpPr>
          <p:cNvPr id="31750" name="Rectangle 6"/>
          <p:cNvSpPr>
            <a:spLocks noChangeArrowheads="1"/>
          </p:cNvSpPr>
          <p:nvPr/>
        </p:nvSpPr>
        <p:spPr bwMode="auto">
          <a:xfrm>
            <a:off x="449263" y="4953000"/>
            <a:ext cx="8313737" cy="1066800"/>
          </a:xfrm>
          <a:prstGeom prst="rect">
            <a:avLst/>
          </a:prstGeom>
          <a:solidFill>
            <a:schemeClr val="accent1"/>
          </a:solidFill>
          <a:ln w="9525">
            <a:noFill/>
            <a:miter lim="800000"/>
            <a:headEnd/>
            <a:tailEnd/>
          </a:ln>
          <a:effectLst/>
        </p:spPr>
        <p:txBody>
          <a:bodyPr>
            <a:spAutoFit/>
          </a:bodyPr>
          <a:lstStyle/>
          <a:p>
            <a:r>
              <a:rPr lang="es-ES_tradnl" sz="3200">
                <a:latin typeface="Arial" pitchFamily="34" charset="0"/>
                <a:cs typeface="Arial" pitchFamily="34" charset="0"/>
              </a:rPr>
              <a:t>Entonces, el análisis puede resumirse como se muestra en la siguiente transparencia</a:t>
            </a:r>
            <a:endParaRPr lang="es-ES" sz="320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solidFill>
            <a:schemeClr val="hlink"/>
          </a:solidFill>
        </p:spPr>
        <p:txBody>
          <a:bodyPr/>
          <a:lstStyle/>
          <a:p>
            <a:r>
              <a:rPr lang="es-MX">
                <a:latin typeface="Dcr10" charset="0"/>
              </a:rPr>
              <a:t>H</a:t>
            </a:r>
            <a:r>
              <a:rPr lang="es-ES">
                <a:latin typeface="Dcr10" charset="0"/>
              </a:rPr>
              <a:t>ipótesis</a:t>
            </a:r>
          </a:p>
        </p:txBody>
      </p:sp>
      <p:sp>
        <p:nvSpPr>
          <p:cNvPr id="7171" name="Rectangle 3"/>
          <p:cNvSpPr>
            <a:spLocks noGrp="1" noChangeArrowheads="1"/>
          </p:cNvSpPr>
          <p:nvPr>
            <p:ph type="body" idx="1"/>
          </p:nvPr>
        </p:nvSpPr>
        <p:spPr>
          <a:xfrm>
            <a:off x="685800" y="1981200"/>
            <a:ext cx="7772400" cy="685800"/>
          </a:xfrm>
          <a:solidFill>
            <a:srgbClr val="FF99CC"/>
          </a:solidFill>
        </p:spPr>
        <p:txBody>
          <a:bodyPr/>
          <a:lstStyle/>
          <a:p>
            <a:r>
              <a:rPr lang="es-ES">
                <a:latin typeface="Dcr10" charset="0"/>
              </a:rPr>
              <a:t>Hipótesis</a:t>
            </a:r>
            <a:r>
              <a:rPr lang="es-MX">
                <a:latin typeface="Dcr10" charset="0"/>
              </a:rPr>
              <a:t> a probar:</a:t>
            </a:r>
            <a:endParaRPr lang="es-ES"/>
          </a:p>
        </p:txBody>
      </p:sp>
      <p:sp>
        <p:nvSpPr>
          <p:cNvPr id="7172" name="Rectangle 4"/>
          <p:cNvSpPr>
            <a:spLocks noChangeArrowheads="1"/>
          </p:cNvSpPr>
          <p:nvPr/>
        </p:nvSpPr>
        <p:spPr bwMode="auto">
          <a:xfrm>
            <a:off x="5638800" y="2955925"/>
            <a:ext cx="2743200" cy="1311275"/>
          </a:xfrm>
          <a:prstGeom prst="rect">
            <a:avLst/>
          </a:prstGeom>
          <a:solidFill>
            <a:schemeClr val="accent1"/>
          </a:solidFill>
          <a:ln w="9525">
            <a:noFill/>
            <a:miter lim="800000"/>
            <a:headEnd/>
            <a:tailEnd/>
          </a:ln>
          <a:effectLst/>
        </p:spPr>
        <p:txBody>
          <a:bodyPr>
            <a:spAutoFit/>
          </a:bodyPr>
          <a:lstStyle/>
          <a:p>
            <a:pPr>
              <a:spcBef>
                <a:spcPct val="50000"/>
              </a:spcBef>
            </a:pPr>
            <a:r>
              <a:rPr lang="es-ES" sz="3200" dirty="0">
                <a:latin typeface="Cmmi12" charset="-95"/>
              </a:rPr>
              <a:t>H</a:t>
            </a:r>
            <a:r>
              <a:rPr lang="es-ES" sz="3200" baseline="-25000" dirty="0">
                <a:latin typeface="cmr8" charset="0"/>
              </a:rPr>
              <a:t>0</a:t>
            </a:r>
            <a:r>
              <a:rPr lang="es-ES" sz="3200" dirty="0">
                <a:latin typeface="cmr8" charset="0"/>
              </a:rPr>
              <a:t> </a:t>
            </a:r>
            <a:r>
              <a:rPr lang="es-ES" sz="3200" dirty="0">
                <a:latin typeface="cmsy10" charset="0"/>
              </a:rPr>
              <a:t>≡ </a:t>
            </a:r>
            <a:r>
              <a:rPr lang="es-ES" sz="3200" dirty="0">
                <a:latin typeface="Cmmi12" charset="-95"/>
              </a:rPr>
              <a:t>σ</a:t>
            </a:r>
            <a:r>
              <a:rPr lang="es-ES" sz="3200" baseline="30000" dirty="0">
                <a:latin typeface="cmr8" charset="0"/>
              </a:rPr>
              <a:t>2</a:t>
            </a:r>
            <a:r>
              <a:rPr lang="es-ES" sz="3200" baseline="-25000" dirty="0">
                <a:latin typeface="Cmmi8" charset="-95"/>
              </a:rPr>
              <a:t>τ</a:t>
            </a:r>
            <a:r>
              <a:rPr lang="es-MX" sz="3200" baseline="-25000" dirty="0">
                <a:latin typeface="Cmmi8" charset="-95"/>
              </a:rPr>
              <a:t>  </a:t>
            </a:r>
            <a:r>
              <a:rPr lang="es-ES" sz="3200" dirty="0">
                <a:latin typeface="cmr12" charset="0"/>
              </a:rPr>
              <a:t>= </a:t>
            </a:r>
            <a:r>
              <a:rPr lang="es-MX" sz="3200" dirty="0">
                <a:latin typeface="cmr12" charset="0"/>
              </a:rPr>
              <a:t> </a:t>
            </a:r>
            <a:r>
              <a:rPr lang="es-ES" sz="3200" dirty="0">
                <a:latin typeface="cmr12" charset="0"/>
              </a:rPr>
              <a:t>0</a:t>
            </a:r>
          </a:p>
          <a:p>
            <a:pPr>
              <a:spcBef>
                <a:spcPct val="50000"/>
              </a:spcBef>
            </a:pPr>
            <a:r>
              <a:rPr lang="es-ES" sz="3200" dirty="0">
                <a:latin typeface="Cmmi12" charset="-95"/>
              </a:rPr>
              <a:t>H</a:t>
            </a:r>
            <a:r>
              <a:rPr lang="es-MX" sz="3200" dirty="0">
                <a:latin typeface="cmr8" charset="0"/>
              </a:rPr>
              <a:t>a</a:t>
            </a:r>
            <a:r>
              <a:rPr lang="es-ES" sz="3200" dirty="0">
                <a:latin typeface="cmr8" charset="0"/>
              </a:rPr>
              <a:t> </a:t>
            </a:r>
            <a:r>
              <a:rPr lang="es-ES" sz="3200" dirty="0">
                <a:latin typeface="cmsy10" charset="0"/>
              </a:rPr>
              <a:t>≡ </a:t>
            </a:r>
            <a:r>
              <a:rPr lang="es-ES" sz="3200" dirty="0">
                <a:latin typeface="Cmmi12" charset="-95"/>
              </a:rPr>
              <a:t>σ</a:t>
            </a:r>
            <a:r>
              <a:rPr lang="es-ES" sz="3200" baseline="30000" dirty="0">
                <a:latin typeface="cmr8" charset="0"/>
              </a:rPr>
              <a:t>2</a:t>
            </a:r>
            <a:r>
              <a:rPr lang="es-ES" sz="3200" baseline="-25000" dirty="0">
                <a:latin typeface="Cmmi8" charset="-95"/>
              </a:rPr>
              <a:t>τ</a:t>
            </a:r>
            <a:r>
              <a:rPr lang="es-MX" sz="3200" baseline="-25000" dirty="0">
                <a:latin typeface="Cmmi8" charset="-95"/>
              </a:rPr>
              <a:t>   </a:t>
            </a:r>
            <a:r>
              <a:rPr lang="es-ES" sz="3200" dirty="0">
                <a:latin typeface="Cmmi12" charset="-95"/>
              </a:rPr>
              <a:t>&gt; </a:t>
            </a:r>
            <a:r>
              <a:rPr lang="es-ES" sz="3200" dirty="0">
                <a:latin typeface="cmr12" charset="0"/>
              </a:rPr>
              <a:t>0</a:t>
            </a:r>
          </a:p>
        </p:txBody>
      </p:sp>
      <p:sp>
        <p:nvSpPr>
          <p:cNvPr id="7173" name="Rectangle 5"/>
          <p:cNvSpPr>
            <a:spLocks noChangeArrowheads="1"/>
          </p:cNvSpPr>
          <p:nvPr/>
        </p:nvSpPr>
        <p:spPr bwMode="auto">
          <a:xfrm>
            <a:off x="914400" y="4495800"/>
            <a:ext cx="7848600" cy="1554163"/>
          </a:xfrm>
          <a:prstGeom prst="rect">
            <a:avLst/>
          </a:prstGeom>
          <a:solidFill>
            <a:srgbClr val="FFFF66"/>
          </a:solidFill>
          <a:ln w="9525">
            <a:noFill/>
            <a:miter lim="800000"/>
            <a:headEnd/>
            <a:tailEnd/>
          </a:ln>
          <a:effectLst/>
        </p:spPr>
        <p:txBody>
          <a:bodyPr>
            <a:spAutoFit/>
          </a:bodyPr>
          <a:lstStyle/>
          <a:p>
            <a:pPr>
              <a:spcBef>
                <a:spcPct val="50000"/>
              </a:spcBef>
            </a:pPr>
            <a:r>
              <a:rPr lang="es-ES" sz="3200">
                <a:latin typeface="Dcr10" charset="0"/>
              </a:rPr>
              <a:t>Todos los tratamientos serán iguales si </a:t>
            </a:r>
            <a:r>
              <a:rPr lang="es-ES" sz="3200">
                <a:latin typeface="Cmmi12" charset="-95"/>
              </a:rPr>
              <a:t>σ</a:t>
            </a:r>
            <a:r>
              <a:rPr lang="es-ES" sz="3200" baseline="30000">
                <a:latin typeface="cmr8" charset="0"/>
              </a:rPr>
              <a:t>2</a:t>
            </a:r>
            <a:r>
              <a:rPr lang="es-ES" sz="3200" baseline="-25000">
                <a:latin typeface="Cmmi8" charset="-95"/>
              </a:rPr>
              <a:t>τ</a:t>
            </a:r>
            <a:r>
              <a:rPr lang="es-MX" sz="3200" baseline="-25000">
                <a:latin typeface="Cmmi8" charset="-95"/>
              </a:rPr>
              <a:t> </a:t>
            </a:r>
            <a:r>
              <a:rPr lang="es-ES" sz="3200">
                <a:latin typeface="cmr12" charset="0"/>
              </a:rPr>
              <a:t>= 0</a:t>
            </a:r>
            <a:r>
              <a:rPr lang="es-ES" sz="3200">
                <a:latin typeface="Cmmi12" charset="-95"/>
              </a:rPr>
              <a:t>. </a:t>
            </a:r>
            <a:r>
              <a:rPr lang="es-ES" sz="3200">
                <a:latin typeface="Dcr10" charset="0"/>
              </a:rPr>
              <a:t>Sin embargo, si </a:t>
            </a:r>
            <a:r>
              <a:rPr lang="es-ES" sz="3200">
                <a:latin typeface="Cmmi12" charset="-95"/>
              </a:rPr>
              <a:t>σ</a:t>
            </a:r>
            <a:r>
              <a:rPr lang="es-ES" sz="3200" baseline="30000">
                <a:latin typeface="cmr8" charset="0"/>
              </a:rPr>
              <a:t>2</a:t>
            </a:r>
            <a:r>
              <a:rPr lang="es-ES" sz="3200" baseline="-25000">
                <a:latin typeface="Cmmi8" charset="-95"/>
              </a:rPr>
              <a:t>τ</a:t>
            </a:r>
            <a:r>
              <a:rPr lang="es-MX" sz="3200" baseline="-25000">
                <a:latin typeface="Cmmi8" charset="-95"/>
              </a:rPr>
              <a:t>  </a:t>
            </a:r>
            <a:r>
              <a:rPr lang="es-ES" sz="3200">
                <a:latin typeface="Cmmi12" charset="-95"/>
              </a:rPr>
              <a:t>&gt; </a:t>
            </a:r>
            <a:r>
              <a:rPr lang="es-ES" sz="3200">
                <a:latin typeface="cmr12" charset="0"/>
              </a:rPr>
              <a:t>0 </a:t>
            </a:r>
            <a:r>
              <a:rPr lang="es-ES" sz="3200">
                <a:latin typeface="Dcr10" charset="0"/>
              </a:rPr>
              <a:t>existe variabilidad</a:t>
            </a:r>
            <a:r>
              <a:rPr lang="es-MX" sz="3200">
                <a:latin typeface="Dcr10" charset="0"/>
              </a:rPr>
              <a:t> </a:t>
            </a:r>
            <a:r>
              <a:rPr lang="es-ES" sz="3200">
                <a:latin typeface="Dcr10" charset="0"/>
              </a:rPr>
              <a:t>entre los tratamientos</a:t>
            </a:r>
            <a:r>
              <a:rPr lang="es-ES">
                <a:latin typeface="Dcr10" charset="0"/>
              </a:rPr>
              <a:t>.</a:t>
            </a:r>
          </a:p>
        </p:txBody>
      </p:sp>
      <p:sp>
        <p:nvSpPr>
          <p:cNvPr id="7174" name="Rectangle 6"/>
          <p:cNvSpPr>
            <a:spLocks noChangeArrowheads="1"/>
          </p:cNvSpPr>
          <p:nvPr/>
        </p:nvSpPr>
        <p:spPr bwMode="auto">
          <a:xfrm>
            <a:off x="838200" y="2955925"/>
            <a:ext cx="3886200" cy="1311275"/>
          </a:xfrm>
          <a:prstGeom prst="rect">
            <a:avLst/>
          </a:prstGeom>
          <a:solidFill>
            <a:schemeClr val="accent1"/>
          </a:solidFill>
          <a:ln w="9525">
            <a:noFill/>
            <a:miter lim="800000"/>
            <a:headEnd/>
            <a:tailEnd/>
          </a:ln>
          <a:effectLst/>
        </p:spPr>
        <p:txBody>
          <a:bodyPr>
            <a:spAutoFit/>
          </a:bodyPr>
          <a:lstStyle/>
          <a:p>
            <a:pPr>
              <a:spcBef>
                <a:spcPct val="50000"/>
              </a:spcBef>
            </a:pPr>
            <a:r>
              <a:rPr lang="es-ES" sz="3200" dirty="0">
                <a:latin typeface="Cmmi12" charset="-95"/>
              </a:rPr>
              <a:t>H</a:t>
            </a:r>
            <a:r>
              <a:rPr lang="es-ES" sz="3200" baseline="-25000" dirty="0">
                <a:latin typeface="cmr8" charset="0"/>
              </a:rPr>
              <a:t>0</a:t>
            </a:r>
            <a:r>
              <a:rPr lang="es-ES" sz="3200" dirty="0">
                <a:latin typeface="cmr8" charset="0"/>
              </a:rPr>
              <a:t> </a:t>
            </a:r>
            <a:r>
              <a:rPr lang="es-ES" sz="3200" dirty="0">
                <a:latin typeface="cmsy10" charset="0"/>
              </a:rPr>
              <a:t>≡ r</a:t>
            </a:r>
            <a:r>
              <a:rPr lang="es-ES" sz="3200" dirty="0">
                <a:latin typeface="Cmmi12" charset="-95"/>
              </a:rPr>
              <a:t>σ</a:t>
            </a:r>
            <a:r>
              <a:rPr lang="es-ES" sz="3200" baseline="30000" dirty="0">
                <a:latin typeface="cmr8" charset="0"/>
              </a:rPr>
              <a:t>2</a:t>
            </a:r>
            <a:r>
              <a:rPr lang="es-ES" sz="3200" baseline="-25000" dirty="0">
                <a:latin typeface="Cmmi8" charset="-95"/>
              </a:rPr>
              <a:t>τ</a:t>
            </a:r>
            <a:r>
              <a:rPr lang="es-MX" sz="3200" baseline="-25000" dirty="0">
                <a:latin typeface="Cmmi8" charset="-95"/>
              </a:rPr>
              <a:t>  </a:t>
            </a:r>
            <a:r>
              <a:rPr lang="es-MX" sz="3200" dirty="0">
                <a:latin typeface="Cmmi8" charset="-95"/>
              </a:rPr>
              <a:t>+</a:t>
            </a:r>
            <a:r>
              <a:rPr lang="es-ES" sz="3200" dirty="0">
                <a:latin typeface="Cmmi12" charset="-95"/>
              </a:rPr>
              <a:t>σ</a:t>
            </a:r>
            <a:r>
              <a:rPr lang="es-ES" sz="3200" baseline="30000" dirty="0">
                <a:latin typeface="cmr8" charset="0"/>
              </a:rPr>
              <a:t>2</a:t>
            </a:r>
            <a:r>
              <a:rPr lang="es-MX" sz="3200" baseline="30000" dirty="0">
                <a:latin typeface="cmr8" charset="0"/>
              </a:rPr>
              <a:t>  </a:t>
            </a:r>
            <a:r>
              <a:rPr lang="es-ES" sz="3200" dirty="0">
                <a:latin typeface="cmr12" charset="0"/>
              </a:rPr>
              <a:t>= </a:t>
            </a:r>
            <a:r>
              <a:rPr lang="es-ES" sz="3200" dirty="0">
                <a:latin typeface="Cmmi12" charset="-95"/>
              </a:rPr>
              <a:t>σ</a:t>
            </a:r>
            <a:r>
              <a:rPr lang="es-ES" sz="3200" baseline="30000" dirty="0">
                <a:latin typeface="cmr8" charset="0"/>
              </a:rPr>
              <a:t>2</a:t>
            </a:r>
            <a:endParaRPr lang="es-ES" sz="3200" dirty="0">
              <a:latin typeface="cmr12" charset="0"/>
            </a:endParaRPr>
          </a:p>
          <a:p>
            <a:pPr>
              <a:spcBef>
                <a:spcPct val="50000"/>
              </a:spcBef>
            </a:pPr>
            <a:r>
              <a:rPr lang="es-ES" sz="3200" dirty="0">
                <a:latin typeface="Cmmi12" charset="-95"/>
              </a:rPr>
              <a:t>H</a:t>
            </a:r>
            <a:r>
              <a:rPr lang="es-MX" sz="3200" dirty="0">
                <a:latin typeface="cmr8" charset="0"/>
              </a:rPr>
              <a:t>a</a:t>
            </a:r>
            <a:r>
              <a:rPr lang="es-ES" sz="3200" dirty="0">
                <a:latin typeface="cmr8" charset="0"/>
              </a:rPr>
              <a:t> </a:t>
            </a:r>
            <a:r>
              <a:rPr lang="es-ES" sz="3200" dirty="0">
                <a:latin typeface="cmsy10" charset="0"/>
              </a:rPr>
              <a:t>≡ r</a:t>
            </a:r>
            <a:r>
              <a:rPr lang="es-ES" sz="3200" dirty="0">
                <a:latin typeface="Cmmi12" charset="-95"/>
              </a:rPr>
              <a:t>σ</a:t>
            </a:r>
            <a:r>
              <a:rPr lang="es-ES" sz="3200" baseline="30000" dirty="0">
                <a:latin typeface="cmr8" charset="0"/>
              </a:rPr>
              <a:t>2</a:t>
            </a:r>
            <a:r>
              <a:rPr lang="es-ES" sz="3200" baseline="-25000" dirty="0">
                <a:latin typeface="Cmmi8" charset="-95"/>
              </a:rPr>
              <a:t>τ</a:t>
            </a:r>
            <a:r>
              <a:rPr lang="es-MX" sz="3200" baseline="-25000" dirty="0">
                <a:latin typeface="Cmmi8" charset="-95"/>
              </a:rPr>
              <a:t>  </a:t>
            </a:r>
            <a:r>
              <a:rPr lang="es-MX" sz="3200" dirty="0">
                <a:latin typeface="Cmmi8" charset="-95"/>
              </a:rPr>
              <a:t>+</a:t>
            </a:r>
            <a:r>
              <a:rPr lang="es-ES" sz="3200" dirty="0">
                <a:latin typeface="Cmmi12" charset="-95"/>
              </a:rPr>
              <a:t>σ</a:t>
            </a:r>
            <a:r>
              <a:rPr lang="es-ES" sz="3200" baseline="30000" dirty="0">
                <a:latin typeface="cmr8" charset="0"/>
              </a:rPr>
              <a:t>2</a:t>
            </a:r>
            <a:r>
              <a:rPr lang="es-MX" sz="3200" baseline="30000" dirty="0">
                <a:latin typeface="cmr8" charset="0"/>
              </a:rPr>
              <a:t>  </a:t>
            </a:r>
            <a:r>
              <a:rPr lang="es-ES" sz="3200" dirty="0">
                <a:latin typeface="cmr12" charset="0"/>
                <a:sym typeface="Symbol" pitchFamily="18" charset="2"/>
              </a:rPr>
              <a:t></a:t>
            </a:r>
            <a:r>
              <a:rPr lang="es-ES" sz="3200" dirty="0">
                <a:latin typeface="cmr12" charset="0"/>
              </a:rPr>
              <a:t> </a:t>
            </a:r>
            <a:r>
              <a:rPr lang="es-ES" sz="3200" dirty="0">
                <a:latin typeface="Cmmi12" charset="-95"/>
              </a:rPr>
              <a:t>σ</a:t>
            </a:r>
            <a:r>
              <a:rPr lang="es-ES" sz="3200" baseline="30000" dirty="0">
                <a:latin typeface="cmr8" charset="0"/>
              </a:rPr>
              <a:t>2</a:t>
            </a:r>
            <a:endParaRPr lang="es-ES" sz="3200" dirty="0">
              <a:latin typeface="cmr12" charset="0"/>
            </a:endParaRPr>
          </a:p>
        </p:txBody>
      </p:sp>
      <mc:AlternateContent xmlns:mc="http://schemas.openxmlformats.org/markup-compatibility/2006" xmlns:p14="http://schemas.microsoft.com/office/powerpoint/2010/main">
        <mc:Choice Requires="p14">
          <p:contentPart p14:bwMode="auto" r:id="rId2">
            <p14:nvContentPartPr>
              <p14:cNvPr id="2" name="Entrada de lápiz 1">
                <a:extLst>
                  <a:ext uri="{FF2B5EF4-FFF2-40B4-BE49-F238E27FC236}">
                    <a16:creationId xmlns:a16="http://schemas.microsoft.com/office/drawing/2014/main" id="{29F015D6-BBBC-4102-9517-CF249E48C70F}"/>
                  </a:ext>
                </a:extLst>
              </p14:cNvPr>
              <p14:cNvContentPartPr/>
              <p14:nvPr/>
            </p14:nvContentPartPr>
            <p14:xfrm>
              <a:off x="391040" y="2811080"/>
              <a:ext cx="3776760" cy="1600920"/>
            </p14:xfrm>
          </p:contentPart>
        </mc:Choice>
        <mc:Fallback xmlns="">
          <p:pic>
            <p:nvPicPr>
              <p:cNvPr id="2" name="Entrada de lápiz 1">
                <a:extLst>
                  <a:ext uri="{FF2B5EF4-FFF2-40B4-BE49-F238E27FC236}">
                    <a16:creationId xmlns:a16="http://schemas.microsoft.com/office/drawing/2014/main" id="{29F015D6-BBBC-4102-9517-CF249E48C70F}"/>
                  </a:ext>
                </a:extLst>
              </p:cNvPr>
              <p:cNvPicPr/>
              <p:nvPr/>
            </p:nvPicPr>
            <p:blipFill>
              <a:blip r:embed="rId3"/>
              <a:stretch>
                <a:fillRect/>
              </a:stretch>
            </p:blipFill>
            <p:spPr>
              <a:xfrm>
                <a:off x="373400" y="2793440"/>
                <a:ext cx="3812400" cy="1636560"/>
              </a:xfrm>
              <a:prstGeom prst="rect">
                <a:avLst/>
              </a:prstGeom>
            </p:spPr>
          </p:pic>
        </mc:Fallback>
      </mc:AlternateContent>
      <p:grpSp>
        <p:nvGrpSpPr>
          <p:cNvPr id="7" name="Grupo 6">
            <a:extLst>
              <a:ext uri="{FF2B5EF4-FFF2-40B4-BE49-F238E27FC236}">
                <a16:creationId xmlns:a16="http://schemas.microsoft.com/office/drawing/2014/main" id="{025BCD0E-0862-4B9F-85FD-0D1FB0FB5B94}"/>
              </a:ext>
            </a:extLst>
          </p:cNvPr>
          <p:cNvGrpSpPr/>
          <p:nvPr/>
        </p:nvGrpSpPr>
        <p:grpSpPr>
          <a:xfrm>
            <a:off x="1563920" y="2853920"/>
            <a:ext cx="2269080" cy="911880"/>
            <a:chOff x="1563920" y="2853920"/>
            <a:chExt cx="2269080" cy="911880"/>
          </a:xfrm>
        </p:grpSpPr>
        <mc:AlternateContent xmlns:mc="http://schemas.openxmlformats.org/markup-compatibility/2006" xmlns:p14="http://schemas.microsoft.com/office/powerpoint/2010/main">
          <mc:Choice Requires="p14">
            <p:contentPart p14:bwMode="auto" r:id="rId4">
              <p14:nvContentPartPr>
                <p14:cNvPr id="3" name="Entrada de lápiz 2">
                  <a:extLst>
                    <a:ext uri="{FF2B5EF4-FFF2-40B4-BE49-F238E27FC236}">
                      <a16:creationId xmlns:a16="http://schemas.microsoft.com/office/drawing/2014/main" id="{8BCCCE02-8F4A-43A9-BEB9-7309AE2F9514}"/>
                    </a:ext>
                  </a:extLst>
                </p14:cNvPr>
                <p14:cNvContentPartPr/>
                <p14:nvPr/>
              </p14:nvContentPartPr>
              <p14:xfrm>
                <a:off x="1759040" y="3467360"/>
                <a:ext cx="1116000" cy="69840"/>
              </p14:xfrm>
            </p:contentPart>
          </mc:Choice>
          <mc:Fallback xmlns="">
            <p:pic>
              <p:nvPicPr>
                <p:cNvPr id="3" name="Entrada de lápiz 2">
                  <a:extLst>
                    <a:ext uri="{FF2B5EF4-FFF2-40B4-BE49-F238E27FC236}">
                      <a16:creationId xmlns:a16="http://schemas.microsoft.com/office/drawing/2014/main" id="{8BCCCE02-8F4A-43A9-BEB9-7309AE2F9514}"/>
                    </a:ext>
                  </a:extLst>
                </p:cNvPr>
                <p:cNvPicPr/>
                <p:nvPr/>
              </p:nvPicPr>
              <p:blipFill>
                <a:blip r:embed="rId5"/>
                <a:stretch>
                  <a:fillRect/>
                </a:stretch>
              </p:blipFill>
              <p:spPr>
                <a:xfrm>
                  <a:off x="1741400" y="3449360"/>
                  <a:ext cx="1151640" cy="1054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 name="Entrada de lápiz 3">
                  <a:extLst>
                    <a:ext uri="{FF2B5EF4-FFF2-40B4-BE49-F238E27FC236}">
                      <a16:creationId xmlns:a16="http://schemas.microsoft.com/office/drawing/2014/main" id="{5868CD51-0989-447D-A1DE-792EF67827B0}"/>
                    </a:ext>
                  </a:extLst>
                </p14:cNvPr>
                <p14:cNvContentPartPr/>
                <p14:nvPr/>
              </p14:nvContentPartPr>
              <p14:xfrm>
                <a:off x="3435920" y="3454400"/>
                <a:ext cx="397080" cy="27360"/>
              </p14:xfrm>
            </p:contentPart>
          </mc:Choice>
          <mc:Fallback xmlns="">
            <p:pic>
              <p:nvPicPr>
                <p:cNvPr id="4" name="Entrada de lápiz 3">
                  <a:extLst>
                    <a:ext uri="{FF2B5EF4-FFF2-40B4-BE49-F238E27FC236}">
                      <a16:creationId xmlns:a16="http://schemas.microsoft.com/office/drawing/2014/main" id="{5868CD51-0989-447D-A1DE-792EF67827B0}"/>
                    </a:ext>
                  </a:extLst>
                </p:cNvPr>
                <p:cNvPicPr/>
                <p:nvPr/>
              </p:nvPicPr>
              <p:blipFill>
                <a:blip r:embed="rId7"/>
                <a:stretch>
                  <a:fillRect/>
                </a:stretch>
              </p:blipFill>
              <p:spPr>
                <a:xfrm>
                  <a:off x="3417920" y="3436400"/>
                  <a:ext cx="432720" cy="63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6" name="Entrada de lápiz 5">
                  <a:extLst>
                    <a:ext uri="{FF2B5EF4-FFF2-40B4-BE49-F238E27FC236}">
                      <a16:creationId xmlns:a16="http://schemas.microsoft.com/office/drawing/2014/main" id="{DCB187D1-7B8A-458D-AB09-263F021917AD}"/>
                    </a:ext>
                  </a:extLst>
                </p14:cNvPr>
                <p14:cNvContentPartPr/>
                <p14:nvPr/>
              </p14:nvContentPartPr>
              <p14:xfrm>
                <a:off x="1563920" y="2853920"/>
                <a:ext cx="949320" cy="911880"/>
              </p14:xfrm>
            </p:contentPart>
          </mc:Choice>
          <mc:Fallback xmlns="">
            <p:pic>
              <p:nvPicPr>
                <p:cNvPr id="6" name="Entrada de lápiz 5">
                  <a:extLst>
                    <a:ext uri="{FF2B5EF4-FFF2-40B4-BE49-F238E27FC236}">
                      <a16:creationId xmlns:a16="http://schemas.microsoft.com/office/drawing/2014/main" id="{DCB187D1-7B8A-458D-AB09-263F021917AD}"/>
                    </a:ext>
                  </a:extLst>
                </p:cNvPr>
                <p:cNvPicPr/>
                <p:nvPr/>
              </p:nvPicPr>
              <p:blipFill>
                <a:blip r:embed="rId9"/>
                <a:stretch>
                  <a:fillRect/>
                </a:stretch>
              </p:blipFill>
              <p:spPr>
                <a:xfrm>
                  <a:off x="1546280" y="2835920"/>
                  <a:ext cx="984960" cy="947520"/>
                </a:xfrm>
                <a:prstGeom prst="rect">
                  <a:avLst/>
                </a:prstGeom>
              </p:spPr>
            </p:pic>
          </mc:Fallback>
        </mc:AlternateContent>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685800" y="457200"/>
            <a:ext cx="7772400" cy="838200"/>
          </a:xfrm>
          <a:solidFill>
            <a:schemeClr val="accent1"/>
          </a:solidFill>
        </p:spPr>
        <p:txBody>
          <a:bodyPr/>
          <a:lstStyle/>
          <a:p>
            <a:r>
              <a:rPr lang="es-ES">
                <a:latin typeface="Dcr10" charset="0"/>
              </a:rPr>
              <a:t>si </a:t>
            </a:r>
            <a:r>
              <a:rPr lang="es-ES">
                <a:latin typeface="Cmmi12" charset="-95"/>
              </a:rPr>
              <a:t>H</a:t>
            </a:r>
            <a:r>
              <a:rPr lang="es-ES" baseline="-25000">
                <a:latin typeface="cmr8" charset="0"/>
              </a:rPr>
              <a:t>0</a:t>
            </a:r>
            <a:r>
              <a:rPr lang="es-ES">
                <a:latin typeface="cmr8" charset="0"/>
              </a:rPr>
              <a:t> </a:t>
            </a:r>
            <a:r>
              <a:rPr lang="es-ES">
                <a:latin typeface="Dcr10" charset="0"/>
              </a:rPr>
              <a:t>es cierta, </a:t>
            </a:r>
            <a:r>
              <a:rPr lang="es-ES">
                <a:latin typeface="Cmmi12" charset="-95"/>
              </a:rPr>
              <a:t>σ</a:t>
            </a:r>
            <a:r>
              <a:rPr lang="es-ES" baseline="30000">
                <a:latin typeface="cmr8" charset="0"/>
              </a:rPr>
              <a:t>2</a:t>
            </a:r>
            <a:r>
              <a:rPr lang="es-ES" baseline="-25000">
                <a:latin typeface="Cmmi8" charset="-95"/>
              </a:rPr>
              <a:t>τ</a:t>
            </a:r>
            <a:r>
              <a:rPr lang="es-MX" baseline="-25000">
                <a:latin typeface="Cmmi8" charset="-95"/>
              </a:rPr>
              <a:t> </a:t>
            </a:r>
            <a:r>
              <a:rPr lang="es-ES">
                <a:latin typeface="cmr12" charset="0"/>
              </a:rPr>
              <a:t>= 0</a:t>
            </a:r>
            <a:r>
              <a:rPr lang="es-ES">
                <a:latin typeface="Cmmi12" charset="-95"/>
              </a:rPr>
              <a:t>, </a:t>
            </a:r>
            <a:r>
              <a:rPr lang="es-ES">
                <a:latin typeface="Dcr10" charset="0"/>
              </a:rPr>
              <a:t>entonces</a:t>
            </a:r>
            <a:endParaRPr lang="es-ES"/>
          </a:p>
        </p:txBody>
      </p:sp>
      <p:sp>
        <p:nvSpPr>
          <p:cNvPr id="8197" name="Rectangle 5"/>
          <p:cNvSpPr>
            <a:spLocks noChangeArrowheads="1"/>
          </p:cNvSpPr>
          <p:nvPr/>
        </p:nvSpPr>
        <p:spPr bwMode="auto">
          <a:xfrm>
            <a:off x="3790950" y="3024188"/>
            <a:ext cx="9144000" cy="0"/>
          </a:xfrm>
          <a:prstGeom prst="rect">
            <a:avLst/>
          </a:prstGeom>
          <a:noFill/>
          <a:ln w="9525">
            <a:noFill/>
            <a:miter lim="800000"/>
            <a:headEnd/>
            <a:tailEnd/>
          </a:ln>
          <a:effectLst/>
        </p:spPr>
        <p:txBody>
          <a:bodyPr>
            <a:spAutoFit/>
          </a:bodyPr>
          <a:lstStyle/>
          <a:p>
            <a:endParaRPr lang="es-PE"/>
          </a:p>
        </p:txBody>
      </p:sp>
      <p:graphicFrame>
        <p:nvGraphicFramePr>
          <p:cNvPr id="44032" name="Object 0"/>
          <p:cNvGraphicFramePr>
            <a:graphicFrameLocks noChangeAspect="1"/>
          </p:cNvGraphicFramePr>
          <p:nvPr/>
        </p:nvGraphicFramePr>
        <p:xfrm>
          <a:off x="2039938" y="1295400"/>
          <a:ext cx="4970462" cy="2419350"/>
        </p:xfrm>
        <a:graphic>
          <a:graphicData uri="http://schemas.openxmlformats.org/presentationml/2006/ole">
            <mc:AlternateContent xmlns:mc="http://schemas.openxmlformats.org/markup-compatibility/2006">
              <mc:Choice xmlns:v="urn:schemas-microsoft-com:vml" Requires="v">
                <p:oleObj spid="_x0000_s6148" name="Equation" r:id="rId3" imgW="1663700" imgH="812800" progId="">
                  <p:embed/>
                </p:oleObj>
              </mc:Choice>
              <mc:Fallback>
                <p:oleObj name="Equation" r:id="rId3" imgW="1663700" imgH="812800" progId="">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9938" y="1295400"/>
                        <a:ext cx="4970462" cy="2419350"/>
                      </a:xfrm>
                      <a:prstGeom prst="rect">
                        <a:avLst/>
                      </a:prstGeom>
                      <a:solidFill>
                        <a:srgbClr val="FF99CC"/>
                      </a:solidFill>
                    </p:spPr>
                  </p:pic>
                </p:oleObj>
              </mc:Fallback>
            </mc:AlternateContent>
          </a:graphicData>
        </a:graphic>
      </p:graphicFrame>
      <p:sp>
        <p:nvSpPr>
          <p:cNvPr id="8200" name="Rectangle 8"/>
          <p:cNvSpPr>
            <a:spLocks noChangeArrowheads="1"/>
          </p:cNvSpPr>
          <p:nvPr/>
        </p:nvSpPr>
        <p:spPr bwMode="auto">
          <a:xfrm>
            <a:off x="457200" y="4876800"/>
            <a:ext cx="8458200" cy="1554163"/>
          </a:xfrm>
          <a:prstGeom prst="rect">
            <a:avLst/>
          </a:prstGeom>
          <a:solidFill>
            <a:srgbClr val="FFFF66"/>
          </a:solidFill>
          <a:ln w="9525">
            <a:noFill/>
            <a:miter lim="800000"/>
            <a:headEnd/>
            <a:tailEnd/>
          </a:ln>
          <a:effectLst/>
        </p:spPr>
        <p:txBody>
          <a:bodyPr>
            <a:spAutoFit/>
          </a:bodyPr>
          <a:lstStyle/>
          <a:p>
            <a:pPr>
              <a:spcBef>
                <a:spcPct val="50000"/>
              </a:spcBef>
            </a:pPr>
            <a:r>
              <a:rPr lang="es-ES" sz="3200">
                <a:latin typeface="Dcr10" charset="0"/>
              </a:rPr>
              <a:t>El procedimiento de cálculo es igual que en el modelo de efectos fijos, aunque las</a:t>
            </a:r>
            <a:r>
              <a:rPr lang="es-MX" sz="3200">
                <a:latin typeface="Dcr10" charset="0"/>
              </a:rPr>
              <a:t> </a:t>
            </a:r>
            <a:r>
              <a:rPr lang="es-ES" sz="3200">
                <a:latin typeface="Dcr10" charset="0"/>
              </a:rPr>
              <a:t>conclusiones se aplican a toda la población de tratamientos.</a:t>
            </a:r>
          </a:p>
        </p:txBody>
      </p:sp>
      <p:grpSp>
        <p:nvGrpSpPr>
          <p:cNvPr id="8203" name="Group 11"/>
          <p:cNvGrpSpPr>
            <a:grpSpLocks/>
          </p:cNvGrpSpPr>
          <p:nvPr/>
        </p:nvGrpSpPr>
        <p:grpSpPr bwMode="auto">
          <a:xfrm>
            <a:off x="838200" y="3810000"/>
            <a:ext cx="7086600" cy="838200"/>
            <a:chOff x="528" y="2400"/>
            <a:chExt cx="4464" cy="528"/>
          </a:xfrm>
        </p:grpSpPr>
        <p:sp>
          <p:nvSpPr>
            <p:cNvPr id="8198" name="Rectangle 6"/>
            <p:cNvSpPr>
              <a:spLocks noChangeArrowheads="1"/>
            </p:cNvSpPr>
            <p:nvPr/>
          </p:nvSpPr>
          <p:spPr bwMode="auto">
            <a:xfrm>
              <a:off x="528" y="2400"/>
              <a:ext cx="4080" cy="528"/>
            </a:xfrm>
            <a:prstGeom prst="rect">
              <a:avLst/>
            </a:prstGeom>
            <a:solidFill>
              <a:schemeClr val="accent1"/>
            </a:solidFill>
            <a:ln w="9525">
              <a:noFill/>
              <a:miter lim="800000"/>
              <a:headEnd/>
              <a:tailEnd/>
            </a:ln>
            <a:effectLst/>
          </p:spPr>
          <p:txBody>
            <a:bodyPr/>
            <a:lstStyle/>
            <a:p>
              <a:pPr marL="342900" indent="-342900">
                <a:spcBef>
                  <a:spcPct val="20000"/>
                </a:spcBef>
                <a:buFontTx/>
                <a:buChar char="•"/>
              </a:pPr>
              <a:r>
                <a:rPr lang="es-MX" sz="3200">
                  <a:latin typeface="Dcr10" charset="0"/>
                </a:rPr>
                <a:t>Entonces rechazo </a:t>
              </a:r>
              <a:r>
                <a:rPr lang="es-ES" sz="3200">
                  <a:latin typeface="Dcr10" charset="0"/>
                </a:rPr>
                <a:t> </a:t>
              </a:r>
              <a:r>
                <a:rPr lang="es-ES" sz="3200">
                  <a:latin typeface="Cmmi12" charset="-95"/>
                </a:rPr>
                <a:t>H</a:t>
              </a:r>
              <a:r>
                <a:rPr lang="es-ES" sz="3200" baseline="-25000">
                  <a:latin typeface="cmr8" charset="0"/>
                </a:rPr>
                <a:t>0</a:t>
              </a:r>
              <a:r>
                <a:rPr lang="es-ES" sz="3200">
                  <a:latin typeface="cmr8" charset="0"/>
                </a:rPr>
                <a:t> </a:t>
              </a:r>
              <a:r>
                <a:rPr lang="es-MX" sz="3200">
                  <a:latin typeface="Dcr10" charset="0"/>
                </a:rPr>
                <a:t>si</a:t>
              </a:r>
              <a:endParaRPr lang="es-ES" sz="3200"/>
            </a:p>
          </p:txBody>
        </p:sp>
        <p:graphicFrame>
          <p:nvGraphicFramePr>
            <p:cNvPr id="44033" name="Object 1"/>
            <p:cNvGraphicFramePr>
              <a:graphicFrameLocks noChangeAspect="1"/>
            </p:cNvGraphicFramePr>
            <p:nvPr/>
          </p:nvGraphicFramePr>
          <p:xfrm>
            <a:off x="3312" y="2400"/>
            <a:ext cx="1680" cy="514"/>
          </p:xfrm>
          <a:graphic>
            <a:graphicData uri="http://schemas.openxmlformats.org/presentationml/2006/ole">
              <mc:AlternateContent xmlns:mc="http://schemas.openxmlformats.org/markup-compatibility/2006">
                <mc:Choice xmlns:v="urn:schemas-microsoft-com:vml" Requires="v">
                  <p:oleObj spid="_x0000_s6149" name="Equation" r:id="rId5" imgW="825500" imgH="254000" progId="">
                    <p:embed/>
                  </p:oleObj>
                </mc:Choice>
                <mc:Fallback>
                  <p:oleObj name="Equation" r:id="rId5" imgW="825500" imgH="254000" progId="">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2" y="2400"/>
                          <a:ext cx="1680" cy="514"/>
                        </a:xfrm>
                        <a:prstGeom prst="rect">
                          <a:avLst/>
                        </a:prstGeom>
                        <a:solidFill>
                          <a:schemeClr val="accent1"/>
                        </a:solidFill>
                      </p:spPr>
                    </p:pic>
                  </p:oleObj>
                </mc:Fallback>
              </mc:AlternateContent>
            </a:graphicData>
          </a:graphic>
        </p:graphicFrame>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685800" y="2286000"/>
            <a:ext cx="7772400" cy="1143000"/>
          </a:xfrm>
          <a:solidFill>
            <a:schemeClr val="accent1"/>
          </a:solidFill>
        </p:spPr>
        <p:txBody>
          <a:bodyPr/>
          <a:lstStyle/>
          <a:p>
            <a:r>
              <a:rPr lang="es-ES" dirty="0">
                <a:latin typeface="Dcbx10" charset="0"/>
              </a:rPr>
              <a:t>Estima</a:t>
            </a:r>
            <a:r>
              <a:rPr lang="es-MX" dirty="0" err="1">
                <a:latin typeface="Dcbx10" charset="0"/>
              </a:rPr>
              <a:t>ción</a:t>
            </a:r>
            <a:r>
              <a:rPr lang="es-ES" dirty="0">
                <a:latin typeface="Dcbx10" charset="0"/>
              </a:rPr>
              <a:t> de los componentes de la varianza</a:t>
            </a:r>
          </a:p>
        </p:txBody>
      </p:sp>
      <p:sp>
        <p:nvSpPr>
          <p:cNvPr id="9219" name="Rectangle 3"/>
          <p:cNvSpPr>
            <a:spLocks noGrp="1" noChangeArrowheads="1"/>
          </p:cNvSpPr>
          <p:nvPr>
            <p:ph type="subTitle" idx="1"/>
          </p:nvPr>
        </p:nvSpPr>
        <p:spPr>
          <a:xfrm>
            <a:off x="1371600" y="3886200"/>
            <a:ext cx="6400800" cy="685800"/>
          </a:xfrm>
          <a:solidFill>
            <a:schemeClr val="accent1"/>
          </a:solidFill>
        </p:spPr>
        <p:txBody>
          <a:bodyPr/>
          <a:lstStyle/>
          <a:p>
            <a:r>
              <a:rPr lang="es-MX" dirty="0"/>
              <a:t>Método de Momentos o de ANOVA</a:t>
            </a: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title"/>
          </p:nvPr>
        </p:nvSpPr>
        <p:spPr>
          <a:xfrm>
            <a:off x="685800" y="609600"/>
            <a:ext cx="7772400" cy="1905000"/>
          </a:xfrm>
          <a:solidFill>
            <a:srgbClr val="FFFF66"/>
          </a:solidFill>
        </p:spPr>
        <p:txBody>
          <a:bodyPr/>
          <a:lstStyle/>
          <a:p>
            <a:r>
              <a:rPr lang="es-MX"/>
              <a:t>Paso 1:</a:t>
            </a:r>
            <a:br>
              <a:rPr lang="es-MX"/>
            </a:br>
            <a:r>
              <a:rPr lang="es-MX"/>
              <a:t>Calculo de Esperanza de Cuadrados Medios</a:t>
            </a:r>
            <a:endParaRPr lang="es-ES"/>
          </a:p>
        </p:txBody>
      </p:sp>
      <p:sp>
        <p:nvSpPr>
          <p:cNvPr id="33797" name="Rectangle 5"/>
          <p:cNvSpPr>
            <a:spLocks noGrp="1" noChangeArrowheads="1"/>
          </p:cNvSpPr>
          <p:nvPr>
            <p:ph type="body" idx="1"/>
          </p:nvPr>
        </p:nvSpPr>
        <p:spPr>
          <a:xfrm>
            <a:off x="685800" y="2743200"/>
            <a:ext cx="7772400" cy="762000"/>
          </a:xfrm>
          <a:solidFill>
            <a:srgbClr val="99CCFF"/>
          </a:solidFill>
        </p:spPr>
        <p:txBody>
          <a:bodyPr/>
          <a:lstStyle/>
          <a:p>
            <a:pPr>
              <a:lnSpc>
                <a:spcPct val="90000"/>
              </a:lnSpc>
            </a:pPr>
            <a:r>
              <a:rPr lang="es-ES" sz="2800">
                <a:latin typeface="Dcr10" charset="0"/>
              </a:rPr>
              <a:t>Si se consideran los valores esperados de l</a:t>
            </a:r>
            <a:r>
              <a:rPr lang="es-MX" sz="2800">
                <a:latin typeface="Dcr10" charset="0"/>
              </a:rPr>
              <a:t>o</a:t>
            </a:r>
            <a:r>
              <a:rPr lang="es-ES" sz="2800">
                <a:latin typeface="Dcr10" charset="0"/>
              </a:rPr>
              <a:t>s cuadrados medi</a:t>
            </a:r>
            <a:r>
              <a:rPr lang="es-MX" sz="2800">
                <a:latin typeface="Dcr10" charset="0"/>
              </a:rPr>
              <a:t>o</a:t>
            </a:r>
            <a:r>
              <a:rPr lang="es-ES" sz="2800">
                <a:latin typeface="Dcr10" charset="0"/>
              </a:rPr>
              <a:t>s, entonces</a:t>
            </a:r>
            <a:endParaRPr lang="es-ES" sz="2800"/>
          </a:p>
        </p:txBody>
      </p:sp>
      <p:sp>
        <p:nvSpPr>
          <p:cNvPr id="33799" name="Rectangle 7"/>
          <p:cNvSpPr>
            <a:spLocks noChangeArrowheads="1"/>
          </p:cNvSpPr>
          <p:nvPr/>
        </p:nvSpPr>
        <p:spPr bwMode="auto">
          <a:xfrm>
            <a:off x="3814763" y="3233738"/>
            <a:ext cx="9144000" cy="0"/>
          </a:xfrm>
          <a:prstGeom prst="rect">
            <a:avLst/>
          </a:prstGeom>
          <a:noFill/>
          <a:ln w="9525">
            <a:noFill/>
            <a:miter lim="800000"/>
            <a:headEnd/>
            <a:tailEnd/>
          </a:ln>
          <a:effectLst/>
        </p:spPr>
        <p:txBody>
          <a:bodyPr>
            <a:spAutoFit/>
          </a:bodyPr>
          <a:lstStyle/>
          <a:p>
            <a:endParaRPr lang="es-PE"/>
          </a:p>
        </p:txBody>
      </p:sp>
      <p:graphicFrame>
        <p:nvGraphicFramePr>
          <p:cNvPr id="45056" name="Object 0"/>
          <p:cNvGraphicFramePr>
            <a:graphicFrameLocks noChangeAspect="1"/>
          </p:cNvGraphicFramePr>
          <p:nvPr/>
        </p:nvGraphicFramePr>
        <p:xfrm>
          <a:off x="627063" y="3765550"/>
          <a:ext cx="8126412" cy="1111250"/>
        </p:xfrm>
        <a:graphic>
          <a:graphicData uri="http://schemas.openxmlformats.org/presentationml/2006/ole">
            <mc:AlternateContent xmlns:mc="http://schemas.openxmlformats.org/markup-compatibility/2006">
              <mc:Choice xmlns:v="urn:schemas-microsoft-com:vml" Requires="v">
                <p:oleObj spid="_x0000_s7172" name="Equation" r:id="rId3" imgW="3492500" imgH="482600" progId="">
                  <p:embed/>
                </p:oleObj>
              </mc:Choice>
              <mc:Fallback>
                <p:oleObj name="Equation" r:id="rId3" imgW="3492500" imgH="482600" progId="">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7063" y="3765550"/>
                        <a:ext cx="8126412" cy="1111250"/>
                      </a:xfrm>
                      <a:prstGeom prst="rect">
                        <a:avLst/>
                      </a:prstGeom>
                      <a:solidFill>
                        <a:srgbClr val="FF99CC"/>
                      </a:solidFill>
                    </p:spPr>
                  </p:pic>
                </p:oleObj>
              </mc:Fallback>
            </mc:AlternateContent>
          </a:graphicData>
        </a:graphic>
      </p:graphicFrame>
      <p:sp>
        <p:nvSpPr>
          <p:cNvPr id="33800" name="Rectangle 8"/>
          <p:cNvSpPr>
            <a:spLocks noChangeArrowheads="1"/>
          </p:cNvSpPr>
          <p:nvPr/>
        </p:nvSpPr>
        <p:spPr bwMode="auto">
          <a:xfrm>
            <a:off x="838200" y="4953000"/>
            <a:ext cx="7772400" cy="533400"/>
          </a:xfrm>
          <a:prstGeom prst="rect">
            <a:avLst/>
          </a:prstGeom>
          <a:solidFill>
            <a:srgbClr val="99CCFF"/>
          </a:solidFill>
          <a:ln w="9525">
            <a:noFill/>
            <a:miter lim="800000"/>
            <a:headEnd/>
            <a:tailEnd/>
          </a:ln>
          <a:effectLst/>
        </p:spPr>
        <p:txBody>
          <a:bodyPr/>
          <a:lstStyle/>
          <a:p>
            <a:pPr marL="342900" indent="-342900">
              <a:lnSpc>
                <a:spcPct val="90000"/>
              </a:lnSpc>
              <a:spcBef>
                <a:spcPct val="20000"/>
              </a:spcBef>
              <a:buFontTx/>
              <a:buChar char="•"/>
            </a:pPr>
            <a:r>
              <a:rPr lang="es-MX" sz="2800">
                <a:latin typeface="Dcr10" charset="0"/>
              </a:rPr>
              <a:t>De la misma manera:</a:t>
            </a:r>
            <a:endParaRPr lang="es-ES" sz="2800"/>
          </a:p>
        </p:txBody>
      </p:sp>
      <p:sp>
        <p:nvSpPr>
          <p:cNvPr id="33802" name="Rectangle 10"/>
          <p:cNvSpPr>
            <a:spLocks noChangeArrowheads="1"/>
          </p:cNvSpPr>
          <p:nvPr/>
        </p:nvSpPr>
        <p:spPr bwMode="auto">
          <a:xfrm>
            <a:off x="4129088" y="3300413"/>
            <a:ext cx="9144000" cy="0"/>
          </a:xfrm>
          <a:prstGeom prst="rect">
            <a:avLst/>
          </a:prstGeom>
          <a:noFill/>
          <a:ln w="9525">
            <a:noFill/>
            <a:miter lim="800000"/>
            <a:headEnd/>
            <a:tailEnd/>
          </a:ln>
          <a:effectLst/>
        </p:spPr>
        <p:txBody>
          <a:bodyPr>
            <a:spAutoFit/>
          </a:bodyPr>
          <a:lstStyle/>
          <a:p>
            <a:endParaRPr lang="es-PE"/>
          </a:p>
        </p:txBody>
      </p:sp>
      <p:graphicFrame>
        <p:nvGraphicFramePr>
          <p:cNvPr id="45057" name="Object 1"/>
          <p:cNvGraphicFramePr>
            <a:graphicFrameLocks noChangeAspect="1"/>
          </p:cNvGraphicFramePr>
          <p:nvPr/>
        </p:nvGraphicFramePr>
        <p:xfrm>
          <a:off x="1752600" y="5559425"/>
          <a:ext cx="2895600" cy="841375"/>
        </p:xfrm>
        <a:graphic>
          <a:graphicData uri="http://schemas.openxmlformats.org/presentationml/2006/ole">
            <mc:AlternateContent xmlns:mc="http://schemas.openxmlformats.org/markup-compatibility/2006">
              <mc:Choice xmlns:v="urn:schemas-microsoft-com:vml" Requires="v">
                <p:oleObj spid="_x0000_s7173" r:id="rId5" imgW="888614" imgH="253890" progId="">
                  <p:embed/>
                </p:oleObj>
              </mc:Choice>
              <mc:Fallback>
                <p:oleObj r:id="rId5" imgW="888614" imgH="253890" progId="">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5559425"/>
                        <a:ext cx="2895600" cy="841375"/>
                      </a:xfrm>
                      <a:prstGeom prst="rect">
                        <a:avLst/>
                      </a:prstGeom>
                      <a:solidFill>
                        <a:srgbClr val="FF99CC"/>
                      </a:solidFill>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85800" y="152400"/>
            <a:ext cx="8001000" cy="1752600"/>
          </a:xfrm>
          <a:solidFill>
            <a:srgbClr val="FFFF66"/>
          </a:solidFill>
        </p:spPr>
        <p:txBody>
          <a:bodyPr/>
          <a:lstStyle/>
          <a:p>
            <a:r>
              <a:rPr lang="es-MX"/>
              <a:t>Paso 2:</a:t>
            </a:r>
            <a:br>
              <a:rPr lang="es-MX">
                <a:latin typeface="Dcbx10" charset="0"/>
              </a:rPr>
            </a:br>
            <a:r>
              <a:rPr lang="es-ES">
                <a:latin typeface="Dcbx10" charset="0"/>
              </a:rPr>
              <a:t>Estima</a:t>
            </a:r>
            <a:r>
              <a:rPr lang="es-MX">
                <a:latin typeface="Dcbx10" charset="0"/>
              </a:rPr>
              <a:t>ción</a:t>
            </a:r>
            <a:r>
              <a:rPr lang="es-ES">
                <a:latin typeface="Dcbx10" charset="0"/>
              </a:rPr>
              <a:t> de los </a:t>
            </a:r>
            <a:r>
              <a:rPr lang="es-MX">
                <a:latin typeface="Dcbx10" charset="0"/>
              </a:rPr>
              <a:t>C</a:t>
            </a:r>
            <a:r>
              <a:rPr lang="es-ES">
                <a:latin typeface="Dcbx10" charset="0"/>
              </a:rPr>
              <a:t>omponentes de la </a:t>
            </a:r>
            <a:r>
              <a:rPr lang="es-MX">
                <a:latin typeface="Dcbx10" charset="0"/>
              </a:rPr>
              <a:t>V</a:t>
            </a:r>
            <a:r>
              <a:rPr lang="es-ES">
                <a:latin typeface="Dcbx10" charset="0"/>
              </a:rPr>
              <a:t>arianza</a:t>
            </a:r>
          </a:p>
        </p:txBody>
      </p:sp>
      <p:sp>
        <p:nvSpPr>
          <p:cNvPr id="35843" name="Rectangle 3"/>
          <p:cNvSpPr>
            <a:spLocks noGrp="1" noChangeArrowheads="1"/>
          </p:cNvSpPr>
          <p:nvPr>
            <p:ph type="body" idx="1"/>
          </p:nvPr>
        </p:nvSpPr>
        <p:spPr>
          <a:xfrm>
            <a:off x="685800" y="2133600"/>
            <a:ext cx="7772400" cy="1524000"/>
          </a:xfrm>
          <a:solidFill>
            <a:srgbClr val="99CCFF"/>
          </a:solidFill>
        </p:spPr>
        <p:txBody>
          <a:bodyPr/>
          <a:lstStyle/>
          <a:p>
            <a:pPr>
              <a:lnSpc>
                <a:spcPct val="90000"/>
              </a:lnSpc>
            </a:pPr>
            <a:r>
              <a:rPr lang="es-MX" dirty="0">
                <a:latin typeface="Dcr10" charset="0"/>
              </a:rPr>
              <a:t>Igualando </a:t>
            </a:r>
            <a:r>
              <a:rPr lang="es-ES" dirty="0">
                <a:latin typeface="Dcr10" charset="0"/>
              </a:rPr>
              <a:t> los valores esperados de l</a:t>
            </a:r>
            <a:r>
              <a:rPr lang="es-MX" dirty="0">
                <a:latin typeface="Dcr10" charset="0"/>
              </a:rPr>
              <a:t>o</a:t>
            </a:r>
            <a:r>
              <a:rPr lang="es-ES" dirty="0">
                <a:latin typeface="Dcr10" charset="0"/>
              </a:rPr>
              <a:t>s cuadrados </a:t>
            </a:r>
            <a:r>
              <a:rPr lang="es-ES" dirty="0" err="1">
                <a:latin typeface="Dcr10" charset="0"/>
              </a:rPr>
              <a:t>medi</a:t>
            </a:r>
            <a:r>
              <a:rPr lang="es-MX" dirty="0">
                <a:latin typeface="Dcr10" charset="0"/>
              </a:rPr>
              <a:t>o</a:t>
            </a:r>
            <a:r>
              <a:rPr lang="es-ES" dirty="0">
                <a:latin typeface="Dcr10" charset="0"/>
              </a:rPr>
              <a:t>s con los valores observados,</a:t>
            </a:r>
            <a:r>
              <a:rPr lang="es-MX" dirty="0">
                <a:latin typeface="Dcr10" charset="0"/>
              </a:rPr>
              <a:t> </a:t>
            </a:r>
            <a:r>
              <a:rPr lang="es-ES" dirty="0">
                <a:latin typeface="Dcr10" charset="0"/>
              </a:rPr>
              <a:t>se obtiene</a:t>
            </a:r>
            <a:r>
              <a:rPr lang="es-MX" dirty="0">
                <a:latin typeface="Dcr10" charset="0"/>
              </a:rPr>
              <a:t>:</a:t>
            </a:r>
            <a:endParaRPr lang="es-ES" dirty="0"/>
          </a:p>
        </p:txBody>
      </p:sp>
      <p:sp>
        <p:nvSpPr>
          <p:cNvPr id="35845" name="Rectangle 5"/>
          <p:cNvSpPr>
            <a:spLocks noChangeArrowheads="1"/>
          </p:cNvSpPr>
          <p:nvPr/>
        </p:nvSpPr>
        <p:spPr bwMode="auto">
          <a:xfrm>
            <a:off x="4233863" y="3328988"/>
            <a:ext cx="9144000" cy="0"/>
          </a:xfrm>
          <a:prstGeom prst="rect">
            <a:avLst/>
          </a:prstGeom>
          <a:noFill/>
          <a:ln w="9525">
            <a:noFill/>
            <a:miter lim="800000"/>
            <a:headEnd/>
            <a:tailEnd/>
          </a:ln>
          <a:effectLst/>
        </p:spPr>
        <p:txBody>
          <a:bodyPr>
            <a:spAutoFit/>
          </a:bodyPr>
          <a:lstStyle/>
          <a:p>
            <a:endParaRPr lang="es-PE"/>
          </a:p>
        </p:txBody>
      </p:sp>
      <p:graphicFrame>
        <p:nvGraphicFramePr>
          <p:cNvPr id="35844" name="Object 4"/>
          <p:cNvGraphicFramePr>
            <a:graphicFrameLocks noChangeAspect="1"/>
          </p:cNvGraphicFramePr>
          <p:nvPr/>
        </p:nvGraphicFramePr>
        <p:xfrm>
          <a:off x="990600" y="3757613"/>
          <a:ext cx="1981200" cy="585787"/>
        </p:xfrm>
        <a:graphic>
          <a:graphicData uri="http://schemas.openxmlformats.org/presentationml/2006/ole">
            <mc:AlternateContent xmlns:mc="http://schemas.openxmlformats.org/markup-compatibility/2006">
              <mc:Choice xmlns:v="urn:schemas-microsoft-com:vml" Requires="v">
                <p:oleObj spid="_x0000_s8198" r:id="rId3" imgW="672808" imgH="203112" progId="">
                  <p:embed/>
                </p:oleObj>
              </mc:Choice>
              <mc:Fallback>
                <p:oleObj r:id="rId3" imgW="672808" imgH="203112" progId="">
                  <p:embed/>
                  <p:pic>
                    <p:nvPicPr>
                      <p:cNvPr id="0" name="Picture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757613"/>
                        <a:ext cx="1981200" cy="585787"/>
                      </a:xfrm>
                      <a:prstGeom prst="rect">
                        <a:avLst/>
                      </a:prstGeom>
                      <a:solidFill>
                        <a:srgbClr val="FF99CC"/>
                      </a:solidFill>
                    </p:spPr>
                  </p:pic>
                </p:oleObj>
              </mc:Fallback>
            </mc:AlternateContent>
          </a:graphicData>
        </a:graphic>
      </p:graphicFrame>
      <p:sp>
        <p:nvSpPr>
          <p:cNvPr id="35847" name="Rectangle 7"/>
          <p:cNvSpPr>
            <a:spLocks noChangeArrowheads="1"/>
          </p:cNvSpPr>
          <p:nvPr/>
        </p:nvSpPr>
        <p:spPr bwMode="auto">
          <a:xfrm>
            <a:off x="4090988" y="3309938"/>
            <a:ext cx="9144000" cy="0"/>
          </a:xfrm>
          <a:prstGeom prst="rect">
            <a:avLst/>
          </a:prstGeom>
          <a:noFill/>
          <a:ln w="9525">
            <a:noFill/>
            <a:miter lim="800000"/>
            <a:headEnd/>
            <a:tailEnd/>
          </a:ln>
          <a:effectLst/>
        </p:spPr>
        <p:txBody>
          <a:bodyPr>
            <a:spAutoFit/>
          </a:bodyPr>
          <a:lstStyle/>
          <a:p>
            <a:endParaRPr lang="es-PE"/>
          </a:p>
        </p:txBody>
      </p:sp>
      <p:graphicFrame>
        <p:nvGraphicFramePr>
          <p:cNvPr id="35846" name="Object 6"/>
          <p:cNvGraphicFramePr>
            <a:graphicFrameLocks noChangeAspect="1"/>
          </p:cNvGraphicFramePr>
          <p:nvPr/>
        </p:nvGraphicFramePr>
        <p:xfrm>
          <a:off x="917575" y="4332288"/>
          <a:ext cx="2967038" cy="696912"/>
        </p:xfrm>
        <a:graphic>
          <a:graphicData uri="http://schemas.openxmlformats.org/presentationml/2006/ole">
            <mc:AlternateContent xmlns:mc="http://schemas.openxmlformats.org/markup-compatibility/2006">
              <mc:Choice xmlns:v="urn:schemas-microsoft-com:vml" Requires="v">
                <p:oleObj spid="_x0000_s8199" name="Equation" r:id="rId5" imgW="1016000" imgH="241300" progId="">
                  <p:embed/>
                </p:oleObj>
              </mc:Choice>
              <mc:Fallback>
                <p:oleObj name="Equation" r:id="rId5" imgW="1016000" imgH="241300" progId="">
                  <p:embed/>
                  <p:pic>
                    <p:nvPicPr>
                      <p:cNvPr id="0" name="Picture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7575" y="4332288"/>
                        <a:ext cx="2967038" cy="696912"/>
                      </a:xfrm>
                      <a:prstGeom prst="rect">
                        <a:avLst/>
                      </a:prstGeom>
                      <a:solidFill>
                        <a:srgbClr val="FF99CC"/>
                      </a:solidFill>
                    </p:spPr>
                  </p:pic>
                </p:oleObj>
              </mc:Fallback>
            </mc:AlternateContent>
          </a:graphicData>
        </a:graphic>
      </p:graphicFrame>
      <p:sp>
        <p:nvSpPr>
          <p:cNvPr id="35848" name="Rectangle 8"/>
          <p:cNvSpPr>
            <a:spLocks noChangeArrowheads="1"/>
          </p:cNvSpPr>
          <p:nvPr/>
        </p:nvSpPr>
        <p:spPr bwMode="auto">
          <a:xfrm>
            <a:off x="803275" y="5059363"/>
            <a:ext cx="1787525" cy="579437"/>
          </a:xfrm>
          <a:prstGeom prst="rect">
            <a:avLst/>
          </a:prstGeom>
          <a:solidFill>
            <a:srgbClr val="FFFF66"/>
          </a:solidFill>
          <a:ln w="9525">
            <a:noFill/>
            <a:miter lim="800000"/>
            <a:headEnd/>
            <a:tailEnd/>
          </a:ln>
          <a:effectLst/>
        </p:spPr>
        <p:txBody>
          <a:bodyPr wrap="none">
            <a:spAutoFit/>
          </a:bodyPr>
          <a:lstStyle/>
          <a:p>
            <a:r>
              <a:rPr lang="es-MX" sz="3200">
                <a:latin typeface="Dcr10" charset="0"/>
              </a:rPr>
              <a:t>Entonces:</a:t>
            </a:r>
            <a:endParaRPr lang="es-ES" sz="3200">
              <a:latin typeface="Dcr10" charset="0"/>
            </a:endParaRPr>
          </a:p>
        </p:txBody>
      </p:sp>
      <p:sp>
        <p:nvSpPr>
          <p:cNvPr id="35850" name="Rectangle 10"/>
          <p:cNvSpPr>
            <a:spLocks noChangeArrowheads="1"/>
          </p:cNvSpPr>
          <p:nvPr/>
        </p:nvSpPr>
        <p:spPr bwMode="auto">
          <a:xfrm>
            <a:off x="4229100" y="3328988"/>
            <a:ext cx="9144000" cy="0"/>
          </a:xfrm>
          <a:prstGeom prst="rect">
            <a:avLst/>
          </a:prstGeom>
          <a:noFill/>
          <a:ln w="9525">
            <a:noFill/>
            <a:miter lim="800000"/>
            <a:headEnd/>
            <a:tailEnd/>
          </a:ln>
          <a:effectLst/>
        </p:spPr>
        <p:txBody>
          <a:bodyPr>
            <a:spAutoFit/>
          </a:bodyPr>
          <a:lstStyle/>
          <a:p>
            <a:endParaRPr lang="es-PE"/>
          </a:p>
        </p:txBody>
      </p:sp>
      <p:graphicFrame>
        <p:nvGraphicFramePr>
          <p:cNvPr id="35849" name="Object 9"/>
          <p:cNvGraphicFramePr>
            <a:graphicFrameLocks noChangeAspect="1"/>
          </p:cNvGraphicFramePr>
          <p:nvPr/>
        </p:nvGraphicFramePr>
        <p:xfrm>
          <a:off x="1295400" y="5715000"/>
          <a:ext cx="2057400" cy="600075"/>
        </p:xfrm>
        <a:graphic>
          <a:graphicData uri="http://schemas.openxmlformats.org/presentationml/2006/ole">
            <mc:AlternateContent xmlns:mc="http://schemas.openxmlformats.org/markup-compatibility/2006">
              <mc:Choice xmlns:v="urn:schemas-microsoft-com:vml" Requires="v">
                <p:oleObj spid="_x0000_s8200" r:id="rId7" imgW="685800" imgH="203200" progId="">
                  <p:embed/>
                </p:oleObj>
              </mc:Choice>
              <mc:Fallback>
                <p:oleObj r:id="rId7" imgW="685800" imgH="203200" progId="">
                  <p:embed/>
                  <p:pic>
                    <p:nvPicPr>
                      <p:cNvPr id="0" name="Picture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5715000"/>
                        <a:ext cx="2057400" cy="600075"/>
                      </a:xfrm>
                      <a:prstGeom prst="rect">
                        <a:avLst/>
                      </a:prstGeom>
                      <a:solidFill>
                        <a:srgbClr val="99CCFF"/>
                      </a:solidFill>
                    </p:spPr>
                  </p:pic>
                </p:oleObj>
              </mc:Fallback>
            </mc:AlternateContent>
          </a:graphicData>
        </a:graphic>
      </p:graphicFrame>
      <p:sp>
        <p:nvSpPr>
          <p:cNvPr id="35852" name="Rectangle 12"/>
          <p:cNvSpPr>
            <a:spLocks noChangeArrowheads="1"/>
          </p:cNvSpPr>
          <p:nvPr/>
        </p:nvSpPr>
        <p:spPr bwMode="auto">
          <a:xfrm>
            <a:off x="3981450" y="3233738"/>
            <a:ext cx="9144000" cy="0"/>
          </a:xfrm>
          <a:prstGeom prst="rect">
            <a:avLst/>
          </a:prstGeom>
          <a:noFill/>
          <a:ln w="9525">
            <a:noFill/>
            <a:miter lim="800000"/>
            <a:headEnd/>
            <a:tailEnd/>
          </a:ln>
          <a:effectLst/>
        </p:spPr>
        <p:txBody>
          <a:bodyPr>
            <a:spAutoFit/>
          </a:bodyPr>
          <a:lstStyle/>
          <a:p>
            <a:endParaRPr lang="es-PE"/>
          </a:p>
        </p:txBody>
      </p:sp>
      <p:graphicFrame>
        <p:nvGraphicFramePr>
          <p:cNvPr id="35851" name="Object 11"/>
          <p:cNvGraphicFramePr>
            <a:graphicFrameLocks noChangeAspect="1"/>
          </p:cNvGraphicFramePr>
          <p:nvPr/>
        </p:nvGraphicFramePr>
        <p:xfrm>
          <a:off x="3733800" y="5724525"/>
          <a:ext cx="3429000" cy="1133475"/>
        </p:xfrm>
        <a:graphic>
          <a:graphicData uri="http://schemas.openxmlformats.org/presentationml/2006/ole">
            <mc:AlternateContent xmlns:mc="http://schemas.openxmlformats.org/markup-compatibility/2006">
              <mc:Choice xmlns:v="urn:schemas-microsoft-com:vml" Requires="v">
                <p:oleObj spid="_x0000_s8201" name="Equation" r:id="rId9" imgW="1180588" imgH="393529" progId="">
                  <p:embed/>
                </p:oleObj>
              </mc:Choice>
              <mc:Fallback>
                <p:oleObj name="Equation" r:id="rId9" imgW="1180588" imgH="393529" progId="">
                  <p:embed/>
                  <p:pic>
                    <p:nvPicPr>
                      <p:cNvPr id="0" name="Picture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33800" y="5724525"/>
                        <a:ext cx="3429000" cy="1133475"/>
                      </a:xfrm>
                      <a:prstGeom prst="rect">
                        <a:avLst/>
                      </a:prstGeom>
                      <a:solidFill>
                        <a:srgbClr val="99CCFF"/>
                      </a:solidFill>
                    </p:spPr>
                  </p:pic>
                </p:oleObj>
              </mc:Fallback>
            </mc:AlternateContent>
          </a:graphicData>
        </a:graphic>
      </p:graphicFrame>
      <p:sp>
        <p:nvSpPr>
          <p:cNvPr id="13" name="12 CuadroTexto"/>
          <p:cNvSpPr txBox="1"/>
          <p:nvPr/>
        </p:nvSpPr>
        <p:spPr>
          <a:xfrm>
            <a:off x="5292080" y="4005064"/>
            <a:ext cx="2520280" cy="830997"/>
          </a:xfrm>
          <a:prstGeom prst="rect">
            <a:avLst/>
          </a:prstGeom>
          <a:solidFill>
            <a:srgbClr val="FFFF00"/>
          </a:solidFill>
        </p:spPr>
        <p:txBody>
          <a:bodyPr wrap="square" rtlCol="0">
            <a:spAutoFit/>
          </a:bodyPr>
          <a:lstStyle/>
          <a:p>
            <a:r>
              <a:rPr lang="es-PE" b="1" dirty="0"/>
              <a:t>ETIMADOR DE MOMENTOS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466725" y="990600"/>
            <a:ext cx="8353425" cy="2168525"/>
          </a:xfrm>
          <a:prstGeom prst="rect">
            <a:avLst/>
          </a:prstGeom>
          <a:solidFill>
            <a:schemeClr val="hlink"/>
          </a:solidFill>
          <a:ln w="9525">
            <a:noFill/>
            <a:miter lim="800000"/>
            <a:headEnd/>
            <a:tailEnd/>
          </a:ln>
          <a:effectLst/>
        </p:spPr>
        <p:txBody>
          <a:bodyPr>
            <a:spAutoFit/>
          </a:bodyPr>
          <a:lstStyle/>
          <a:p>
            <a:pPr>
              <a:lnSpc>
                <a:spcPct val="110000"/>
              </a:lnSpc>
              <a:spcAft>
                <a:spcPct val="50000"/>
              </a:spcAft>
            </a:pPr>
            <a:r>
              <a:rPr lang="es-ES_tradnl">
                <a:latin typeface="Verdana" pitchFamily="34" charset="0"/>
                <a:cs typeface="Arial" pitchFamily="34" charset="0"/>
              </a:rPr>
              <a:t>Un factor es de efectos fijos si los niveles estudiados son todos los de interés, es decir, los </a:t>
            </a:r>
            <a:r>
              <a:rPr lang="es-ES_tradnl" b="1">
                <a:latin typeface="Verdana" pitchFamily="34" charset="0"/>
                <a:cs typeface="Arial" pitchFamily="34" charset="0"/>
              </a:rPr>
              <a:t>t niveles</a:t>
            </a:r>
            <a:r>
              <a:rPr lang="es-ES_tradnl">
                <a:latin typeface="Verdana" pitchFamily="34" charset="0"/>
                <a:cs typeface="Arial" pitchFamily="34" charset="0"/>
              </a:rPr>
              <a:t> estudiados corresponden a </a:t>
            </a:r>
            <a:r>
              <a:rPr lang="es-ES_tradnl" b="1">
                <a:latin typeface="Verdana" pitchFamily="34" charset="0"/>
                <a:cs typeface="Arial" pitchFamily="34" charset="0"/>
              </a:rPr>
              <a:t>t poblaciones</a:t>
            </a:r>
            <a:r>
              <a:rPr lang="es-ES_tradnl">
                <a:latin typeface="Verdana" pitchFamily="34" charset="0"/>
                <a:cs typeface="Arial" pitchFamily="34" charset="0"/>
              </a:rPr>
              <a:t>, de las cuales queremos comparar sus medias; entonces, </a:t>
            </a:r>
            <a:r>
              <a:rPr lang="es-ES_tradnl" b="1">
                <a:latin typeface="Verdana" pitchFamily="34" charset="0"/>
                <a:cs typeface="Arial" pitchFamily="34" charset="0"/>
                <a:sym typeface="Symbol" pitchFamily="18" charset="2"/>
              </a:rPr>
              <a:t>, </a:t>
            </a:r>
            <a:r>
              <a:rPr lang="es-ES_tradnl" b="1" baseline="-25000">
                <a:latin typeface="Verdana" pitchFamily="34" charset="0"/>
                <a:cs typeface="Arial" pitchFamily="34" charset="0"/>
                <a:sym typeface="Symbol" pitchFamily="18" charset="2"/>
              </a:rPr>
              <a:t>i</a:t>
            </a:r>
            <a:r>
              <a:rPr lang="es-ES_tradnl">
                <a:latin typeface="Verdana" pitchFamily="34" charset="0"/>
                <a:cs typeface="Arial" pitchFamily="34" charset="0"/>
              </a:rPr>
              <a:t> </a:t>
            </a:r>
            <a:r>
              <a:rPr lang="es-ES_tradnl" b="1">
                <a:latin typeface="Verdana" pitchFamily="34" charset="0"/>
                <a:cs typeface="Arial" pitchFamily="34" charset="0"/>
              </a:rPr>
              <a:t>o las</a:t>
            </a:r>
            <a:r>
              <a:rPr lang="es-ES_tradnl">
                <a:latin typeface="Verdana" pitchFamily="34" charset="0"/>
                <a:cs typeface="Arial" pitchFamily="34" charset="0"/>
              </a:rPr>
              <a:t> </a:t>
            </a:r>
            <a:r>
              <a:rPr lang="es-ES_tradnl" b="1">
                <a:latin typeface="Verdana" pitchFamily="34" charset="0"/>
                <a:cs typeface="Arial" pitchFamily="34" charset="0"/>
                <a:sym typeface="Symbol" pitchFamily="18" charset="2"/>
              </a:rPr>
              <a:t></a:t>
            </a:r>
            <a:r>
              <a:rPr lang="es-ES_tradnl" b="1" baseline="-25000">
                <a:latin typeface="Verdana" pitchFamily="34" charset="0"/>
                <a:cs typeface="Arial" pitchFamily="34" charset="0"/>
                <a:sym typeface="Symbol" pitchFamily="18" charset="2"/>
              </a:rPr>
              <a:t>i</a:t>
            </a:r>
            <a:r>
              <a:rPr lang="es-ES_tradnl">
                <a:latin typeface="Verdana" pitchFamily="34" charset="0"/>
                <a:cs typeface="Arial" pitchFamily="34" charset="0"/>
              </a:rPr>
              <a:t> son constantes fijas desconocidas.</a:t>
            </a:r>
            <a:r>
              <a:rPr lang="es-ES_tradnl" sz="2800">
                <a:latin typeface="Verdana" pitchFamily="34" charset="0"/>
                <a:cs typeface="Arial" pitchFamily="34" charset="0"/>
              </a:rPr>
              <a:t> </a:t>
            </a:r>
            <a:r>
              <a:rPr lang="es-ES_tradnl" sz="2800" b="1">
                <a:latin typeface="Verdana" pitchFamily="34" charset="0"/>
                <a:cs typeface="Arial" pitchFamily="34" charset="0"/>
              </a:rPr>
              <a:t> </a:t>
            </a:r>
          </a:p>
        </p:txBody>
      </p:sp>
      <p:sp>
        <p:nvSpPr>
          <p:cNvPr id="19459" name="Rectangle 3"/>
          <p:cNvSpPr>
            <a:spLocks noGrp="1" noChangeArrowheads="1"/>
          </p:cNvSpPr>
          <p:nvPr>
            <p:ph type="title"/>
          </p:nvPr>
        </p:nvSpPr>
        <p:spPr>
          <a:xfrm>
            <a:off x="685800" y="76200"/>
            <a:ext cx="7772400" cy="838200"/>
          </a:xfrm>
          <a:solidFill>
            <a:schemeClr val="accent1"/>
          </a:solidFill>
        </p:spPr>
        <p:txBody>
          <a:bodyPr/>
          <a:lstStyle/>
          <a:p>
            <a:r>
              <a:rPr lang="es-ES_tradnl" sz="2800" b="1" dirty="0">
                <a:solidFill>
                  <a:schemeClr val="tx1"/>
                </a:solidFill>
                <a:effectLst>
                  <a:outerShdw blurRad="38100" dist="38100" dir="2700000" algn="tl">
                    <a:srgbClr val="FFFFFF"/>
                  </a:outerShdw>
                </a:effectLst>
                <a:latin typeface="Verdana" pitchFamily="34" charset="0"/>
                <a:cs typeface="Arial" pitchFamily="34" charset="0"/>
              </a:rPr>
              <a:t>Factor de Efectos fijos</a:t>
            </a:r>
            <a:endParaRPr lang="es-ES" sz="2800" b="1" dirty="0">
              <a:solidFill>
                <a:schemeClr val="tx1"/>
              </a:solidFill>
              <a:effectLst>
                <a:outerShdw blurRad="38100" dist="38100" dir="2700000" algn="tl">
                  <a:srgbClr val="FFFFFF"/>
                </a:outerShdw>
              </a:effectLst>
              <a:latin typeface="Verdana" pitchFamily="34" charset="0"/>
              <a:cs typeface="Arial" pitchFamily="34" charset="0"/>
            </a:endParaRPr>
          </a:p>
        </p:txBody>
      </p:sp>
      <p:sp>
        <p:nvSpPr>
          <p:cNvPr id="19460" name="Rectangle 4"/>
          <p:cNvSpPr>
            <a:spLocks noGrp="1" noChangeArrowheads="1"/>
          </p:cNvSpPr>
          <p:nvPr>
            <p:ph type="body" idx="1"/>
          </p:nvPr>
        </p:nvSpPr>
        <p:spPr>
          <a:xfrm>
            <a:off x="685800" y="3200400"/>
            <a:ext cx="7772400" cy="838200"/>
          </a:xfrm>
          <a:solidFill>
            <a:srgbClr val="DDDDDD"/>
          </a:solidFill>
        </p:spPr>
        <p:txBody>
          <a:bodyPr/>
          <a:lstStyle/>
          <a:p>
            <a:pPr>
              <a:lnSpc>
                <a:spcPct val="90000"/>
              </a:lnSpc>
            </a:pPr>
            <a:r>
              <a:rPr lang="es-MX" sz="2800">
                <a:solidFill>
                  <a:schemeClr val="accent2"/>
                </a:solidFill>
              </a:rPr>
              <a:t>Ejemplo: Solo me interesa estudiar 3 poblaciones ycomparar sus medias</a:t>
            </a:r>
            <a:endParaRPr lang="es-ES" sz="2800">
              <a:solidFill>
                <a:schemeClr val="accent2"/>
              </a:solidFill>
            </a:endParaRPr>
          </a:p>
        </p:txBody>
      </p:sp>
      <p:grpSp>
        <p:nvGrpSpPr>
          <p:cNvPr id="19468" name="Group 12"/>
          <p:cNvGrpSpPr>
            <a:grpSpLocks/>
          </p:cNvGrpSpPr>
          <p:nvPr/>
        </p:nvGrpSpPr>
        <p:grpSpPr bwMode="auto">
          <a:xfrm>
            <a:off x="533400" y="4114800"/>
            <a:ext cx="8229600" cy="2667000"/>
            <a:chOff x="336" y="2592"/>
            <a:chExt cx="5184" cy="1680"/>
          </a:xfrm>
        </p:grpSpPr>
        <p:grpSp>
          <p:nvGrpSpPr>
            <p:cNvPr id="19467" name="Group 11"/>
            <p:cNvGrpSpPr>
              <a:grpSpLocks/>
            </p:cNvGrpSpPr>
            <p:nvPr/>
          </p:nvGrpSpPr>
          <p:grpSpPr bwMode="auto">
            <a:xfrm>
              <a:off x="336" y="2592"/>
              <a:ext cx="5184" cy="1296"/>
              <a:chOff x="336" y="2592"/>
              <a:chExt cx="5184" cy="1296"/>
            </a:xfrm>
          </p:grpSpPr>
          <p:pic>
            <p:nvPicPr>
              <p:cNvPr id="19461" name="Picture 5"/>
              <p:cNvPicPr>
                <a:picLocks noChangeAspect="1" noChangeArrowheads="1"/>
              </p:cNvPicPr>
              <p:nvPr/>
            </p:nvPicPr>
            <p:blipFill>
              <a:blip r:embed="rId2" cstate="print"/>
              <a:srcRect/>
              <a:stretch>
                <a:fillRect/>
              </a:stretch>
            </p:blipFill>
            <p:spPr bwMode="auto">
              <a:xfrm>
                <a:off x="336" y="2592"/>
                <a:ext cx="1728" cy="1296"/>
              </a:xfrm>
              <a:prstGeom prst="rect">
                <a:avLst/>
              </a:prstGeom>
              <a:solidFill>
                <a:srgbClr val="FF99CC"/>
              </a:solidFill>
              <a:ln w="9525">
                <a:noFill/>
                <a:miter lim="800000"/>
                <a:headEnd/>
                <a:tailEnd/>
              </a:ln>
              <a:effectLst/>
            </p:spPr>
          </p:pic>
          <p:pic>
            <p:nvPicPr>
              <p:cNvPr id="19462" name="Picture 6"/>
              <p:cNvPicPr>
                <a:picLocks noChangeAspect="1" noChangeArrowheads="1"/>
              </p:cNvPicPr>
              <p:nvPr/>
            </p:nvPicPr>
            <p:blipFill>
              <a:blip r:embed="rId3" cstate="print"/>
              <a:srcRect/>
              <a:stretch>
                <a:fillRect/>
              </a:stretch>
            </p:blipFill>
            <p:spPr bwMode="auto">
              <a:xfrm>
                <a:off x="2064" y="2592"/>
                <a:ext cx="1728" cy="1296"/>
              </a:xfrm>
              <a:prstGeom prst="rect">
                <a:avLst/>
              </a:prstGeom>
              <a:solidFill>
                <a:srgbClr val="FFFF66"/>
              </a:solidFill>
              <a:ln w="9525">
                <a:noFill/>
                <a:miter lim="800000"/>
                <a:headEnd/>
                <a:tailEnd/>
              </a:ln>
              <a:effectLst/>
            </p:spPr>
          </p:pic>
          <p:pic>
            <p:nvPicPr>
              <p:cNvPr id="19463" name="Picture 7"/>
              <p:cNvPicPr>
                <a:picLocks noChangeAspect="1" noChangeArrowheads="1"/>
              </p:cNvPicPr>
              <p:nvPr/>
            </p:nvPicPr>
            <p:blipFill>
              <a:blip r:embed="rId4" cstate="print"/>
              <a:srcRect/>
              <a:stretch>
                <a:fillRect/>
              </a:stretch>
            </p:blipFill>
            <p:spPr bwMode="auto">
              <a:xfrm>
                <a:off x="3792" y="2592"/>
                <a:ext cx="1728" cy="1296"/>
              </a:xfrm>
              <a:prstGeom prst="rect">
                <a:avLst/>
              </a:prstGeom>
              <a:solidFill>
                <a:schemeClr val="accent1"/>
              </a:solidFill>
              <a:ln w="9525">
                <a:noFill/>
                <a:miter lim="800000"/>
                <a:headEnd/>
                <a:tailEnd/>
              </a:ln>
              <a:effectLst/>
            </p:spPr>
          </p:pic>
        </p:grpSp>
        <p:sp>
          <p:nvSpPr>
            <p:cNvPr id="19465" name="Rectangle 9"/>
            <p:cNvSpPr>
              <a:spLocks noChangeArrowheads="1"/>
            </p:cNvSpPr>
            <p:nvPr/>
          </p:nvSpPr>
          <p:spPr bwMode="auto">
            <a:xfrm>
              <a:off x="336" y="3888"/>
              <a:ext cx="5184" cy="384"/>
            </a:xfrm>
            <a:prstGeom prst="rect">
              <a:avLst/>
            </a:prstGeom>
            <a:solidFill>
              <a:srgbClr val="DDDDDD"/>
            </a:solidFill>
            <a:ln w="9525">
              <a:noFill/>
              <a:miter lim="800000"/>
              <a:headEnd/>
              <a:tailEnd/>
            </a:ln>
            <a:effectLst/>
          </p:spPr>
          <p:txBody>
            <a:bodyPr/>
            <a:lstStyle/>
            <a:p>
              <a:pPr marL="342900" indent="-342900">
                <a:lnSpc>
                  <a:spcPct val="90000"/>
                </a:lnSpc>
                <a:spcBef>
                  <a:spcPct val="20000"/>
                </a:spcBef>
                <a:buFontTx/>
                <a:buChar char="•"/>
              </a:pPr>
              <a:r>
                <a:rPr lang="es-MX" sz="2800"/>
                <a:t>Tratamiento 1      Tratamiento 2        Tratamiento 3</a:t>
              </a:r>
              <a:endParaRPr lang="es-ES" sz="2800"/>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solidFill>
            <a:srgbClr val="99CCFF"/>
          </a:solidFill>
        </p:spPr>
        <p:txBody>
          <a:bodyPr/>
          <a:lstStyle/>
          <a:p>
            <a:r>
              <a:rPr lang="es-MX"/>
              <a:t>Diferente tamaño de muestra</a:t>
            </a:r>
            <a:endParaRPr lang="es-ES"/>
          </a:p>
        </p:txBody>
      </p:sp>
      <p:graphicFrame>
        <p:nvGraphicFramePr>
          <p:cNvPr id="38916" name="Object 4"/>
          <p:cNvGraphicFramePr>
            <a:graphicFrameLocks noChangeAspect="1"/>
          </p:cNvGraphicFramePr>
          <p:nvPr/>
        </p:nvGraphicFramePr>
        <p:xfrm>
          <a:off x="914400" y="2157413"/>
          <a:ext cx="1981200" cy="585787"/>
        </p:xfrm>
        <a:graphic>
          <a:graphicData uri="http://schemas.openxmlformats.org/presentationml/2006/ole">
            <mc:AlternateContent xmlns:mc="http://schemas.openxmlformats.org/markup-compatibility/2006">
              <mc:Choice xmlns:v="urn:schemas-microsoft-com:vml" Requires="v">
                <p:oleObj spid="_x0000_s9223" r:id="rId3" imgW="672808" imgH="203112" progId="">
                  <p:embed/>
                </p:oleObj>
              </mc:Choice>
              <mc:Fallback>
                <p:oleObj r:id="rId3" imgW="672808" imgH="203112" progId="">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157413"/>
                        <a:ext cx="1981200" cy="585787"/>
                      </a:xfrm>
                      <a:prstGeom prst="rect">
                        <a:avLst/>
                      </a:prstGeom>
                      <a:solidFill>
                        <a:srgbClr val="FF99CC"/>
                      </a:solidFill>
                    </p:spPr>
                  </p:pic>
                </p:oleObj>
              </mc:Fallback>
            </mc:AlternateContent>
          </a:graphicData>
        </a:graphic>
      </p:graphicFrame>
      <p:graphicFrame>
        <p:nvGraphicFramePr>
          <p:cNvPr id="38917" name="Object 5"/>
          <p:cNvGraphicFramePr>
            <a:graphicFrameLocks noChangeAspect="1"/>
          </p:cNvGraphicFramePr>
          <p:nvPr/>
        </p:nvGraphicFramePr>
        <p:xfrm>
          <a:off x="785813" y="2732088"/>
          <a:ext cx="3078162" cy="696912"/>
        </p:xfrm>
        <a:graphic>
          <a:graphicData uri="http://schemas.openxmlformats.org/presentationml/2006/ole">
            <mc:AlternateContent xmlns:mc="http://schemas.openxmlformats.org/markup-compatibility/2006">
              <mc:Choice xmlns:v="urn:schemas-microsoft-com:vml" Requires="v">
                <p:oleObj spid="_x0000_s9224" name="Equation" r:id="rId5" imgW="1054100" imgH="241300" progId="">
                  <p:embed/>
                </p:oleObj>
              </mc:Choice>
              <mc:Fallback>
                <p:oleObj name="Equation" r:id="rId5" imgW="1054100" imgH="241300" progId="">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813" y="2732088"/>
                        <a:ext cx="3078162" cy="696912"/>
                      </a:xfrm>
                      <a:prstGeom prst="rect">
                        <a:avLst/>
                      </a:prstGeom>
                      <a:solidFill>
                        <a:srgbClr val="FF99CC"/>
                      </a:solidFill>
                    </p:spPr>
                  </p:pic>
                </p:oleObj>
              </mc:Fallback>
            </mc:AlternateContent>
          </a:graphicData>
        </a:graphic>
      </p:graphicFrame>
      <p:sp>
        <p:nvSpPr>
          <p:cNvPr id="38918" name="Rectangle 6"/>
          <p:cNvSpPr>
            <a:spLocks noChangeArrowheads="1"/>
          </p:cNvSpPr>
          <p:nvPr/>
        </p:nvSpPr>
        <p:spPr bwMode="auto">
          <a:xfrm>
            <a:off x="727075" y="3459163"/>
            <a:ext cx="1787525" cy="579437"/>
          </a:xfrm>
          <a:prstGeom prst="rect">
            <a:avLst/>
          </a:prstGeom>
          <a:solidFill>
            <a:srgbClr val="FFFF66"/>
          </a:solidFill>
          <a:ln w="9525">
            <a:noFill/>
            <a:miter lim="800000"/>
            <a:headEnd/>
            <a:tailEnd/>
          </a:ln>
          <a:effectLst/>
        </p:spPr>
        <p:txBody>
          <a:bodyPr wrap="none">
            <a:spAutoFit/>
          </a:bodyPr>
          <a:lstStyle/>
          <a:p>
            <a:r>
              <a:rPr lang="es-MX" sz="3200">
                <a:latin typeface="Dcr10" charset="0"/>
              </a:rPr>
              <a:t>Entonces:</a:t>
            </a:r>
            <a:endParaRPr lang="es-ES" sz="3200">
              <a:latin typeface="Dcr10" charset="0"/>
            </a:endParaRPr>
          </a:p>
        </p:txBody>
      </p:sp>
      <p:graphicFrame>
        <p:nvGraphicFramePr>
          <p:cNvPr id="38919" name="Object 7"/>
          <p:cNvGraphicFramePr>
            <a:graphicFrameLocks noChangeAspect="1"/>
          </p:cNvGraphicFramePr>
          <p:nvPr/>
        </p:nvGraphicFramePr>
        <p:xfrm>
          <a:off x="990600" y="4267200"/>
          <a:ext cx="2057400" cy="600075"/>
        </p:xfrm>
        <a:graphic>
          <a:graphicData uri="http://schemas.openxmlformats.org/presentationml/2006/ole">
            <mc:AlternateContent xmlns:mc="http://schemas.openxmlformats.org/markup-compatibility/2006">
              <mc:Choice xmlns:v="urn:schemas-microsoft-com:vml" Requires="v">
                <p:oleObj spid="_x0000_s9225" r:id="rId7" imgW="685800" imgH="203200" progId="">
                  <p:embed/>
                </p:oleObj>
              </mc:Choice>
              <mc:Fallback>
                <p:oleObj r:id="rId7" imgW="685800" imgH="203200" progId="">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4267200"/>
                        <a:ext cx="2057400" cy="600075"/>
                      </a:xfrm>
                      <a:prstGeom prst="rect">
                        <a:avLst/>
                      </a:prstGeom>
                      <a:solidFill>
                        <a:srgbClr val="99CCFF"/>
                      </a:solidFill>
                    </p:spPr>
                  </p:pic>
                </p:oleObj>
              </mc:Fallback>
            </mc:AlternateContent>
          </a:graphicData>
        </a:graphic>
      </p:graphicFrame>
      <p:graphicFrame>
        <p:nvGraphicFramePr>
          <p:cNvPr id="38920" name="Object 8"/>
          <p:cNvGraphicFramePr>
            <a:graphicFrameLocks noChangeAspect="1"/>
          </p:cNvGraphicFramePr>
          <p:nvPr/>
        </p:nvGraphicFramePr>
        <p:xfrm>
          <a:off x="4191000" y="3733800"/>
          <a:ext cx="3429000" cy="1243013"/>
        </p:xfrm>
        <a:graphic>
          <a:graphicData uri="http://schemas.openxmlformats.org/presentationml/2006/ole">
            <mc:AlternateContent xmlns:mc="http://schemas.openxmlformats.org/markup-compatibility/2006">
              <mc:Choice xmlns:v="urn:schemas-microsoft-com:vml" Requires="v">
                <p:oleObj spid="_x0000_s9226" name="Equation" r:id="rId9" imgW="1180588" imgH="431613" progId="">
                  <p:embed/>
                </p:oleObj>
              </mc:Choice>
              <mc:Fallback>
                <p:oleObj name="Equation" r:id="rId9" imgW="1180588" imgH="431613" progId="">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91000" y="3733800"/>
                        <a:ext cx="3429000" cy="1243013"/>
                      </a:xfrm>
                      <a:prstGeom prst="rect">
                        <a:avLst/>
                      </a:prstGeom>
                      <a:solidFill>
                        <a:srgbClr val="99CCFF"/>
                      </a:solidFill>
                    </p:spPr>
                  </p:pic>
                </p:oleObj>
              </mc:Fallback>
            </mc:AlternateContent>
          </a:graphicData>
        </a:graphic>
      </p:graphicFrame>
      <p:graphicFrame>
        <p:nvGraphicFramePr>
          <p:cNvPr id="38921" name="Object 9"/>
          <p:cNvGraphicFramePr>
            <a:graphicFrameLocks noChangeAspect="1"/>
          </p:cNvGraphicFramePr>
          <p:nvPr/>
        </p:nvGraphicFramePr>
        <p:xfrm>
          <a:off x="4343400" y="1981200"/>
          <a:ext cx="3779838" cy="1395413"/>
        </p:xfrm>
        <a:graphic>
          <a:graphicData uri="http://schemas.openxmlformats.org/presentationml/2006/ole">
            <mc:AlternateContent xmlns:mc="http://schemas.openxmlformats.org/markup-compatibility/2006">
              <mc:Choice xmlns:v="urn:schemas-microsoft-com:vml" Requires="v">
                <p:oleObj spid="_x0000_s9227" name="Equation" r:id="rId11" imgW="1295400" imgH="482600" progId="">
                  <p:embed/>
                </p:oleObj>
              </mc:Choice>
              <mc:Fallback>
                <p:oleObj name="Equation" r:id="rId11" imgW="1295400" imgH="482600" progId="">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43400" y="1981200"/>
                        <a:ext cx="3779838" cy="1395413"/>
                      </a:xfrm>
                      <a:prstGeom prst="rect">
                        <a:avLst/>
                      </a:prstGeom>
                      <a:solidFill>
                        <a:srgbClr val="FF99CC"/>
                      </a:solidFill>
                    </p:spPr>
                  </p:pic>
                </p:oleObj>
              </mc:Fallback>
            </mc:AlternateContent>
          </a:graphicData>
        </a:graphic>
      </p:graphicFrame>
      <p:sp>
        <p:nvSpPr>
          <p:cNvPr id="38922" name="Text Box 10"/>
          <p:cNvSpPr txBox="1">
            <a:spLocks noChangeArrowheads="1"/>
          </p:cNvSpPr>
          <p:nvPr/>
        </p:nvSpPr>
        <p:spPr bwMode="auto">
          <a:xfrm>
            <a:off x="1295400" y="5334000"/>
            <a:ext cx="4876800" cy="822325"/>
          </a:xfrm>
          <a:prstGeom prst="rect">
            <a:avLst/>
          </a:prstGeom>
          <a:solidFill>
            <a:srgbClr val="99CCFF"/>
          </a:solidFill>
          <a:ln w="9525">
            <a:noFill/>
            <a:miter lim="800000"/>
            <a:headEnd/>
            <a:tailEnd/>
          </a:ln>
          <a:effectLst/>
        </p:spPr>
        <p:txBody>
          <a:bodyPr>
            <a:spAutoFit/>
          </a:bodyPr>
          <a:lstStyle/>
          <a:p>
            <a:pPr>
              <a:spcBef>
                <a:spcPct val="50000"/>
              </a:spcBef>
            </a:pPr>
            <a:r>
              <a:rPr lang="es-MX" dirty="0"/>
              <a:t>N tamaño de muestra total y </a:t>
            </a:r>
            <a:r>
              <a:rPr lang="es-MX" dirty="0" err="1"/>
              <a:t>r</a:t>
            </a:r>
            <a:r>
              <a:rPr lang="es-MX" baseline="-25000" dirty="0" err="1"/>
              <a:t>i</a:t>
            </a:r>
            <a:r>
              <a:rPr lang="es-MX" dirty="0"/>
              <a:t> es el tamaño de muestra de la </a:t>
            </a:r>
            <a:r>
              <a:rPr lang="es-MX" dirty="0" err="1"/>
              <a:t>poblacion</a:t>
            </a:r>
            <a:r>
              <a:rPr lang="es-MX" dirty="0"/>
              <a:t> i</a:t>
            </a:r>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26"/>
          <p:cNvSpPr>
            <a:spLocks noGrp="1" noChangeArrowheads="1"/>
          </p:cNvSpPr>
          <p:nvPr>
            <p:ph type="title"/>
          </p:nvPr>
        </p:nvSpPr>
        <p:spPr>
          <a:xfrm>
            <a:off x="304800" y="-152400"/>
            <a:ext cx="8610600" cy="1143000"/>
          </a:xfrm>
          <a:solidFill>
            <a:schemeClr val="accent1"/>
          </a:solidFill>
        </p:spPr>
        <p:txBody>
          <a:bodyPr/>
          <a:lstStyle/>
          <a:p>
            <a:r>
              <a:rPr lang="es-MX" dirty="0"/>
              <a:t>Componentes de Varianza negativos?</a:t>
            </a:r>
            <a:endParaRPr lang="es-ES" dirty="0"/>
          </a:p>
        </p:txBody>
      </p:sp>
      <p:sp>
        <p:nvSpPr>
          <p:cNvPr id="36867" name="Rectangle 1027"/>
          <p:cNvSpPr>
            <a:spLocks noGrp="1" noChangeArrowheads="1"/>
          </p:cNvSpPr>
          <p:nvPr>
            <p:ph type="body" idx="1"/>
          </p:nvPr>
        </p:nvSpPr>
        <p:spPr>
          <a:xfrm>
            <a:off x="685800" y="990600"/>
            <a:ext cx="8229600" cy="5867400"/>
          </a:xfrm>
          <a:solidFill>
            <a:srgbClr val="99CCFF"/>
          </a:solidFill>
        </p:spPr>
        <p:txBody>
          <a:bodyPr/>
          <a:lstStyle/>
          <a:p>
            <a:pPr marL="533400" indent="-533400"/>
            <a:r>
              <a:rPr lang="es-MX" sz="2800" dirty="0"/>
              <a:t>Las estimaciones de los componentes de varianza por el método de momentos (ANOVA) puede dar estimaciones negativas, opciones de acción:</a:t>
            </a:r>
          </a:p>
          <a:p>
            <a:pPr marL="914400" lvl="1" indent="-457200">
              <a:buFontTx/>
              <a:buAutoNum type="arabicPeriod"/>
            </a:pPr>
            <a:r>
              <a:rPr lang="es-MX" sz="2400" dirty="0"/>
              <a:t>L</a:t>
            </a:r>
            <a:r>
              <a:rPr lang="es-ES" sz="2400" dirty="0"/>
              <a:t>a estimación </a:t>
            </a:r>
            <a:r>
              <a:rPr lang="es-MX" sz="2400" dirty="0"/>
              <a:t>es</a:t>
            </a:r>
            <a:r>
              <a:rPr lang="es-ES" sz="2400" dirty="0"/>
              <a:t> evidencia de un valor de cero y usar el cero</a:t>
            </a:r>
            <a:r>
              <a:rPr lang="es-MX" sz="2400" dirty="0"/>
              <a:t> </a:t>
            </a:r>
            <a:r>
              <a:rPr lang="es-ES" sz="2400" dirty="0"/>
              <a:t>como la estimación, </a:t>
            </a:r>
            <a:r>
              <a:rPr lang="es-MX" sz="2400" dirty="0"/>
              <a:t>aunque sea </a:t>
            </a:r>
            <a:r>
              <a:rPr lang="es-ES" sz="2400" dirty="0"/>
              <a:t>sesgado.</a:t>
            </a:r>
            <a:endParaRPr lang="es-MX" sz="2400" dirty="0"/>
          </a:p>
          <a:p>
            <a:pPr marL="914400" lvl="1" indent="-457200">
              <a:buFontTx/>
              <a:buAutoNum type="arabicPeriod"/>
            </a:pPr>
            <a:r>
              <a:rPr lang="es-ES" sz="2400" dirty="0"/>
              <a:t>Conservar la estimación negativa, tomando en cuenta que es posible que los cálculos con los resultados no tengan mucho sentido.</a:t>
            </a:r>
            <a:endParaRPr lang="es-MX" sz="2400" dirty="0"/>
          </a:p>
          <a:p>
            <a:pPr marL="914400" lvl="1" indent="-457200">
              <a:buFontTx/>
              <a:buAutoNum type="arabicPeriod"/>
            </a:pPr>
            <a:r>
              <a:rPr lang="es-ES" sz="2400" dirty="0"/>
              <a:t>Interpretar la estimación de la componente negativa como una indicación de un</a:t>
            </a:r>
            <a:r>
              <a:rPr lang="es-MX" sz="2400" dirty="0"/>
              <a:t> </a:t>
            </a:r>
            <a:r>
              <a:rPr lang="es-ES" sz="2400" dirty="0"/>
              <a:t>modelo estadístico incorrecto.</a:t>
            </a:r>
            <a:endParaRPr lang="es-MX" sz="2400" dirty="0"/>
          </a:p>
          <a:p>
            <a:pPr marL="914400" lvl="1" indent="-457200">
              <a:buFontTx/>
              <a:buAutoNum type="arabicPeriod"/>
            </a:pPr>
            <a:r>
              <a:rPr lang="es-ES" sz="2400" dirty="0"/>
              <a:t>Utilizar un método diferente </a:t>
            </a:r>
            <a:r>
              <a:rPr lang="es-MX" sz="2400" dirty="0"/>
              <a:t>de estimación</a:t>
            </a:r>
            <a:r>
              <a:rPr lang="es-ES" sz="2400" dirty="0"/>
              <a:t>.</a:t>
            </a:r>
            <a:endParaRPr lang="es-MX" sz="2400" dirty="0"/>
          </a:p>
          <a:p>
            <a:pPr marL="914400" lvl="1" indent="-457200">
              <a:buFontTx/>
              <a:buAutoNum type="arabicPeriod"/>
            </a:pPr>
            <a:r>
              <a:rPr lang="es-ES" sz="2400" dirty="0"/>
              <a:t>Reunir más datos y analizarlos por separado o junto con los existentes y esperar que</a:t>
            </a:r>
            <a:r>
              <a:rPr lang="es-MX" sz="2400" dirty="0"/>
              <a:t> </a:t>
            </a:r>
            <a:r>
              <a:rPr lang="es-ES" sz="2400" dirty="0"/>
              <a:t>el aumento de información conduzca a estimaciones positivas.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solidFill>
            <a:schemeClr val="accent1"/>
          </a:solidFill>
        </p:spPr>
        <p:txBody>
          <a:bodyPr/>
          <a:lstStyle/>
          <a:p>
            <a:r>
              <a:rPr lang="es-ES">
                <a:latin typeface="Dcbx10" charset="0"/>
              </a:rPr>
              <a:t>Ejemplo</a:t>
            </a:r>
          </a:p>
        </p:txBody>
      </p:sp>
      <p:sp>
        <p:nvSpPr>
          <p:cNvPr id="10243" name="Rectangle 3"/>
          <p:cNvSpPr>
            <a:spLocks noGrp="1" noChangeArrowheads="1"/>
          </p:cNvSpPr>
          <p:nvPr>
            <p:ph type="body" idx="1"/>
          </p:nvPr>
        </p:nvSpPr>
        <p:spPr>
          <a:xfrm>
            <a:off x="685800" y="1981200"/>
            <a:ext cx="7772400" cy="4400128"/>
          </a:xfrm>
          <a:solidFill>
            <a:srgbClr val="99CCFF"/>
          </a:solidFill>
        </p:spPr>
        <p:txBody>
          <a:bodyPr/>
          <a:lstStyle/>
          <a:p>
            <a:r>
              <a:rPr lang="es-ES" sz="2800" dirty="0">
                <a:latin typeface="Dcr10" charset="0"/>
              </a:rPr>
              <a:t>Una fábrica de maquinillas de afeitar utiliza una gran cantidad de máquinas en la</a:t>
            </a:r>
            <a:r>
              <a:rPr lang="es-MX" sz="2800" dirty="0">
                <a:latin typeface="Dcr10" charset="0"/>
              </a:rPr>
              <a:t> </a:t>
            </a:r>
            <a:r>
              <a:rPr lang="es-ES" sz="2800" dirty="0">
                <a:latin typeface="Dcr10" charset="0"/>
              </a:rPr>
              <a:t>producción. Se desea que las máquinas sean homogéneas para producir objetos de la</a:t>
            </a:r>
            <a:r>
              <a:rPr lang="es-MX" sz="2800" dirty="0">
                <a:latin typeface="Dcr10" charset="0"/>
              </a:rPr>
              <a:t> </a:t>
            </a:r>
            <a:r>
              <a:rPr lang="es-ES" sz="2800" dirty="0">
                <a:latin typeface="Dcr10" charset="0"/>
              </a:rPr>
              <a:t>misma calidad. Para investigar si existen variaciones significativas entre las máquinas,</a:t>
            </a:r>
            <a:r>
              <a:rPr lang="es-MX" sz="2800" dirty="0">
                <a:latin typeface="Dcr10" charset="0"/>
              </a:rPr>
              <a:t> </a:t>
            </a:r>
            <a:r>
              <a:rPr lang="es-ES" sz="2800" dirty="0">
                <a:latin typeface="Dcr10" charset="0"/>
              </a:rPr>
              <a:t>se seleccionan 4 al azar y se mide el porcentaje de un cierto componente de la hoja. El</a:t>
            </a:r>
            <a:r>
              <a:rPr lang="es-MX" sz="2800" dirty="0">
                <a:latin typeface="Dcr10" charset="0"/>
              </a:rPr>
              <a:t> </a:t>
            </a:r>
            <a:r>
              <a:rPr lang="es-ES" sz="2800" dirty="0">
                <a:latin typeface="Dcr10" charset="0"/>
              </a:rPr>
              <a:t>experimento se realiza con orden aleatorio.</a:t>
            </a:r>
          </a:p>
          <a:p>
            <a:endParaRPr lang="es-E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72" name="Picture 108"/>
          <p:cNvPicPr>
            <a:picLocks noChangeAspect="1" noChangeArrowheads="1"/>
          </p:cNvPicPr>
          <p:nvPr/>
        </p:nvPicPr>
        <p:blipFill>
          <a:blip r:embed="rId2" cstate="print"/>
          <a:srcRect/>
          <a:stretch>
            <a:fillRect/>
          </a:stretch>
        </p:blipFill>
        <p:spPr bwMode="auto">
          <a:xfrm>
            <a:off x="990600" y="1066800"/>
            <a:ext cx="7543800" cy="3365500"/>
          </a:xfrm>
          <a:prstGeom prst="rect">
            <a:avLst/>
          </a:prstGeom>
          <a:solidFill>
            <a:srgbClr val="FFFF66"/>
          </a:solid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solidFill>
            <a:schemeClr val="accent1"/>
          </a:solidFill>
        </p:spPr>
        <p:txBody>
          <a:bodyPr/>
          <a:lstStyle/>
          <a:p>
            <a:r>
              <a:rPr lang="es-MX">
                <a:latin typeface="Dcr10" charset="0"/>
              </a:rPr>
              <a:t>T</a:t>
            </a:r>
            <a:r>
              <a:rPr lang="es-ES">
                <a:latin typeface="Dcr10" charset="0"/>
              </a:rPr>
              <a:t>abla </a:t>
            </a:r>
            <a:r>
              <a:rPr lang="es-MX">
                <a:latin typeface="Dcr10" charset="0"/>
              </a:rPr>
              <a:t>de </a:t>
            </a:r>
            <a:r>
              <a:rPr lang="es-ES">
                <a:latin typeface="Dcr10" charset="0"/>
              </a:rPr>
              <a:t>ANOVA:</a:t>
            </a:r>
          </a:p>
        </p:txBody>
      </p:sp>
      <p:sp>
        <p:nvSpPr>
          <p:cNvPr id="64513" name="Rectangle 1"/>
          <p:cNvSpPr>
            <a:spLocks noChangeArrowheads="1"/>
          </p:cNvSpPr>
          <p:nvPr/>
        </p:nvSpPr>
        <p:spPr bwMode="auto">
          <a:xfrm>
            <a:off x="35496" y="2132856"/>
            <a:ext cx="9145016" cy="2585323"/>
          </a:xfrm>
          <a:prstGeom prst="rect">
            <a:avLst/>
          </a:prstGeom>
          <a:solidFill>
            <a:srgbClr val="FFFF0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PE" b="1" i="0" u="none" strike="noStrike" cap="none" normalizeH="0" baseline="0" dirty="0">
                <a:ln>
                  <a:noFill/>
                </a:ln>
                <a:solidFill>
                  <a:srgbClr val="0000FF"/>
                </a:solidFill>
                <a:effectLst/>
                <a:latin typeface="Courier New" pitchFamily="49" charset="0"/>
                <a:ea typeface="Times New Roman" pitchFamily="18" charset="0"/>
                <a:cs typeface="Courier New" pitchFamily="49" charset="0"/>
              </a:rPr>
              <a:t>Cuadro de An</a:t>
            </a:r>
            <a:r>
              <a:rPr kumimoji="0" lang="es-PE" b="1" i="0" u="none" strike="noStrike" cap="none" normalizeH="0" baseline="0" dirty="0">
                <a:ln>
                  <a:noFill/>
                </a:ln>
                <a:solidFill>
                  <a:srgbClr val="0000FF"/>
                </a:solidFill>
                <a:effectLst/>
                <a:latin typeface="Calibri"/>
                <a:ea typeface="Times New Roman" pitchFamily="18" charset="0"/>
                <a:cs typeface="Courier New" pitchFamily="49" charset="0"/>
              </a:rPr>
              <a:t>á</a:t>
            </a:r>
            <a:r>
              <a:rPr kumimoji="0" lang="es-PE" b="1" i="0" u="none" strike="noStrike" cap="none" normalizeH="0" baseline="0" dirty="0">
                <a:ln>
                  <a:noFill/>
                </a:ln>
                <a:solidFill>
                  <a:srgbClr val="0000FF"/>
                </a:solidFill>
                <a:effectLst/>
                <a:latin typeface="Courier New" pitchFamily="49" charset="0"/>
                <a:ea typeface="Times New Roman" pitchFamily="18" charset="0"/>
                <a:cs typeface="Courier New" pitchFamily="49" charset="0"/>
              </a:rPr>
              <a:t>lisis de la Varianza (SC tipo III)</a:t>
            </a:r>
            <a:endParaRPr kumimoji="0" lang="es-PE"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PE" b="0" i="0" u="sng" strike="noStrike" cap="none" normalizeH="0" baseline="0" dirty="0">
                <a:ln>
                  <a:noFill/>
                </a:ln>
                <a:solidFill>
                  <a:schemeClr val="tx1"/>
                </a:solidFill>
                <a:effectLst/>
                <a:latin typeface="Courier New" pitchFamily="49" charset="0"/>
                <a:ea typeface="Times New Roman" pitchFamily="18" charset="0"/>
                <a:cs typeface="Courier New" pitchFamily="49" charset="0"/>
              </a:rPr>
              <a:t> F.V.      SC      </a:t>
            </a:r>
            <a:r>
              <a:rPr kumimoji="0" lang="es-PE" b="0" i="0" u="sng"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gl</a:t>
            </a:r>
            <a:r>
              <a:rPr kumimoji="0" lang="es-PE" b="0" i="0" u="sng" strike="noStrike" cap="none" normalizeH="0" baseline="0" dirty="0">
                <a:ln>
                  <a:noFill/>
                </a:ln>
                <a:solidFill>
                  <a:schemeClr val="tx1"/>
                </a:solidFill>
                <a:effectLst/>
                <a:latin typeface="Courier New" pitchFamily="49" charset="0"/>
                <a:ea typeface="Times New Roman" pitchFamily="18" charset="0"/>
                <a:cs typeface="Courier New" pitchFamily="49" charset="0"/>
              </a:rPr>
              <a:t>   CM        F      p-valor   </a:t>
            </a:r>
            <a:endParaRPr kumimoji="0" lang="es-PE"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PE"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Modelo.  89.1875   3   29.729   15.681  	0.0002   </a:t>
            </a:r>
            <a:endParaRPr kumimoji="0" lang="es-PE"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PE"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maquina  89.1875   3 </a:t>
            </a:r>
            <a:r>
              <a:rPr kumimoji="0" lang="es-PE" b="0" i="0" u="none" strike="noStrike" cap="none" normalizeH="0" dirty="0">
                <a:ln>
                  <a:noFill/>
                </a:ln>
                <a:solidFill>
                  <a:schemeClr val="tx1"/>
                </a:solidFill>
                <a:effectLst/>
                <a:latin typeface="Courier New" pitchFamily="49" charset="0"/>
                <a:ea typeface="Times New Roman" pitchFamily="18" charset="0"/>
                <a:cs typeface="Courier New" pitchFamily="49" charset="0"/>
              </a:rPr>
              <a:t>  </a:t>
            </a:r>
            <a:r>
              <a:rPr kumimoji="0" lang="es-PE"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29.729   15.681  	0.0002   </a:t>
            </a:r>
            <a:endParaRPr kumimoji="0" lang="es-PE"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PE"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Error    22.7500  12    1.895		                     </a:t>
            </a:r>
            <a:endParaRPr kumimoji="0" lang="es-PE"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PE" b="0" i="0" u="sng" strike="noStrike" cap="none" normalizeH="0" baseline="0" dirty="0">
                <a:ln>
                  <a:noFill/>
                </a:ln>
                <a:solidFill>
                  <a:schemeClr val="tx1"/>
                </a:solidFill>
                <a:effectLst/>
                <a:latin typeface="Courier New" pitchFamily="49" charset="0"/>
                <a:ea typeface="Times New Roman" pitchFamily="18" charset="0"/>
                <a:cs typeface="Courier New" pitchFamily="49" charset="0"/>
              </a:rPr>
              <a:t>Total   111.9375  15                               </a:t>
            </a:r>
            <a:endParaRPr kumimoji="0" lang="es-PE"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PE" sz="1800" b="0" i="0" u="none" strike="noStrike" cap="none" normalizeH="0" baseline="0" dirty="0">
              <a:ln>
                <a:noFill/>
              </a:ln>
              <a:solidFill>
                <a:schemeClr val="tx1"/>
              </a:solidFill>
              <a:effectLst/>
              <a:latin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endParaRPr lang="es-PE"/>
          </a:p>
        </p:txBody>
      </p:sp>
      <p:sp>
        <p:nvSpPr>
          <p:cNvPr id="13315" name="Rectangle 3"/>
          <p:cNvSpPr>
            <a:spLocks noGrp="1" noChangeArrowheads="1"/>
          </p:cNvSpPr>
          <p:nvPr>
            <p:ph type="body" idx="1"/>
          </p:nvPr>
        </p:nvSpPr>
        <p:spPr>
          <a:solidFill>
            <a:schemeClr val="accent1"/>
          </a:solidFill>
        </p:spPr>
        <p:txBody>
          <a:bodyPr/>
          <a:lstStyle/>
          <a:p>
            <a:r>
              <a:rPr lang="es-ES" dirty="0">
                <a:latin typeface="Dcr10" charset="0"/>
              </a:rPr>
              <a:t>Como valor p &lt; </a:t>
            </a:r>
            <a:r>
              <a:rPr lang="el-GR" dirty="0">
                <a:latin typeface="Times New Roman"/>
                <a:cs typeface="Times New Roman"/>
              </a:rPr>
              <a:t>α</a:t>
            </a:r>
            <a:r>
              <a:rPr lang="es-PE" dirty="0">
                <a:latin typeface="Times New Roman"/>
                <a:cs typeface="Times New Roman"/>
              </a:rPr>
              <a:t>=.05</a:t>
            </a:r>
            <a:endParaRPr lang="es-MX" dirty="0">
              <a:latin typeface="Dcr10" charset="0"/>
            </a:endParaRPr>
          </a:p>
          <a:p>
            <a:endParaRPr lang="es-ES" dirty="0">
              <a:latin typeface="Dcr10" charset="0"/>
            </a:endParaRPr>
          </a:p>
          <a:p>
            <a:r>
              <a:rPr lang="es-ES" dirty="0">
                <a:latin typeface="Dcr10" charset="0"/>
              </a:rPr>
              <a:t>Se rechaza </a:t>
            </a:r>
            <a:r>
              <a:rPr lang="es-ES" dirty="0">
                <a:latin typeface="Cmmi12" charset="-95"/>
              </a:rPr>
              <a:t>H</a:t>
            </a:r>
            <a:r>
              <a:rPr lang="es-ES" baseline="-25000" dirty="0">
                <a:latin typeface="cmr8" charset="0"/>
              </a:rPr>
              <a:t>0</a:t>
            </a:r>
            <a:r>
              <a:rPr lang="es-ES" dirty="0">
                <a:latin typeface="cmr8" charset="0"/>
              </a:rPr>
              <a:t> </a:t>
            </a:r>
            <a:r>
              <a:rPr lang="es-ES" dirty="0">
                <a:latin typeface="cmsy10" charset="0"/>
              </a:rPr>
              <a:t>≡ </a:t>
            </a:r>
            <a:r>
              <a:rPr lang="es-ES" dirty="0">
                <a:latin typeface="Cmmi12" charset="-95"/>
              </a:rPr>
              <a:t>σ</a:t>
            </a:r>
            <a:r>
              <a:rPr lang="es-MX" baseline="30000" dirty="0">
                <a:latin typeface="Cmmi12" charset="-95"/>
              </a:rPr>
              <a:t>2</a:t>
            </a:r>
            <a:r>
              <a:rPr lang="es-ES" baseline="-25000" dirty="0">
                <a:latin typeface="Cmmi8" charset="-95"/>
              </a:rPr>
              <a:t>τ </a:t>
            </a:r>
            <a:r>
              <a:rPr lang="es-ES" dirty="0">
                <a:latin typeface="cmr12" charset="0"/>
              </a:rPr>
              <a:t>= 0</a:t>
            </a:r>
            <a:r>
              <a:rPr lang="es-MX" dirty="0">
                <a:latin typeface="Cmmi12" charset="-95"/>
              </a:rPr>
              <a:t>  con nivel de significancia de 0.05</a:t>
            </a:r>
            <a:endParaRPr lang="es-ES" dirty="0">
              <a:latin typeface="Cmmi12" charset="-95"/>
            </a:endParaRPr>
          </a:p>
        </p:txBody>
      </p:sp>
      <p:sp>
        <p:nvSpPr>
          <p:cNvPr id="13317" name="Rectangle 5"/>
          <p:cNvSpPr>
            <a:spLocks noChangeArrowheads="1"/>
          </p:cNvSpPr>
          <p:nvPr/>
        </p:nvSpPr>
        <p:spPr bwMode="auto">
          <a:xfrm>
            <a:off x="3900488" y="3300413"/>
            <a:ext cx="9144000" cy="0"/>
          </a:xfrm>
          <a:prstGeom prst="rect">
            <a:avLst/>
          </a:prstGeom>
          <a:noFill/>
          <a:ln w="9525">
            <a:noFill/>
            <a:miter lim="800000"/>
            <a:headEnd/>
            <a:tailEnd/>
          </a:ln>
          <a:effectLst/>
        </p:spPr>
        <p:txBody>
          <a:bodyPr>
            <a:spAutoFit/>
          </a:bodyPr>
          <a:lstStyle/>
          <a:p>
            <a:endParaRPr lang="es-PE"/>
          </a:p>
        </p:txBody>
      </p:sp>
      <p:graphicFrame>
        <p:nvGraphicFramePr>
          <p:cNvPr id="46080" name="Object 0"/>
          <p:cNvGraphicFramePr>
            <a:graphicFrameLocks noChangeAspect="1"/>
          </p:cNvGraphicFramePr>
          <p:nvPr/>
        </p:nvGraphicFramePr>
        <p:xfrm>
          <a:off x="2699792" y="2564904"/>
          <a:ext cx="3186113" cy="609600"/>
        </p:xfrm>
        <a:graphic>
          <a:graphicData uri="http://schemas.openxmlformats.org/presentationml/2006/ole">
            <mc:AlternateContent xmlns:mc="http://schemas.openxmlformats.org/markup-compatibility/2006">
              <mc:Choice xmlns:v="urn:schemas-microsoft-com:vml" Requires="v">
                <p:oleObj spid="_x0000_s10243" r:id="rId3" imgW="1345616" imgH="253890" progId="">
                  <p:embed/>
                </p:oleObj>
              </mc:Choice>
              <mc:Fallback>
                <p:oleObj r:id="rId3" imgW="1345616" imgH="253890" progId="">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2564904"/>
                        <a:ext cx="3186113"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188640"/>
            <a:ext cx="7772400" cy="1563960"/>
          </a:xfrm>
          <a:solidFill>
            <a:schemeClr val="accent1"/>
          </a:solidFill>
        </p:spPr>
        <p:txBody>
          <a:bodyPr/>
          <a:lstStyle/>
          <a:p>
            <a:r>
              <a:rPr lang="es-ES" dirty="0">
                <a:latin typeface="Dcr10" charset="0"/>
              </a:rPr>
              <a:t>Estimación de los componentes de la varianza:</a:t>
            </a:r>
          </a:p>
        </p:txBody>
      </p:sp>
      <p:sp>
        <p:nvSpPr>
          <p:cNvPr id="14341" name="Rectangle 5"/>
          <p:cNvSpPr>
            <a:spLocks noChangeArrowheads="1"/>
          </p:cNvSpPr>
          <p:nvPr/>
        </p:nvSpPr>
        <p:spPr bwMode="auto">
          <a:xfrm>
            <a:off x="4057650" y="3338513"/>
            <a:ext cx="9144000" cy="0"/>
          </a:xfrm>
          <a:prstGeom prst="rect">
            <a:avLst/>
          </a:prstGeom>
          <a:noFill/>
          <a:ln w="9525">
            <a:noFill/>
            <a:miter lim="800000"/>
            <a:headEnd/>
            <a:tailEnd/>
          </a:ln>
          <a:effectLst/>
        </p:spPr>
        <p:txBody>
          <a:bodyPr>
            <a:spAutoFit/>
          </a:bodyPr>
          <a:lstStyle/>
          <a:p>
            <a:endParaRPr lang="es-PE"/>
          </a:p>
        </p:txBody>
      </p:sp>
      <p:graphicFrame>
        <p:nvGraphicFramePr>
          <p:cNvPr id="47104" name="Object 0"/>
          <p:cNvGraphicFramePr>
            <a:graphicFrameLocks noChangeAspect="1"/>
          </p:cNvGraphicFramePr>
          <p:nvPr/>
        </p:nvGraphicFramePr>
        <p:xfrm>
          <a:off x="652463" y="2273300"/>
          <a:ext cx="3233737" cy="612775"/>
        </p:xfrm>
        <a:graphic>
          <a:graphicData uri="http://schemas.openxmlformats.org/presentationml/2006/ole">
            <mc:AlternateContent xmlns:mc="http://schemas.openxmlformats.org/markup-compatibility/2006">
              <mc:Choice xmlns:v="urn:schemas-microsoft-com:vml" Requires="v">
                <p:oleObj spid="_x0000_s11268" name="Equation" r:id="rId3" imgW="1091726" imgH="203112" progId="">
                  <p:embed/>
                </p:oleObj>
              </mc:Choice>
              <mc:Fallback>
                <p:oleObj name="Equation" r:id="rId3" imgW="1091726" imgH="203112" progId="">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2463" y="2273300"/>
                        <a:ext cx="3233737" cy="612775"/>
                      </a:xfrm>
                      <a:prstGeom prst="rect">
                        <a:avLst/>
                      </a:prstGeom>
                      <a:solidFill>
                        <a:srgbClr val="FF99CC"/>
                      </a:solidFill>
                    </p:spPr>
                  </p:pic>
                </p:oleObj>
              </mc:Fallback>
            </mc:AlternateContent>
          </a:graphicData>
        </a:graphic>
      </p:graphicFrame>
      <p:graphicFrame>
        <p:nvGraphicFramePr>
          <p:cNvPr id="47105" name="Object 1"/>
          <p:cNvGraphicFramePr>
            <a:graphicFrameLocks noChangeAspect="1"/>
          </p:cNvGraphicFramePr>
          <p:nvPr/>
        </p:nvGraphicFramePr>
        <p:xfrm>
          <a:off x="685800" y="3048000"/>
          <a:ext cx="7156450" cy="1154113"/>
        </p:xfrm>
        <a:graphic>
          <a:graphicData uri="http://schemas.openxmlformats.org/presentationml/2006/ole">
            <mc:AlternateContent xmlns:mc="http://schemas.openxmlformats.org/markup-compatibility/2006">
              <mc:Choice xmlns:v="urn:schemas-microsoft-com:vml" Requires="v">
                <p:oleObj spid="_x0000_s11269" name="Equation" r:id="rId5" imgW="2489200" imgH="393700" progId="">
                  <p:embed/>
                </p:oleObj>
              </mc:Choice>
              <mc:Fallback>
                <p:oleObj name="Equation" r:id="rId5" imgW="2489200" imgH="393700" progId="">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048000"/>
                        <a:ext cx="7156450" cy="1154113"/>
                      </a:xfrm>
                      <a:prstGeom prst="rect">
                        <a:avLst/>
                      </a:prstGeom>
                      <a:solidFill>
                        <a:srgbClr val="FFFF66"/>
                      </a:solidFill>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332656"/>
            <a:ext cx="7772400" cy="1419944"/>
          </a:xfrm>
          <a:solidFill>
            <a:srgbClr val="FFFF00"/>
          </a:solidFill>
        </p:spPr>
        <p:txBody>
          <a:bodyPr/>
          <a:lstStyle/>
          <a:p>
            <a:r>
              <a:rPr lang="es-PE" dirty="0"/>
              <a:t>OTROS MÉTODOS DE ESTIMACIÓN</a:t>
            </a:r>
          </a:p>
        </p:txBody>
      </p:sp>
      <p:sp>
        <p:nvSpPr>
          <p:cNvPr id="3" name="2 Marcador de contenido"/>
          <p:cNvSpPr>
            <a:spLocks noGrp="1"/>
          </p:cNvSpPr>
          <p:nvPr>
            <p:ph idx="1"/>
          </p:nvPr>
        </p:nvSpPr>
        <p:spPr/>
        <p:txBody>
          <a:bodyPr/>
          <a:lstStyle/>
          <a:p>
            <a:r>
              <a:rPr lang="es-PE" dirty="0"/>
              <a:t>Estimación de máxima verosimilitud</a:t>
            </a:r>
          </a:p>
          <a:p>
            <a:pPr lvl="1"/>
            <a:r>
              <a:rPr lang="es-PE" dirty="0"/>
              <a:t>La estimación de </a:t>
            </a:r>
            <a:r>
              <a:rPr lang="el-GR" dirty="0">
                <a:latin typeface="Times New Roman"/>
                <a:cs typeface="Times New Roman"/>
              </a:rPr>
              <a:t>σ</a:t>
            </a:r>
            <a:r>
              <a:rPr lang="es-PE" dirty="0">
                <a:latin typeface="Times New Roman"/>
                <a:cs typeface="Times New Roman"/>
              </a:rPr>
              <a:t> es sesgada</a:t>
            </a:r>
            <a:endParaRPr lang="es-PE" dirty="0"/>
          </a:p>
          <a:p>
            <a:endParaRPr lang="es-PE" dirty="0"/>
          </a:p>
          <a:p>
            <a:r>
              <a:rPr lang="es-PE" dirty="0"/>
              <a:t>Estimador de </a:t>
            </a:r>
            <a:r>
              <a:rPr lang="es-PE" dirty="0" err="1"/>
              <a:t>maxima</a:t>
            </a:r>
            <a:r>
              <a:rPr lang="es-PE" dirty="0"/>
              <a:t> verosimilitud restringida REML</a:t>
            </a:r>
          </a:p>
          <a:p>
            <a:pPr lvl="1"/>
            <a:r>
              <a:rPr lang="es-PE" dirty="0"/>
              <a:t>Corrige el sesgo</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332656"/>
            <a:ext cx="8892480" cy="1419944"/>
          </a:xfrm>
          <a:solidFill>
            <a:srgbClr val="FFFF00"/>
          </a:solidFill>
        </p:spPr>
        <p:txBody>
          <a:bodyPr/>
          <a:lstStyle/>
          <a:p>
            <a:r>
              <a:rPr lang="es-PE" dirty="0"/>
              <a:t>Estimación de máxima verosimilitud restringida (REML)</a:t>
            </a:r>
          </a:p>
        </p:txBody>
      </p:sp>
      <p:sp>
        <p:nvSpPr>
          <p:cNvPr id="3" name="2 Marcador de contenido"/>
          <p:cNvSpPr>
            <a:spLocks noGrp="1"/>
          </p:cNvSpPr>
          <p:nvPr>
            <p:ph idx="1"/>
          </p:nvPr>
        </p:nvSpPr>
        <p:spPr>
          <a:xfrm>
            <a:off x="685800" y="1981200"/>
            <a:ext cx="7772400" cy="4616152"/>
          </a:xfrm>
        </p:spPr>
        <p:txBody>
          <a:bodyPr/>
          <a:lstStyle/>
          <a:p>
            <a:r>
              <a:rPr lang="es-PE" b="1" dirty="0">
                <a:solidFill>
                  <a:schemeClr val="accent2"/>
                </a:solidFill>
              </a:rPr>
              <a:t>Intervalo de confianza (95%) para sigma</a:t>
            </a:r>
            <a:endParaRPr lang="es-PE" dirty="0">
              <a:solidFill>
                <a:schemeClr val="accent2"/>
              </a:solidFill>
            </a:endParaRPr>
          </a:p>
          <a:p>
            <a:r>
              <a:rPr lang="es-PE" sz="2800" b="1" u="sng" dirty="0"/>
              <a:t>           </a:t>
            </a:r>
            <a:r>
              <a:rPr lang="es-PE" sz="2800" b="1" u="sng" dirty="0" err="1"/>
              <a:t>lower</a:t>
            </a:r>
            <a:r>
              <a:rPr lang="es-PE" sz="2800" b="1" u="sng" dirty="0"/>
              <a:t>    </a:t>
            </a:r>
            <a:r>
              <a:rPr lang="es-PE" sz="2800" b="1" u="sng" dirty="0" err="1"/>
              <a:t>est</a:t>
            </a:r>
            <a:r>
              <a:rPr lang="es-PE" sz="2800" b="1" u="sng" dirty="0"/>
              <a:t>.   </a:t>
            </a:r>
            <a:r>
              <a:rPr lang="es-PE" sz="2800" b="1" u="sng" dirty="0" err="1"/>
              <a:t>upper</a:t>
            </a:r>
            <a:endParaRPr lang="es-PE" sz="2800" b="1" dirty="0"/>
          </a:p>
          <a:p>
            <a:r>
              <a:rPr lang="es-PE" sz="2800" b="1" u="sng" dirty="0"/>
              <a:t>sigma  0.92    1.38     2.05</a:t>
            </a:r>
            <a:endParaRPr lang="es-PE" sz="2800" b="1" dirty="0"/>
          </a:p>
          <a:p>
            <a:r>
              <a:rPr lang="es-PE" b="1" dirty="0">
                <a:solidFill>
                  <a:schemeClr val="accent2"/>
                </a:solidFill>
              </a:rPr>
              <a:t>Intervalos de confianza (95%) para los parámetros de los efectos aleatorios</a:t>
            </a:r>
            <a:endParaRPr lang="es-PE" dirty="0">
              <a:solidFill>
                <a:schemeClr val="accent2"/>
              </a:solidFill>
            </a:endParaRPr>
          </a:p>
          <a:p>
            <a:r>
              <a:rPr lang="es-PE" i="1" dirty="0"/>
              <a:t>Formula: ~1|maquina </a:t>
            </a:r>
            <a:endParaRPr lang="es-PE" dirty="0"/>
          </a:p>
          <a:p>
            <a:r>
              <a:rPr lang="es-PE" b="1" u="sng" dirty="0"/>
              <a:t>               </a:t>
            </a:r>
            <a:r>
              <a:rPr lang="es-PE" sz="2800" b="1" u="sng" dirty="0"/>
              <a:t>LI(95%)     </a:t>
            </a:r>
            <a:r>
              <a:rPr lang="es-PE" sz="2800" b="1" u="sng" dirty="0" err="1"/>
              <a:t>Est.</a:t>
            </a:r>
            <a:r>
              <a:rPr lang="es-PE" sz="2800" b="1" u="sng" dirty="0"/>
              <a:t>   LS(95%)</a:t>
            </a:r>
            <a:endParaRPr lang="es-PE" sz="2800" b="1" dirty="0"/>
          </a:p>
          <a:p>
            <a:r>
              <a:rPr lang="es-PE" sz="2800" b="1" u="sng" dirty="0" err="1"/>
              <a:t>sd</a:t>
            </a:r>
            <a:r>
              <a:rPr lang="es-PE" sz="2800" b="1" u="sng" dirty="0"/>
              <a:t>(</a:t>
            </a:r>
            <a:r>
              <a:rPr lang="es-PE" sz="2800" b="1" u="sng" dirty="0" err="1"/>
              <a:t>const</a:t>
            </a:r>
            <a:r>
              <a:rPr lang="es-PE" sz="2800" b="1" u="sng" dirty="0"/>
              <a:t>)    1.12          2.64        6.20</a:t>
            </a:r>
            <a:endParaRPr lang="es-PE" sz="2800" b="1" dirty="0"/>
          </a:p>
          <a:p>
            <a:pPr>
              <a:buNone/>
            </a:pPr>
            <a:endParaRPr lang="es-PE" dirty="0"/>
          </a:p>
          <a:p>
            <a:endParaRPr lang="es-PE"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PE" sz="4400" b="1" dirty="0"/>
              <a:t>Modelos lineales mixtos </a:t>
            </a:r>
            <a:endParaRPr lang="es-ES" sz="4400" dirty="0">
              <a:solidFill>
                <a:srgbClr val="000000"/>
              </a:solidFill>
              <a:ea typeface="Droid Sans Fallback" charset="0"/>
              <a:cs typeface="Droid Sans Fallback" charset="0"/>
            </a:endParaRPr>
          </a:p>
        </p:txBody>
      </p:sp>
      <p:sp>
        <p:nvSpPr>
          <p:cNvPr id="4098" name="Text Box 2"/>
          <p:cNvSpPr txBox="1">
            <a:spLocks noChangeArrowheads="1"/>
          </p:cNvSpPr>
          <p:nvPr/>
        </p:nvSpPr>
        <p:spPr bwMode="auto">
          <a:xfrm>
            <a:off x="457200" y="1600201"/>
            <a:ext cx="8229600" cy="3845024"/>
          </a:xfrm>
          <a:prstGeom prst="rect">
            <a:avLst/>
          </a:prstGeom>
          <a:noFill/>
          <a:ln w="9525">
            <a:noFill/>
            <a:round/>
            <a:headEnd/>
            <a:tailEnd/>
          </a:ln>
          <a:effectLst/>
        </p:spPr>
        <p:txBody>
          <a:bodyPr/>
          <a:lstStyle/>
          <a:p>
            <a:pPr marL="341313" indent="-341313">
              <a:spcBef>
                <a:spcPts val="800"/>
              </a:spcBef>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s-ES_tradnl" sz="3200" b="1" i="1" dirty="0">
                <a:solidFill>
                  <a:srgbClr val="000000"/>
                </a:solidFill>
                <a:ea typeface="Droid Sans Fallback" charset="0"/>
                <a:cs typeface="Droid Sans Fallback" charset="0"/>
              </a:rPr>
              <a:t>Suponga A fijo B aleatorio</a:t>
            </a:r>
          </a:p>
          <a:p>
            <a:pPr marL="341313" indent="-341313">
              <a:spcBef>
                <a:spcPts val="800"/>
              </a:spcBef>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s-ES_tradnl" sz="3200" b="1" i="1" dirty="0" err="1">
                <a:solidFill>
                  <a:srgbClr val="000000"/>
                </a:solidFill>
                <a:ea typeface="Droid Sans Fallback" charset="0"/>
                <a:cs typeface="Droid Sans Fallback" charset="0"/>
              </a:rPr>
              <a:t>y</a:t>
            </a:r>
            <a:r>
              <a:rPr lang="es-ES_tradnl" sz="3200" b="1" i="1" baseline="-25000" dirty="0" err="1">
                <a:solidFill>
                  <a:srgbClr val="000000"/>
                </a:solidFill>
                <a:ea typeface="Droid Sans Fallback" charset="0"/>
                <a:cs typeface="Droid Sans Fallback" charset="0"/>
              </a:rPr>
              <a:t>ij</a:t>
            </a:r>
            <a:r>
              <a:rPr lang="es-ES_tradnl" sz="3200" b="1" i="1" dirty="0">
                <a:solidFill>
                  <a:srgbClr val="000000"/>
                </a:solidFill>
                <a:ea typeface="Droid Sans Fallback" charset="0"/>
                <a:cs typeface="Droid Sans Fallback" charset="0"/>
              </a:rPr>
              <a:t>=</a:t>
            </a:r>
            <a:r>
              <a:rPr lang="es-ES_tradnl" sz="3200" b="1" i="1" dirty="0">
                <a:solidFill>
                  <a:srgbClr val="000000"/>
                </a:solidFill>
                <a:latin typeface="Symbol" pitchFamily="18" charset="2"/>
                <a:ea typeface="Droid Sans Fallback" charset="0"/>
                <a:cs typeface="Droid Sans Fallback" charset="0"/>
              </a:rPr>
              <a:t></a:t>
            </a:r>
            <a:r>
              <a:rPr lang="es-ES_tradnl" sz="3200" b="1" i="1" dirty="0">
                <a:solidFill>
                  <a:srgbClr val="000000"/>
                </a:solidFill>
                <a:ea typeface="Droid Sans Fallback" charset="0"/>
                <a:cs typeface="Droid Sans Fallback" charset="0"/>
              </a:rPr>
              <a:t>+</a:t>
            </a:r>
            <a:r>
              <a:rPr lang="es-ES_tradnl" sz="3200" b="1" i="1" dirty="0">
                <a:solidFill>
                  <a:srgbClr val="000000"/>
                </a:solidFill>
                <a:latin typeface="Symbol" pitchFamily="18" charset="2"/>
                <a:ea typeface="Droid Sans Fallback" charset="0"/>
                <a:cs typeface="Droid Sans Fallback" charset="0"/>
              </a:rPr>
              <a:t></a:t>
            </a:r>
            <a:r>
              <a:rPr lang="es-ES_tradnl" sz="3200" b="1" i="1" baseline="-25000" dirty="0" err="1">
                <a:solidFill>
                  <a:srgbClr val="000000"/>
                </a:solidFill>
                <a:ea typeface="Droid Sans Fallback" charset="0"/>
                <a:cs typeface="Droid Sans Fallback" charset="0"/>
              </a:rPr>
              <a:t>i</a:t>
            </a:r>
            <a:r>
              <a:rPr lang="es-ES_tradnl" sz="3200" b="1" i="1" dirty="0" err="1">
                <a:solidFill>
                  <a:srgbClr val="000000"/>
                </a:solidFill>
                <a:ea typeface="Droid Sans Fallback" charset="0"/>
                <a:cs typeface="Droid Sans Fallback" charset="0"/>
              </a:rPr>
              <a:t>+b</a:t>
            </a:r>
            <a:r>
              <a:rPr lang="es-ES_tradnl" sz="3200" b="1" i="1" baseline="-25000" dirty="0" err="1">
                <a:solidFill>
                  <a:srgbClr val="000000"/>
                </a:solidFill>
                <a:ea typeface="Droid Sans Fallback" charset="0"/>
                <a:cs typeface="Droid Sans Fallback" charset="0"/>
              </a:rPr>
              <a:t>j</a:t>
            </a:r>
            <a:r>
              <a:rPr lang="es-ES_tradnl" sz="3200" b="1" i="1" dirty="0">
                <a:solidFill>
                  <a:srgbClr val="000000"/>
                </a:solidFill>
                <a:ea typeface="Droid Sans Fallback" charset="0"/>
                <a:cs typeface="Droid Sans Fallback" charset="0"/>
              </a:rPr>
              <a:t>+</a:t>
            </a:r>
            <a:r>
              <a:rPr lang="es-ES_tradnl" sz="3200" b="1" i="1" dirty="0">
                <a:solidFill>
                  <a:srgbClr val="000000"/>
                </a:solidFill>
                <a:latin typeface="Symbol" pitchFamily="18" charset="2"/>
                <a:ea typeface="Droid Sans Fallback" charset="0"/>
                <a:cs typeface="Droid Sans Fallback" charset="0"/>
              </a:rPr>
              <a:t></a:t>
            </a:r>
            <a:r>
              <a:rPr lang="es-ES_tradnl" sz="3200" b="1" i="1" baseline="-25000" dirty="0" err="1">
                <a:solidFill>
                  <a:srgbClr val="000000"/>
                </a:solidFill>
                <a:ea typeface="Droid Sans Fallback" charset="0"/>
                <a:cs typeface="Droid Sans Fallback" charset="0"/>
              </a:rPr>
              <a:t>ij</a:t>
            </a:r>
            <a:r>
              <a:rPr lang="es-ES_tradnl" sz="3200" b="1" i="1" dirty="0">
                <a:solidFill>
                  <a:srgbClr val="000000"/>
                </a:solidFill>
                <a:ea typeface="Droid Sans Fallback" charset="0"/>
                <a:cs typeface="Droid Sans Fallback" charset="0"/>
              </a:rPr>
              <a:t>,</a:t>
            </a:r>
            <a:r>
              <a:rPr lang="es-ES_tradnl" sz="3200" dirty="0">
                <a:solidFill>
                  <a:srgbClr val="000000"/>
                </a:solidFill>
                <a:ea typeface="Droid Sans Fallback" charset="0"/>
                <a:cs typeface="Droid Sans Fallback" charset="0"/>
              </a:rPr>
              <a:t>    </a:t>
            </a:r>
          </a:p>
          <a:p>
            <a:pPr marL="341313" indent="-341313">
              <a:spcBef>
                <a:spcPts val="800"/>
              </a:spcBef>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s-ES_tradnl" sz="3200" dirty="0">
                <a:solidFill>
                  <a:srgbClr val="000000"/>
                </a:solidFill>
                <a:ea typeface="Droid Sans Fallback" charset="0"/>
                <a:cs typeface="Droid Sans Fallback" charset="0"/>
              </a:rPr>
              <a:t>Donde:</a:t>
            </a: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s-ES_tradnl" sz="3200" dirty="0">
                <a:solidFill>
                  <a:srgbClr val="000000"/>
                </a:solidFill>
                <a:ea typeface="Droid Sans Fallback" charset="0"/>
                <a:cs typeface="Droid Sans Fallback" charset="0"/>
              </a:rPr>
              <a:t> i=1,2, j=1,2,3</a:t>
            </a: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s-ES_tradnl" sz="3200" dirty="0">
                <a:solidFill>
                  <a:srgbClr val="000000"/>
                </a:solidFill>
                <a:ea typeface="Droid Sans Fallback" charset="0"/>
                <a:cs typeface="Droid Sans Fallback" charset="0"/>
              </a:rPr>
              <a:t>  </a:t>
            </a:r>
            <a:r>
              <a:rPr lang="es-ES_tradnl" sz="3200" dirty="0" err="1">
                <a:solidFill>
                  <a:srgbClr val="000000"/>
                </a:solidFill>
                <a:ea typeface="Droid Sans Fallback" charset="0"/>
                <a:cs typeface="Droid Sans Fallback" charset="0"/>
              </a:rPr>
              <a:t>b</a:t>
            </a:r>
            <a:r>
              <a:rPr lang="es-ES_tradnl" sz="3200" baseline="-25000" dirty="0" err="1">
                <a:solidFill>
                  <a:srgbClr val="000000"/>
                </a:solidFill>
                <a:ea typeface="Droid Sans Fallback" charset="0"/>
                <a:cs typeface="Droid Sans Fallback" charset="0"/>
              </a:rPr>
              <a:t>j</a:t>
            </a:r>
            <a:r>
              <a:rPr lang="es-ES_tradnl" sz="3200" dirty="0">
                <a:solidFill>
                  <a:srgbClr val="000000"/>
                </a:solidFill>
                <a:ea typeface="Droid Sans Fallback" charset="0"/>
                <a:cs typeface="Droid Sans Fallback" charset="0"/>
              </a:rPr>
              <a:t> </a:t>
            </a:r>
            <a:r>
              <a:rPr lang="es-ES_tradnl" sz="3200" dirty="0">
                <a:solidFill>
                  <a:srgbClr val="000000"/>
                </a:solidFill>
                <a:latin typeface="Symbol" pitchFamily="18" charset="2"/>
                <a:ea typeface="Droid Sans Fallback" charset="0"/>
                <a:cs typeface="Droid Sans Fallback" charset="0"/>
              </a:rPr>
              <a:t></a:t>
            </a:r>
            <a:r>
              <a:rPr lang="es-ES_tradnl" sz="3200" dirty="0">
                <a:solidFill>
                  <a:srgbClr val="000000"/>
                </a:solidFill>
                <a:ea typeface="Droid Sans Fallback" charset="0"/>
                <a:cs typeface="Droid Sans Fallback" charset="0"/>
              </a:rPr>
              <a:t>N(0, </a:t>
            </a:r>
            <a:r>
              <a:rPr lang="es-ES_tradnl" sz="3200" dirty="0">
                <a:solidFill>
                  <a:srgbClr val="000000"/>
                </a:solidFill>
                <a:latin typeface="Symbol" pitchFamily="18" charset="2"/>
                <a:ea typeface="Droid Sans Fallback" charset="0"/>
                <a:cs typeface="Droid Sans Fallback" charset="0"/>
              </a:rPr>
              <a:t></a:t>
            </a:r>
            <a:r>
              <a:rPr lang="es-ES_tradnl" sz="3200" baseline="-25000" dirty="0">
                <a:solidFill>
                  <a:srgbClr val="000000"/>
                </a:solidFill>
                <a:ea typeface="Droid Sans Fallback" charset="0"/>
                <a:cs typeface="Droid Sans Fallback" charset="0"/>
              </a:rPr>
              <a:t>B</a:t>
            </a:r>
            <a:r>
              <a:rPr lang="es-ES_tradnl" sz="3200" baseline="30000" dirty="0">
                <a:solidFill>
                  <a:srgbClr val="000000"/>
                </a:solidFill>
                <a:ea typeface="Droid Sans Fallback" charset="0"/>
                <a:cs typeface="Droid Sans Fallback" charset="0"/>
              </a:rPr>
              <a:t>2</a:t>
            </a:r>
            <a:r>
              <a:rPr lang="es-ES_tradnl" sz="3200" dirty="0">
                <a:solidFill>
                  <a:srgbClr val="000000"/>
                </a:solidFill>
                <a:ea typeface="Droid Sans Fallback" charset="0"/>
                <a:cs typeface="Droid Sans Fallback" charset="0"/>
              </a:rPr>
              <a:t>) y</a:t>
            </a: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s-ES_tradnl" sz="3200" dirty="0">
                <a:solidFill>
                  <a:srgbClr val="000000"/>
                </a:solidFill>
                <a:ea typeface="Droid Sans Fallback" charset="0"/>
                <a:cs typeface="Droid Sans Fallback" charset="0"/>
              </a:rPr>
              <a:t> </a:t>
            </a:r>
            <a:r>
              <a:rPr lang="es-ES_tradnl" sz="3200" dirty="0">
                <a:solidFill>
                  <a:srgbClr val="000000"/>
                </a:solidFill>
                <a:latin typeface="Symbol" pitchFamily="18" charset="2"/>
                <a:ea typeface="Droid Sans Fallback" charset="0"/>
                <a:cs typeface="Droid Sans Fallback" charset="0"/>
              </a:rPr>
              <a:t></a:t>
            </a:r>
            <a:r>
              <a:rPr lang="es-ES_tradnl" sz="3200" baseline="-25000" dirty="0" err="1">
                <a:solidFill>
                  <a:srgbClr val="000000"/>
                </a:solidFill>
                <a:ea typeface="Droid Sans Fallback" charset="0"/>
                <a:cs typeface="Droid Sans Fallback" charset="0"/>
              </a:rPr>
              <a:t>ij</a:t>
            </a:r>
            <a:r>
              <a:rPr lang="es-ES_tradnl" sz="3200" dirty="0">
                <a:solidFill>
                  <a:srgbClr val="000000"/>
                </a:solidFill>
                <a:latin typeface="Symbol" pitchFamily="18" charset="2"/>
                <a:ea typeface="Droid Sans Fallback" charset="0"/>
                <a:cs typeface="Droid Sans Fallback" charset="0"/>
              </a:rPr>
              <a:t></a:t>
            </a:r>
            <a:r>
              <a:rPr lang="es-ES_tradnl" sz="3200" dirty="0">
                <a:solidFill>
                  <a:srgbClr val="000000"/>
                </a:solidFill>
                <a:ea typeface="Droid Sans Fallback" charset="0"/>
                <a:cs typeface="Droid Sans Fallback" charset="0"/>
              </a:rPr>
              <a:t>N(0,</a:t>
            </a:r>
            <a:r>
              <a:rPr lang="es-ES_tradnl" sz="3200" dirty="0">
                <a:solidFill>
                  <a:srgbClr val="000000"/>
                </a:solidFill>
                <a:latin typeface="Symbol" pitchFamily="18" charset="2"/>
                <a:ea typeface="Droid Sans Fallback" charset="0"/>
                <a:cs typeface="Droid Sans Fallback" charset="0"/>
              </a:rPr>
              <a:t></a:t>
            </a:r>
            <a:r>
              <a:rPr lang="es-ES_tradnl" sz="3200" baseline="30000" dirty="0">
                <a:solidFill>
                  <a:srgbClr val="000000"/>
                </a:solidFill>
                <a:ea typeface="Droid Sans Fallback" charset="0"/>
                <a:cs typeface="Droid Sans Fallback" charset="0"/>
              </a:rPr>
              <a:t>2</a:t>
            </a:r>
            <a:r>
              <a:rPr lang="es-ES_tradnl" sz="3200" dirty="0">
                <a:solidFill>
                  <a:srgbClr val="000000"/>
                </a:solidFill>
                <a:ea typeface="Droid Sans Fallback" charset="0"/>
                <a:cs typeface="Droid Sans Fallback" charset="0"/>
              </a:rPr>
              <a:t>). </a:t>
            </a:r>
            <a:r>
              <a:rPr lang="es-ES_tradnl" sz="3200" dirty="0" err="1">
                <a:solidFill>
                  <a:srgbClr val="000000"/>
                </a:solidFill>
                <a:ea typeface="Droid Sans Fallback" charset="0"/>
                <a:cs typeface="Droid Sans Fallback" charset="0"/>
              </a:rPr>
              <a:t>b</a:t>
            </a:r>
            <a:r>
              <a:rPr lang="es-ES_tradnl" sz="3200" baseline="-25000" dirty="0" err="1">
                <a:solidFill>
                  <a:srgbClr val="000000"/>
                </a:solidFill>
                <a:ea typeface="Droid Sans Fallback" charset="0"/>
                <a:cs typeface="Droid Sans Fallback" charset="0"/>
              </a:rPr>
              <a:t>j</a:t>
            </a:r>
            <a:r>
              <a:rPr lang="es-ES_tradnl" sz="3200" dirty="0">
                <a:solidFill>
                  <a:srgbClr val="000000"/>
                </a:solidFill>
                <a:ea typeface="Droid Sans Fallback" charset="0"/>
                <a:cs typeface="Droid Sans Fallback" charset="0"/>
              </a:rPr>
              <a:t> y </a:t>
            </a:r>
            <a:r>
              <a:rPr lang="es-ES_tradnl" sz="3200" dirty="0" err="1">
                <a:solidFill>
                  <a:srgbClr val="000000"/>
                </a:solidFill>
                <a:latin typeface="Times New Roman" pitchFamily="18" charset="0"/>
                <a:ea typeface="Droid Sans Fallback" charset="0"/>
                <a:cs typeface="Droid Sans Fallback" charset="0"/>
              </a:rPr>
              <a:t>e</a:t>
            </a:r>
            <a:r>
              <a:rPr lang="es-ES_tradnl" sz="3200" baseline="-25000" dirty="0" err="1">
                <a:solidFill>
                  <a:srgbClr val="000000"/>
                </a:solidFill>
                <a:latin typeface="Times New Roman" pitchFamily="18" charset="0"/>
                <a:ea typeface="Droid Sans Fallback" charset="0"/>
                <a:cs typeface="Droid Sans Fallback" charset="0"/>
              </a:rPr>
              <a:t>ij</a:t>
            </a:r>
            <a:r>
              <a:rPr lang="es-ES_tradnl" sz="3200" dirty="0">
                <a:solidFill>
                  <a:srgbClr val="000000"/>
                </a:solidFill>
                <a:latin typeface="Times New Roman" pitchFamily="18" charset="0"/>
                <a:ea typeface="Droid Sans Fallback" charset="0"/>
                <a:cs typeface="Droid Sans Fallback" charset="0"/>
              </a:rPr>
              <a:t> son </a:t>
            </a:r>
            <a:r>
              <a:rPr lang="es-ES_tradnl" sz="3200" dirty="0" err="1">
                <a:solidFill>
                  <a:srgbClr val="000000"/>
                </a:solidFill>
                <a:latin typeface="Times New Roman" pitchFamily="18" charset="0"/>
                <a:ea typeface="Droid Sans Fallback" charset="0"/>
                <a:cs typeface="Droid Sans Fallback" charset="0"/>
              </a:rPr>
              <a:t>independentes</a:t>
            </a:r>
            <a:endParaRPr lang="es-ES_tradnl" sz="3200" dirty="0">
              <a:solidFill>
                <a:srgbClr val="000000"/>
              </a:solidFill>
              <a:latin typeface="Times New Roman" pitchFamily="18" charset="0"/>
              <a:ea typeface="Droid Sans Fallback" charset="0"/>
              <a:cs typeface="Droid Sans Fallback" charset="0"/>
            </a:endParaRP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s-ES_tradnl" sz="3200" dirty="0">
              <a:solidFill>
                <a:srgbClr val="000000"/>
              </a:solidFill>
              <a:latin typeface="Times New Roman" pitchFamily="18" charset="0"/>
              <a:ea typeface="Droid Sans Fallback" charset="0"/>
              <a:cs typeface="Droid Sans Fallback" charset="0"/>
            </a:endParaRP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s-ES_tradnl" sz="3200" dirty="0">
                <a:solidFill>
                  <a:srgbClr val="000000"/>
                </a:solidFill>
                <a:latin typeface="Times New Roman" pitchFamily="18" charset="0"/>
                <a:ea typeface="Droid Sans Fallback" charset="0"/>
                <a:cs typeface="Droid Sans Fallback" charset="0"/>
              </a:rPr>
              <a:t>En forma matricial</a:t>
            </a: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s-ES_tradnl" sz="3200" dirty="0">
              <a:solidFill>
                <a:srgbClr val="000000"/>
              </a:solidFill>
              <a:latin typeface="Times New Roman" pitchFamily="18" charset="0"/>
              <a:ea typeface="Droid Sans Fallback" charset="0"/>
              <a:cs typeface="Droid Sans Fallback" charset="0"/>
            </a:endParaRP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s-ES_tradnl" sz="3200" dirty="0">
              <a:solidFill>
                <a:srgbClr val="000000"/>
              </a:solidFill>
              <a:latin typeface="Times New Roman" pitchFamily="18" charset="0"/>
              <a:ea typeface="Droid Sans Fallback" charset="0"/>
              <a:cs typeface="Droid Sans Fallback" charset="0"/>
            </a:endParaRP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s-ES_tradnl" sz="3200" dirty="0">
              <a:solidFill>
                <a:srgbClr val="000000"/>
              </a:solidFill>
              <a:latin typeface="Times New Roman" pitchFamily="18" charset="0"/>
              <a:ea typeface="Droid Sans Fallback" charset="0"/>
              <a:cs typeface="Droid Sans Fallback" charset="0"/>
            </a:endParaRP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s-ES_tradnl" sz="3200" dirty="0">
              <a:solidFill>
                <a:srgbClr val="000000"/>
              </a:solidFill>
              <a:latin typeface="Times New Roman" pitchFamily="18" charset="0"/>
              <a:ea typeface="Droid Sans Fallback" charset="0"/>
              <a:cs typeface="Droid Sans Fallback" charset="0"/>
            </a:endParaRPr>
          </a:p>
          <a:p>
            <a:pPr marL="341313" indent="-341313">
              <a:spcBef>
                <a:spcPts val="8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s-ES_tradnl" sz="3200" dirty="0">
              <a:solidFill>
                <a:srgbClr val="000000"/>
              </a:solidFill>
              <a:latin typeface="Times New Roman" pitchFamily="18" charset="0"/>
              <a:ea typeface="Droid Sans Fallback" charset="0"/>
              <a:cs typeface="Droid Sans Fallback" charset="0"/>
            </a:endParaRPr>
          </a:p>
          <a:p>
            <a:pPr marL="341313" indent="-341313">
              <a:spcBef>
                <a:spcPts val="8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s-ES_tradnl" sz="3200" dirty="0">
              <a:solidFill>
                <a:srgbClr val="000000"/>
              </a:solidFill>
              <a:latin typeface="Times New Roman" pitchFamily="18" charset="0"/>
              <a:ea typeface="Droid Sans Fallback" charset="0"/>
              <a:cs typeface="Droid Sans Fallback" charset="0"/>
            </a:endParaRPr>
          </a:p>
        </p:txBody>
      </p:sp>
      <p:sp>
        <p:nvSpPr>
          <p:cNvPr id="6" name="5 Rectángulo"/>
          <p:cNvSpPr/>
          <p:nvPr/>
        </p:nvSpPr>
        <p:spPr>
          <a:xfrm>
            <a:off x="683568" y="6309320"/>
            <a:ext cx="3672408" cy="523220"/>
          </a:xfrm>
          <a:prstGeom prst="rect">
            <a:avLst/>
          </a:prstGeom>
        </p:spPr>
        <p:txBody>
          <a:bodyPr wrap="square">
            <a:spAutoFit/>
          </a:bodyPr>
          <a:lstStyle/>
          <a:p>
            <a:r>
              <a:rPr lang="es-ES" sz="2800" b="1" dirty="0">
                <a:solidFill>
                  <a:srgbClr val="000000"/>
                </a:solidFill>
                <a:latin typeface="Times New Roman" pitchFamily="18" charset="0"/>
                <a:ea typeface="Droid Sans Fallback" charset="0"/>
                <a:cs typeface="Droid Sans Fallback" charset="0"/>
              </a:rPr>
              <a:t>y</a:t>
            </a:r>
            <a:r>
              <a:rPr lang="es-ES" sz="2800" dirty="0">
                <a:solidFill>
                  <a:srgbClr val="000000"/>
                </a:solidFill>
                <a:latin typeface="Times New Roman" pitchFamily="18" charset="0"/>
                <a:ea typeface="Droid Sans Fallback" charset="0"/>
                <a:cs typeface="Droid Sans Fallback" charset="0"/>
              </a:rPr>
              <a:t> = </a:t>
            </a:r>
            <a:r>
              <a:rPr lang="es-ES" sz="2800" b="1" dirty="0" err="1">
                <a:solidFill>
                  <a:srgbClr val="000000"/>
                </a:solidFill>
                <a:latin typeface="Times New Roman" pitchFamily="18" charset="0"/>
                <a:ea typeface="Droid Sans Fallback" charset="0"/>
                <a:cs typeface="Droid Sans Fallback" charset="0"/>
              </a:rPr>
              <a:t>Xb</a:t>
            </a:r>
            <a:r>
              <a:rPr lang="es-ES" sz="2800" dirty="0" err="1">
                <a:solidFill>
                  <a:srgbClr val="000000"/>
                </a:solidFill>
                <a:latin typeface="Times New Roman" pitchFamily="18" charset="0"/>
                <a:ea typeface="Droid Sans Fallback" charset="0"/>
                <a:cs typeface="Droid Sans Fallback" charset="0"/>
              </a:rPr>
              <a:t>+</a:t>
            </a:r>
            <a:r>
              <a:rPr lang="es-ES" sz="2800" b="1" dirty="0" err="1">
                <a:solidFill>
                  <a:srgbClr val="000000"/>
                </a:solidFill>
                <a:latin typeface="Times New Roman" pitchFamily="18" charset="0"/>
                <a:ea typeface="Droid Sans Fallback" charset="0"/>
                <a:cs typeface="Droid Sans Fallback" charset="0"/>
              </a:rPr>
              <a:t>Zu</a:t>
            </a:r>
            <a:r>
              <a:rPr lang="es-ES" sz="2800" dirty="0" err="1">
                <a:solidFill>
                  <a:srgbClr val="000000"/>
                </a:solidFill>
                <a:latin typeface="Times New Roman" pitchFamily="18" charset="0"/>
                <a:ea typeface="Droid Sans Fallback" charset="0"/>
                <a:cs typeface="Droid Sans Fallback" charset="0"/>
              </a:rPr>
              <a:t>+</a:t>
            </a:r>
            <a:r>
              <a:rPr lang="es-ES" sz="2800" b="1" dirty="0" err="1">
                <a:solidFill>
                  <a:srgbClr val="000000"/>
                </a:solidFill>
                <a:latin typeface="Times New Roman" pitchFamily="18" charset="0"/>
                <a:ea typeface="Droid Sans Fallback" charset="0"/>
                <a:cs typeface="Droid Sans Fallback" charset="0"/>
              </a:rPr>
              <a:t>e</a:t>
            </a:r>
            <a:r>
              <a:rPr lang="es-ES" sz="2800" dirty="0">
                <a:solidFill>
                  <a:srgbClr val="000000"/>
                </a:solidFill>
                <a:latin typeface="Times New Roman" pitchFamily="18" charset="0"/>
                <a:ea typeface="Droid Sans Fallback" charset="0"/>
                <a:cs typeface="Droid Sans Fallback" charset="0"/>
              </a:rPr>
              <a:t>, </a:t>
            </a:r>
            <a:endParaRPr lang="es-PE" sz="2800" dirty="0"/>
          </a:p>
        </p:txBody>
      </p:sp>
      <mc:AlternateContent xmlns:mc="http://schemas.openxmlformats.org/markup-compatibility/2006" xmlns:p14="http://schemas.microsoft.com/office/powerpoint/2010/main">
        <mc:Choice Requires="p14">
          <p:contentPart p14:bwMode="auto" r:id="rId3">
            <p14:nvContentPartPr>
              <p14:cNvPr id="2" name="Entrada de lápiz 1">
                <a:extLst>
                  <a:ext uri="{FF2B5EF4-FFF2-40B4-BE49-F238E27FC236}">
                    <a16:creationId xmlns:a16="http://schemas.microsoft.com/office/drawing/2014/main" id="{E718D4C6-8FE7-4621-9F4C-EC88E35C6514}"/>
                  </a:ext>
                </a:extLst>
              </p14:cNvPr>
              <p14:cNvContentPartPr/>
              <p14:nvPr/>
            </p14:nvContentPartPr>
            <p14:xfrm>
              <a:off x="7391960" y="3885560"/>
              <a:ext cx="23760" cy="9360"/>
            </p14:xfrm>
          </p:contentPart>
        </mc:Choice>
        <mc:Fallback xmlns="">
          <p:pic>
            <p:nvPicPr>
              <p:cNvPr id="2" name="Entrada de lápiz 1">
                <a:extLst>
                  <a:ext uri="{FF2B5EF4-FFF2-40B4-BE49-F238E27FC236}">
                    <a16:creationId xmlns:a16="http://schemas.microsoft.com/office/drawing/2014/main" id="{E718D4C6-8FE7-4621-9F4C-EC88E35C6514}"/>
                  </a:ext>
                </a:extLst>
              </p:cNvPr>
              <p:cNvPicPr/>
              <p:nvPr/>
            </p:nvPicPr>
            <p:blipFill>
              <a:blip r:embed="rId4"/>
              <a:stretch>
                <a:fillRect/>
              </a:stretch>
            </p:blipFill>
            <p:spPr>
              <a:xfrm>
                <a:off x="7383320" y="3876560"/>
                <a:ext cx="41400" cy="27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0" name="Entrada de lápiz 9">
                <a:extLst>
                  <a:ext uri="{FF2B5EF4-FFF2-40B4-BE49-F238E27FC236}">
                    <a16:creationId xmlns:a16="http://schemas.microsoft.com/office/drawing/2014/main" id="{DA68F046-94CA-4436-AA9B-9D69B0A44267}"/>
                  </a:ext>
                </a:extLst>
              </p14:cNvPr>
              <p14:cNvContentPartPr/>
              <p14:nvPr/>
            </p14:nvContentPartPr>
            <p14:xfrm>
              <a:off x="-1398160" y="3600440"/>
              <a:ext cx="18720" cy="5760"/>
            </p14:xfrm>
          </p:contentPart>
        </mc:Choice>
        <mc:Fallback xmlns="">
          <p:pic>
            <p:nvPicPr>
              <p:cNvPr id="10" name="Entrada de lápiz 9">
                <a:extLst>
                  <a:ext uri="{FF2B5EF4-FFF2-40B4-BE49-F238E27FC236}">
                    <a16:creationId xmlns:a16="http://schemas.microsoft.com/office/drawing/2014/main" id="{DA68F046-94CA-4436-AA9B-9D69B0A44267}"/>
                  </a:ext>
                </a:extLst>
              </p:cNvPr>
              <p:cNvPicPr/>
              <p:nvPr/>
            </p:nvPicPr>
            <p:blipFill>
              <a:blip r:embed="rId18"/>
              <a:stretch>
                <a:fillRect/>
              </a:stretch>
            </p:blipFill>
            <p:spPr>
              <a:xfrm>
                <a:off x="-1416160" y="3582440"/>
                <a:ext cx="54360" cy="41400"/>
              </a:xfrm>
              <a:prstGeom prst="rect">
                <a:avLst/>
              </a:prstGeom>
            </p:spPr>
          </p:pic>
        </mc:Fallback>
      </mc:AlternateContent>
      <p:grpSp>
        <p:nvGrpSpPr>
          <p:cNvPr id="17" name="Grupo 16">
            <a:extLst>
              <a:ext uri="{FF2B5EF4-FFF2-40B4-BE49-F238E27FC236}">
                <a16:creationId xmlns:a16="http://schemas.microsoft.com/office/drawing/2014/main" id="{A1D7C814-AC09-4D1F-B0C0-D4006A832DAF}"/>
              </a:ext>
            </a:extLst>
          </p:cNvPr>
          <p:cNvGrpSpPr/>
          <p:nvPr/>
        </p:nvGrpSpPr>
        <p:grpSpPr>
          <a:xfrm>
            <a:off x="5901920" y="1171520"/>
            <a:ext cx="1503720" cy="66600"/>
            <a:chOff x="5901920" y="1171520"/>
            <a:chExt cx="1503720" cy="66600"/>
          </a:xfrm>
        </p:grpSpPr>
        <mc:AlternateContent xmlns:mc="http://schemas.openxmlformats.org/markup-compatibility/2006" xmlns:p14="http://schemas.microsoft.com/office/powerpoint/2010/main">
          <mc:Choice Requires="p14">
            <p:contentPart p14:bwMode="auto" r:id="rId19">
              <p14:nvContentPartPr>
                <p14:cNvPr id="15" name="Entrada de lápiz 14">
                  <a:extLst>
                    <a:ext uri="{FF2B5EF4-FFF2-40B4-BE49-F238E27FC236}">
                      <a16:creationId xmlns:a16="http://schemas.microsoft.com/office/drawing/2014/main" id="{D7C49247-6100-44D1-8F2E-7B1733BECC77}"/>
                    </a:ext>
                  </a:extLst>
                </p14:cNvPr>
                <p14:cNvContentPartPr/>
                <p14:nvPr/>
              </p14:nvContentPartPr>
              <p14:xfrm>
                <a:off x="5908760" y="1206080"/>
                <a:ext cx="360" cy="360"/>
              </p14:xfrm>
            </p:contentPart>
          </mc:Choice>
          <mc:Fallback xmlns="">
            <p:pic>
              <p:nvPicPr>
                <p:cNvPr id="15" name="Entrada de lápiz 14">
                  <a:extLst>
                    <a:ext uri="{FF2B5EF4-FFF2-40B4-BE49-F238E27FC236}">
                      <a16:creationId xmlns:a16="http://schemas.microsoft.com/office/drawing/2014/main" id="{D7C49247-6100-44D1-8F2E-7B1733BECC77}"/>
                    </a:ext>
                  </a:extLst>
                </p:cNvPr>
                <p:cNvPicPr/>
                <p:nvPr/>
              </p:nvPicPr>
              <p:blipFill>
                <a:blip r:embed="rId28"/>
                <a:stretch>
                  <a:fillRect/>
                </a:stretch>
              </p:blipFill>
              <p:spPr>
                <a:xfrm>
                  <a:off x="5891120" y="1188440"/>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6" name="Entrada de lápiz 15">
                  <a:extLst>
                    <a:ext uri="{FF2B5EF4-FFF2-40B4-BE49-F238E27FC236}">
                      <a16:creationId xmlns:a16="http://schemas.microsoft.com/office/drawing/2014/main" id="{AB348D1E-4EB1-427F-9D64-F91D7F500C1F}"/>
                    </a:ext>
                  </a:extLst>
                </p14:cNvPr>
                <p14:cNvContentPartPr/>
                <p14:nvPr/>
              </p14:nvContentPartPr>
              <p14:xfrm>
                <a:off x="5901920" y="1171520"/>
                <a:ext cx="1503720" cy="66600"/>
              </p14:xfrm>
            </p:contentPart>
          </mc:Choice>
          <mc:Fallback xmlns="">
            <p:pic>
              <p:nvPicPr>
                <p:cNvPr id="16" name="Entrada de lápiz 15">
                  <a:extLst>
                    <a:ext uri="{FF2B5EF4-FFF2-40B4-BE49-F238E27FC236}">
                      <a16:creationId xmlns:a16="http://schemas.microsoft.com/office/drawing/2014/main" id="{AB348D1E-4EB1-427F-9D64-F91D7F500C1F}"/>
                    </a:ext>
                  </a:extLst>
                </p:cNvPr>
                <p:cNvPicPr/>
                <p:nvPr/>
              </p:nvPicPr>
              <p:blipFill>
                <a:blip r:embed="rId30"/>
                <a:stretch>
                  <a:fillRect/>
                </a:stretch>
              </p:blipFill>
              <p:spPr>
                <a:xfrm>
                  <a:off x="5884280" y="1153880"/>
                  <a:ext cx="1539360" cy="102240"/>
                </a:xfrm>
                <a:prstGeom prst="rect">
                  <a:avLst/>
                </a:prstGeom>
              </p:spPr>
            </p:pic>
          </mc:Fallback>
        </mc:AlternateContent>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466725" y="1752600"/>
            <a:ext cx="8353425" cy="2911475"/>
          </a:xfrm>
          <a:prstGeom prst="rect">
            <a:avLst/>
          </a:prstGeom>
          <a:solidFill>
            <a:schemeClr val="hlink"/>
          </a:solidFill>
          <a:ln w="9525">
            <a:noFill/>
            <a:miter lim="800000"/>
            <a:headEnd/>
            <a:tailEnd/>
          </a:ln>
          <a:effectLst/>
        </p:spPr>
        <p:txBody>
          <a:bodyPr>
            <a:spAutoFit/>
          </a:bodyPr>
          <a:lstStyle/>
          <a:p>
            <a:pPr>
              <a:lnSpc>
                <a:spcPct val="110000"/>
              </a:lnSpc>
            </a:pPr>
            <a:r>
              <a:rPr lang="es-ES_tradnl" sz="2800" b="1" dirty="0">
                <a:latin typeface="Verdana" pitchFamily="34" charset="0"/>
                <a:cs typeface="Arial" pitchFamily="34" charset="0"/>
              </a:rPr>
              <a:t>Un factor es de efectos aleatorios si sus </a:t>
            </a:r>
            <a:r>
              <a:rPr lang="es-ES_tradnl" sz="2800" dirty="0">
                <a:latin typeface="Verdana" pitchFamily="34" charset="0"/>
                <a:cs typeface="Arial" pitchFamily="34" charset="0"/>
              </a:rPr>
              <a:t>niveles en el experimento, es una muestra de una población de niveles infinita, que tiene una media cero y una varianza dada por </a:t>
            </a:r>
            <a:r>
              <a:rPr lang="es-ES_tradnl" sz="2800" b="1" dirty="0">
                <a:latin typeface="Verdana" pitchFamily="34" charset="0"/>
                <a:cs typeface="Arial" pitchFamily="34" charset="0"/>
                <a:sym typeface="Symbol" pitchFamily="18" charset="2"/>
              </a:rPr>
              <a:t></a:t>
            </a:r>
            <a:r>
              <a:rPr lang="es-ES_tradnl" sz="2800" b="1" baseline="30000" dirty="0">
                <a:latin typeface="Verdana" pitchFamily="34" charset="0"/>
                <a:cs typeface="Arial" pitchFamily="34" charset="0"/>
              </a:rPr>
              <a:t>2</a:t>
            </a:r>
            <a:r>
              <a:rPr lang="es-ES_tradnl" sz="2800" b="1" baseline="-25000" dirty="0">
                <a:latin typeface="Verdana" pitchFamily="34" charset="0"/>
                <a:cs typeface="Arial" pitchFamily="34" charset="0"/>
                <a:sym typeface="Symbol" pitchFamily="18" charset="2"/>
              </a:rPr>
              <a:t></a:t>
            </a:r>
            <a:r>
              <a:rPr lang="es-ES_tradnl" sz="2800" b="1" dirty="0">
                <a:latin typeface="Verdana" pitchFamily="34" charset="0"/>
                <a:cs typeface="Arial" pitchFamily="34" charset="0"/>
              </a:rPr>
              <a:t>  </a:t>
            </a:r>
            <a:r>
              <a:rPr lang="es-ES_tradnl" sz="2800" dirty="0">
                <a:latin typeface="Verdana" pitchFamily="34" charset="0"/>
                <a:cs typeface="Arial" pitchFamily="34" charset="0"/>
              </a:rPr>
              <a:t>conocida</a:t>
            </a:r>
            <a:r>
              <a:rPr lang="es-ES_tradnl" sz="2800" b="1" dirty="0">
                <a:latin typeface="Verdana" pitchFamily="34" charset="0"/>
                <a:cs typeface="Arial" pitchFamily="34" charset="0"/>
              </a:rPr>
              <a:t> </a:t>
            </a:r>
            <a:r>
              <a:rPr lang="es-ES_tradnl" sz="2800" dirty="0">
                <a:latin typeface="Verdana" pitchFamily="34" charset="0"/>
                <a:cs typeface="Arial" pitchFamily="34" charset="0"/>
              </a:rPr>
              <a:t>como</a:t>
            </a:r>
            <a:r>
              <a:rPr lang="es-ES_tradnl" sz="2800" b="1" dirty="0">
                <a:latin typeface="Verdana" pitchFamily="34" charset="0"/>
                <a:cs typeface="Arial" pitchFamily="34" charset="0"/>
              </a:rPr>
              <a:t> componente de varianza del factor.</a:t>
            </a:r>
            <a:endParaRPr lang="es-MX" sz="2800" b="1" dirty="0">
              <a:latin typeface="Verdana" pitchFamily="34" charset="0"/>
              <a:cs typeface="Arial" pitchFamily="34" charset="0"/>
            </a:endParaRPr>
          </a:p>
        </p:txBody>
      </p:sp>
      <p:sp>
        <p:nvSpPr>
          <p:cNvPr id="15363" name="Rectangle 3"/>
          <p:cNvSpPr>
            <a:spLocks noGrp="1" noChangeArrowheads="1"/>
          </p:cNvSpPr>
          <p:nvPr>
            <p:ph type="title"/>
          </p:nvPr>
        </p:nvSpPr>
        <p:spPr>
          <a:xfrm>
            <a:off x="685800" y="533400"/>
            <a:ext cx="7772400" cy="1143000"/>
          </a:xfrm>
          <a:solidFill>
            <a:schemeClr val="accent1"/>
          </a:solidFill>
        </p:spPr>
        <p:txBody>
          <a:bodyPr/>
          <a:lstStyle/>
          <a:p>
            <a:r>
              <a:rPr lang="es-ES_tradnl" sz="2800" b="1">
                <a:solidFill>
                  <a:schemeClr val="tx1"/>
                </a:solidFill>
                <a:effectLst>
                  <a:outerShdw blurRad="38100" dist="38100" dir="2700000" algn="tl">
                    <a:srgbClr val="FFFFFF"/>
                  </a:outerShdw>
                </a:effectLst>
                <a:latin typeface="Verdana" pitchFamily="34" charset="0"/>
                <a:cs typeface="Arial" pitchFamily="34" charset="0"/>
              </a:rPr>
              <a:t>Factor de Efectos aleatorios</a:t>
            </a:r>
            <a:endParaRPr lang="es-ES" sz="2800" b="1">
              <a:solidFill>
                <a:schemeClr val="tx1"/>
              </a:solidFill>
              <a:effectLst>
                <a:outerShdw blurRad="38100" dist="38100" dir="2700000" algn="tl">
                  <a:srgbClr val="FFFFFF"/>
                </a:outerShdw>
              </a:effectLst>
              <a:latin typeface="Verdana"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4400">
                <a:solidFill>
                  <a:srgbClr val="000000"/>
                </a:solidFill>
                <a:ea typeface="Droid Sans Fallback" charset="0"/>
                <a:cs typeface="Droid Sans Fallback" charset="0"/>
              </a:rPr>
              <a:t>Modelo Matricial</a:t>
            </a:r>
          </a:p>
        </p:txBody>
      </p:sp>
      <p:grpSp>
        <p:nvGrpSpPr>
          <p:cNvPr id="2" name="Group 2"/>
          <p:cNvGrpSpPr>
            <a:grpSpLocks/>
          </p:cNvGrpSpPr>
          <p:nvPr/>
        </p:nvGrpSpPr>
        <p:grpSpPr bwMode="auto">
          <a:xfrm>
            <a:off x="539750" y="1203325"/>
            <a:ext cx="8135938" cy="3810000"/>
            <a:chOff x="340" y="758"/>
            <a:chExt cx="5125" cy="2400"/>
          </a:xfrm>
        </p:grpSpPr>
        <p:graphicFrame>
          <p:nvGraphicFramePr>
            <p:cNvPr id="6147" name="Object 3"/>
            <p:cNvGraphicFramePr>
              <a:graphicFrameLocks noChangeAspect="1"/>
            </p:cNvGraphicFramePr>
            <p:nvPr/>
          </p:nvGraphicFramePr>
          <p:xfrm>
            <a:off x="340" y="758"/>
            <a:ext cx="5125" cy="2400"/>
          </p:xfrm>
          <a:graphic>
            <a:graphicData uri="http://schemas.openxmlformats.org/presentationml/2006/ole">
              <mc:AlternateContent xmlns:mc="http://schemas.openxmlformats.org/markup-compatibility/2006">
                <mc:Choice xmlns:v="urn:schemas-microsoft-com:vml" Requires="v">
                  <p:oleObj spid="_x0000_s12291" r:id="rId4" imgW="5487423" imgH="2570847" progId="Word.Document.8">
                    <p:embed/>
                  </p:oleObj>
                </mc:Choice>
                <mc:Fallback>
                  <p:oleObj r:id="rId4" imgW="5487423" imgH="2570847" progId="Word.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0" y="758"/>
                          <a:ext cx="5125" cy="240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6148" name="Text Box 4"/>
            <p:cNvSpPr txBox="1">
              <a:spLocks noChangeArrowheads="1"/>
            </p:cNvSpPr>
            <p:nvPr/>
          </p:nvSpPr>
          <p:spPr bwMode="auto">
            <a:xfrm>
              <a:off x="340" y="758"/>
              <a:ext cx="5125" cy="2400"/>
            </a:xfrm>
            <a:prstGeom prst="rect">
              <a:avLst/>
            </a:prstGeom>
            <a:noFill/>
            <a:ln w="9525">
              <a:noFill/>
              <a:round/>
              <a:headEnd/>
              <a:tailEnd/>
            </a:ln>
            <a:effectLst/>
          </p:spPr>
          <p:txBody>
            <a:bodyPr wrap="none" anchor="ctr"/>
            <a:lstStyle/>
            <a:p>
              <a:endParaRPr lang="es-PE"/>
            </a:p>
          </p:txBody>
        </p:sp>
      </p:grpSp>
      <p:sp>
        <p:nvSpPr>
          <p:cNvPr id="6149" name="Text Box 5"/>
          <p:cNvSpPr txBox="1">
            <a:spLocks noChangeArrowheads="1"/>
          </p:cNvSpPr>
          <p:nvPr/>
        </p:nvSpPr>
        <p:spPr bwMode="auto">
          <a:xfrm>
            <a:off x="0" y="4724400"/>
            <a:ext cx="8856663" cy="1828322"/>
          </a:xfrm>
          <a:prstGeom prst="rect">
            <a:avLst/>
          </a:prstGeom>
          <a:noFill/>
          <a:ln w="9525">
            <a:noFill/>
            <a:round/>
            <a:headEnd/>
            <a:tailEnd/>
          </a:ln>
          <a:effectLst/>
        </p:spPr>
        <p:txBody>
          <a:bodyPr lIns="90000" tIns="46800" rIns="90000" bIns="46800">
            <a:spAutoFit/>
          </a:bodyPr>
          <a:lstStyle/>
          <a:p>
            <a:pPr>
              <a:spcBef>
                <a:spcPts val="500"/>
              </a:spcBef>
              <a:spcAft>
                <a:spcPts val="500"/>
              </a:spcAft>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2400" b="1" dirty="0">
                <a:solidFill>
                  <a:srgbClr val="000000"/>
                </a:solidFill>
                <a:latin typeface="Times New Roman" pitchFamily="18" charset="0"/>
                <a:ea typeface="Droid Sans Fallback" charset="0"/>
                <a:cs typeface="Droid Sans Fallback" charset="0"/>
              </a:rPr>
              <a:t>u</a:t>
            </a:r>
            <a:r>
              <a:rPr lang="es-ES" sz="2400" dirty="0">
                <a:solidFill>
                  <a:srgbClr val="000000"/>
                </a:solidFill>
                <a:latin typeface="Times New Roman" pitchFamily="18" charset="0"/>
                <a:ea typeface="Droid Sans Fallback" charset="0"/>
                <a:cs typeface="Droid Sans Fallback" charset="0"/>
              </a:rPr>
              <a:t> ~ N(0,</a:t>
            </a:r>
            <a:r>
              <a:rPr lang="es-ES" sz="2400" b="1" dirty="0">
                <a:solidFill>
                  <a:srgbClr val="000000"/>
                </a:solidFill>
                <a:latin typeface="Times New Roman" pitchFamily="18" charset="0"/>
                <a:ea typeface="Droid Sans Fallback" charset="0"/>
                <a:cs typeface="Droid Sans Fallback" charset="0"/>
              </a:rPr>
              <a:t>G</a:t>
            </a:r>
            <a:r>
              <a:rPr lang="es-ES" sz="2400" dirty="0">
                <a:solidFill>
                  <a:srgbClr val="000000"/>
                </a:solidFill>
                <a:latin typeface="Times New Roman" pitchFamily="18" charset="0"/>
                <a:ea typeface="Droid Sans Fallback" charset="0"/>
                <a:cs typeface="Droid Sans Fallback" charset="0"/>
              </a:rPr>
              <a:t>) y </a:t>
            </a:r>
            <a:r>
              <a:rPr lang="es-ES" sz="2400" b="1" dirty="0">
                <a:solidFill>
                  <a:srgbClr val="000000"/>
                </a:solidFill>
                <a:latin typeface="Times New Roman" pitchFamily="18" charset="0"/>
                <a:ea typeface="Droid Sans Fallback" charset="0"/>
                <a:cs typeface="Droid Sans Fallback" charset="0"/>
              </a:rPr>
              <a:t>e</a:t>
            </a:r>
            <a:r>
              <a:rPr lang="es-ES" sz="2400" dirty="0">
                <a:solidFill>
                  <a:srgbClr val="000000"/>
                </a:solidFill>
                <a:latin typeface="Times New Roman" pitchFamily="18" charset="0"/>
                <a:ea typeface="Droid Sans Fallback" charset="0"/>
                <a:cs typeface="Droid Sans Fallback" charset="0"/>
              </a:rPr>
              <a:t> ~ N(0,</a:t>
            </a:r>
            <a:r>
              <a:rPr lang="es-ES" sz="2400" dirty="0">
                <a:solidFill>
                  <a:srgbClr val="000000"/>
                </a:solidFill>
                <a:latin typeface="Symbol" pitchFamily="18" charset="2"/>
                <a:ea typeface="Droid Sans Fallback" charset="0"/>
                <a:cs typeface="Droid Sans Fallback" charset="0"/>
              </a:rPr>
              <a:t> </a:t>
            </a:r>
            <a:r>
              <a:rPr lang="es-ES" sz="2400" baseline="30000" dirty="0">
                <a:solidFill>
                  <a:srgbClr val="000000"/>
                </a:solidFill>
                <a:latin typeface="Times New Roman" pitchFamily="18" charset="0"/>
                <a:ea typeface="Droid Sans Fallback" charset="0"/>
                <a:cs typeface="Droid Sans Fallback" charset="0"/>
              </a:rPr>
              <a:t>2</a:t>
            </a:r>
            <a:r>
              <a:rPr lang="es-ES" sz="2400" b="1" dirty="0">
                <a:solidFill>
                  <a:srgbClr val="000000"/>
                </a:solidFill>
                <a:latin typeface="Times New Roman" pitchFamily="18" charset="0"/>
                <a:ea typeface="Droid Sans Fallback" charset="0"/>
                <a:cs typeface="Droid Sans Fallback" charset="0"/>
              </a:rPr>
              <a:t>I</a:t>
            </a:r>
            <a:r>
              <a:rPr lang="es-ES" sz="2400" dirty="0">
                <a:solidFill>
                  <a:srgbClr val="000000"/>
                </a:solidFill>
                <a:latin typeface="Times New Roman" pitchFamily="18" charset="0"/>
                <a:ea typeface="Droid Sans Fallback" charset="0"/>
                <a:cs typeface="Droid Sans Fallback" charset="0"/>
              </a:rPr>
              <a:t>) La matriz </a:t>
            </a:r>
            <a:r>
              <a:rPr lang="es-ES" sz="2400" b="1" dirty="0">
                <a:solidFill>
                  <a:srgbClr val="000000"/>
                </a:solidFill>
                <a:latin typeface="Times New Roman" pitchFamily="18" charset="0"/>
                <a:ea typeface="Droid Sans Fallback" charset="0"/>
                <a:cs typeface="Droid Sans Fallback" charset="0"/>
              </a:rPr>
              <a:t>G</a:t>
            </a:r>
            <a:r>
              <a:rPr lang="es-ES" sz="2400" dirty="0">
                <a:solidFill>
                  <a:srgbClr val="000000"/>
                </a:solidFill>
                <a:latin typeface="Times New Roman" pitchFamily="18" charset="0"/>
                <a:ea typeface="Droid Sans Fallback" charset="0"/>
                <a:cs typeface="Droid Sans Fallback" charset="0"/>
              </a:rPr>
              <a:t> para efectos aleatorios es en este caso de 3×3 diagonal con elementos </a:t>
            </a:r>
            <a:r>
              <a:rPr lang="es-ES" sz="2400" dirty="0">
                <a:solidFill>
                  <a:srgbClr val="000000"/>
                </a:solidFill>
                <a:latin typeface="Symbol" pitchFamily="18" charset="2"/>
                <a:ea typeface="Droid Sans Fallback" charset="0"/>
                <a:cs typeface="Droid Sans Fallback" charset="0"/>
              </a:rPr>
              <a:t></a:t>
            </a:r>
            <a:r>
              <a:rPr lang="es-ES" sz="2400" baseline="30000" dirty="0">
                <a:solidFill>
                  <a:srgbClr val="000000"/>
                </a:solidFill>
                <a:latin typeface="Symbol" pitchFamily="18" charset="2"/>
                <a:ea typeface="Droid Sans Fallback" charset="0"/>
                <a:cs typeface="Droid Sans Fallback" charset="0"/>
              </a:rPr>
              <a:t></a:t>
            </a:r>
            <a:r>
              <a:rPr lang="es-ES" sz="2400" baseline="-25000" dirty="0">
                <a:solidFill>
                  <a:srgbClr val="000000"/>
                </a:solidFill>
                <a:latin typeface="Symbol" pitchFamily="18" charset="2"/>
                <a:ea typeface="Droid Sans Fallback" charset="0"/>
                <a:cs typeface="Droid Sans Fallback" charset="0"/>
              </a:rPr>
              <a:t></a:t>
            </a:r>
          </a:p>
          <a:p>
            <a:pPr>
              <a:spcBef>
                <a:spcPts val="500"/>
              </a:spcBef>
              <a:spcAft>
                <a:spcPts val="500"/>
              </a:spcAft>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2400" dirty="0">
                <a:solidFill>
                  <a:srgbClr val="000000"/>
                </a:solidFill>
                <a:latin typeface="Times New Roman" pitchFamily="18" charset="0"/>
                <a:ea typeface="Droid Sans Fallback" charset="0"/>
                <a:cs typeface="Droid Sans Fallback" charset="0"/>
              </a:rPr>
              <a:t>En notación matricial  : </a:t>
            </a:r>
          </a:p>
          <a:p>
            <a:pPr>
              <a:spcBef>
                <a:spcPts val="500"/>
              </a:spcBef>
              <a:spcAft>
                <a:spcPts val="500"/>
              </a:spcAft>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2400" b="1" dirty="0">
                <a:solidFill>
                  <a:srgbClr val="000000"/>
                </a:solidFill>
                <a:latin typeface="Times New Roman" pitchFamily="18" charset="0"/>
                <a:ea typeface="Droid Sans Fallback" charset="0"/>
                <a:cs typeface="Droid Sans Fallback" charset="0"/>
              </a:rPr>
              <a:t>y</a:t>
            </a:r>
            <a:r>
              <a:rPr lang="es-ES" sz="2400" dirty="0">
                <a:solidFill>
                  <a:srgbClr val="000000"/>
                </a:solidFill>
                <a:latin typeface="Times New Roman" pitchFamily="18" charset="0"/>
                <a:ea typeface="Droid Sans Fallback" charset="0"/>
                <a:cs typeface="Droid Sans Fallback" charset="0"/>
              </a:rPr>
              <a:t> = </a:t>
            </a:r>
            <a:r>
              <a:rPr lang="es-ES" sz="2400" b="1" dirty="0" err="1">
                <a:solidFill>
                  <a:srgbClr val="000000"/>
                </a:solidFill>
                <a:latin typeface="Times New Roman" pitchFamily="18" charset="0"/>
                <a:ea typeface="Droid Sans Fallback" charset="0"/>
                <a:cs typeface="Droid Sans Fallback" charset="0"/>
              </a:rPr>
              <a:t>Xb</a:t>
            </a:r>
            <a:r>
              <a:rPr lang="es-ES" sz="2400" dirty="0" err="1">
                <a:solidFill>
                  <a:srgbClr val="000000"/>
                </a:solidFill>
                <a:latin typeface="Times New Roman" pitchFamily="18" charset="0"/>
                <a:ea typeface="Droid Sans Fallback" charset="0"/>
                <a:cs typeface="Droid Sans Fallback" charset="0"/>
              </a:rPr>
              <a:t>+</a:t>
            </a:r>
            <a:r>
              <a:rPr lang="es-ES" sz="2400" b="1" dirty="0" err="1">
                <a:solidFill>
                  <a:srgbClr val="000000"/>
                </a:solidFill>
                <a:latin typeface="Times New Roman" pitchFamily="18" charset="0"/>
                <a:ea typeface="Droid Sans Fallback" charset="0"/>
                <a:cs typeface="Droid Sans Fallback" charset="0"/>
              </a:rPr>
              <a:t>Zu</a:t>
            </a:r>
            <a:r>
              <a:rPr lang="es-ES" sz="2400" dirty="0" err="1">
                <a:solidFill>
                  <a:srgbClr val="000000"/>
                </a:solidFill>
                <a:latin typeface="Times New Roman" pitchFamily="18" charset="0"/>
                <a:ea typeface="Droid Sans Fallback" charset="0"/>
                <a:cs typeface="Droid Sans Fallback" charset="0"/>
              </a:rPr>
              <a:t>+</a:t>
            </a:r>
            <a:r>
              <a:rPr lang="es-ES" sz="2400" b="1" dirty="0" err="1">
                <a:solidFill>
                  <a:srgbClr val="000000"/>
                </a:solidFill>
                <a:latin typeface="Times New Roman" pitchFamily="18" charset="0"/>
                <a:ea typeface="Droid Sans Fallback" charset="0"/>
                <a:cs typeface="Droid Sans Fallback" charset="0"/>
              </a:rPr>
              <a:t>e</a:t>
            </a:r>
            <a:r>
              <a:rPr lang="es-ES" sz="2400" dirty="0">
                <a:solidFill>
                  <a:srgbClr val="000000"/>
                </a:solidFill>
                <a:latin typeface="Times New Roman" pitchFamily="18" charset="0"/>
                <a:ea typeface="Droid Sans Fallback" charset="0"/>
                <a:cs typeface="Droid Sans Fallback" charset="0"/>
              </a:rPr>
              <a:t>, donde </a:t>
            </a:r>
            <a:r>
              <a:rPr lang="es-ES" sz="2400" b="1" dirty="0">
                <a:solidFill>
                  <a:srgbClr val="000000"/>
                </a:solidFill>
                <a:latin typeface="Times New Roman" pitchFamily="18" charset="0"/>
                <a:ea typeface="Droid Sans Fallback" charset="0"/>
                <a:cs typeface="Droid Sans Fallback" charset="0"/>
              </a:rPr>
              <a:t>u</a:t>
            </a:r>
            <a:r>
              <a:rPr lang="es-ES" sz="2400" dirty="0">
                <a:solidFill>
                  <a:srgbClr val="000000"/>
                </a:solidFill>
                <a:latin typeface="Times New Roman" pitchFamily="18" charset="0"/>
                <a:ea typeface="Droid Sans Fallback" charset="0"/>
                <a:cs typeface="Droid Sans Fallback" charset="0"/>
              </a:rPr>
              <a:t> ~ N(0, </a:t>
            </a:r>
            <a:r>
              <a:rPr lang="es-ES" sz="2400" b="1" dirty="0">
                <a:solidFill>
                  <a:srgbClr val="000000"/>
                </a:solidFill>
                <a:latin typeface="Times New Roman" pitchFamily="18" charset="0"/>
                <a:ea typeface="Droid Sans Fallback" charset="0"/>
                <a:cs typeface="Droid Sans Fallback" charset="0"/>
              </a:rPr>
              <a:t>G</a:t>
            </a:r>
            <a:r>
              <a:rPr lang="es-ES" sz="2400" dirty="0">
                <a:solidFill>
                  <a:srgbClr val="000000"/>
                </a:solidFill>
                <a:latin typeface="Times New Roman" pitchFamily="18" charset="0"/>
                <a:ea typeface="Droid Sans Fallback" charset="0"/>
                <a:cs typeface="Droid Sans Fallback" charset="0"/>
              </a:rPr>
              <a:t>) y </a:t>
            </a:r>
            <a:r>
              <a:rPr lang="es-ES" sz="2400" b="1" dirty="0">
                <a:solidFill>
                  <a:srgbClr val="000000"/>
                </a:solidFill>
                <a:latin typeface="Times New Roman" pitchFamily="18" charset="0"/>
                <a:ea typeface="Droid Sans Fallback" charset="0"/>
                <a:cs typeface="Droid Sans Fallback" charset="0"/>
              </a:rPr>
              <a:t>e</a:t>
            </a:r>
            <a:r>
              <a:rPr lang="es-ES" sz="2400" dirty="0">
                <a:solidFill>
                  <a:srgbClr val="000000"/>
                </a:solidFill>
                <a:latin typeface="Times New Roman" pitchFamily="18" charset="0"/>
                <a:ea typeface="Droid Sans Fallback" charset="0"/>
                <a:cs typeface="Droid Sans Fallback" charset="0"/>
              </a:rPr>
              <a:t> ~ N(0,</a:t>
            </a:r>
            <a:r>
              <a:rPr lang="es-ES" sz="2400" b="1" dirty="0">
                <a:solidFill>
                  <a:srgbClr val="000000"/>
                </a:solidFill>
                <a:latin typeface="Times New Roman" pitchFamily="18" charset="0"/>
                <a:ea typeface="Droid Sans Fallback" charset="0"/>
                <a:cs typeface="Droid Sans Fallback" charset="0"/>
              </a:rPr>
              <a:t>R</a:t>
            </a:r>
            <a:r>
              <a:rPr lang="es-ES" sz="2400" dirty="0">
                <a:solidFill>
                  <a:srgbClr val="000000"/>
                </a:solidFill>
                <a:latin typeface="Times New Roman" pitchFamily="18" charset="0"/>
                <a:ea typeface="Droid Sans Fallback" charset="0"/>
                <a:cs typeface="Droid Sans Fallback" charset="0"/>
              </a:rPr>
              <a:t>).</a:t>
            </a:r>
            <a:endParaRPr lang="es-ES" sz="2400" dirty="0">
              <a:solidFill>
                <a:srgbClr val="000000"/>
              </a:solidFill>
              <a:latin typeface="Symbol" pitchFamily="18" charset="2"/>
              <a:ea typeface="Droid Sans Fallback" charset="0"/>
              <a:cs typeface="Droid Sans Fallback" charset="0"/>
            </a:endParaRPr>
          </a:p>
        </p:txBody>
      </p:sp>
      <mc:AlternateContent xmlns:mc="http://schemas.openxmlformats.org/markup-compatibility/2006" xmlns:p14="http://schemas.microsoft.com/office/powerpoint/2010/main">
        <mc:Choice Requires="p14">
          <p:contentPart p14:bwMode="auto" r:id="rId6">
            <p14:nvContentPartPr>
              <p14:cNvPr id="3" name="Entrada de lápiz 2">
                <a:extLst>
                  <a:ext uri="{FF2B5EF4-FFF2-40B4-BE49-F238E27FC236}">
                    <a16:creationId xmlns:a16="http://schemas.microsoft.com/office/drawing/2014/main" id="{A3E427D7-93FC-483F-9CA0-8E55C499E5A7}"/>
                  </a:ext>
                </a:extLst>
              </p14:cNvPr>
              <p14:cNvContentPartPr/>
              <p14:nvPr/>
            </p14:nvContentPartPr>
            <p14:xfrm>
              <a:off x="1193480" y="5139560"/>
              <a:ext cx="192240" cy="29520"/>
            </p14:xfrm>
          </p:contentPart>
        </mc:Choice>
        <mc:Fallback xmlns="">
          <p:pic>
            <p:nvPicPr>
              <p:cNvPr id="3" name="Entrada de lápiz 2">
                <a:extLst>
                  <a:ext uri="{FF2B5EF4-FFF2-40B4-BE49-F238E27FC236}">
                    <a16:creationId xmlns:a16="http://schemas.microsoft.com/office/drawing/2014/main" id="{A3E427D7-93FC-483F-9CA0-8E55C499E5A7}"/>
                  </a:ext>
                </a:extLst>
              </p:cNvPr>
              <p:cNvPicPr/>
              <p:nvPr/>
            </p:nvPicPr>
            <p:blipFill>
              <a:blip r:embed="rId7"/>
              <a:stretch>
                <a:fillRect/>
              </a:stretch>
            </p:blipFill>
            <p:spPr>
              <a:xfrm>
                <a:off x="1175840" y="5121920"/>
                <a:ext cx="227880" cy="651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4" name="Entrada de lápiz 3">
                <a:extLst>
                  <a:ext uri="{FF2B5EF4-FFF2-40B4-BE49-F238E27FC236}">
                    <a16:creationId xmlns:a16="http://schemas.microsoft.com/office/drawing/2014/main" id="{CA59DD35-7F03-4979-838E-363552C2A4EE}"/>
                  </a:ext>
                </a:extLst>
              </p14:cNvPr>
              <p14:cNvContentPartPr/>
              <p14:nvPr/>
            </p14:nvContentPartPr>
            <p14:xfrm>
              <a:off x="95840" y="5203640"/>
              <a:ext cx="175320" cy="13680"/>
            </p14:xfrm>
          </p:contentPart>
        </mc:Choice>
        <mc:Fallback xmlns="">
          <p:pic>
            <p:nvPicPr>
              <p:cNvPr id="4" name="Entrada de lápiz 3">
                <a:extLst>
                  <a:ext uri="{FF2B5EF4-FFF2-40B4-BE49-F238E27FC236}">
                    <a16:creationId xmlns:a16="http://schemas.microsoft.com/office/drawing/2014/main" id="{CA59DD35-7F03-4979-838E-363552C2A4EE}"/>
                  </a:ext>
                </a:extLst>
              </p:cNvPr>
              <p:cNvPicPr/>
              <p:nvPr/>
            </p:nvPicPr>
            <p:blipFill>
              <a:blip r:embed="rId9"/>
              <a:stretch>
                <a:fillRect/>
              </a:stretch>
            </p:blipFill>
            <p:spPr>
              <a:xfrm>
                <a:off x="77840" y="5185640"/>
                <a:ext cx="210960" cy="4932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5" name="Entrada de lápiz 4">
                <a:extLst>
                  <a:ext uri="{FF2B5EF4-FFF2-40B4-BE49-F238E27FC236}">
                    <a16:creationId xmlns:a16="http://schemas.microsoft.com/office/drawing/2014/main" id="{7D1D498B-3B70-4B01-97A2-1EA5EF4CC6BD}"/>
                  </a:ext>
                </a:extLst>
              </p14:cNvPr>
              <p14:cNvContentPartPr/>
              <p14:nvPr/>
            </p14:nvContentPartPr>
            <p14:xfrm>
              <a:off x="2947400" y="5173040"/>
              <a:ext cx="290160" cy="46440"/>
            </p14:xfrm>
          </p:contentPart>
        </mc:Choice>
        <mc:Fallback xmlns="">
          <p:pic>
            <p:nvPicPr>
              <p:cNvPr id="5" name="Entrada de lápiz 4">
                <a:extLst>
                  <a:ext uri="{FF2B5EF4-FFF2-40B4-BE49-F238E27FC236}">
                    <a16:creationId xmlns:a16="http://schemas.microsoft.com/office/drawing/2014/main" id="{7D1D498B-3B70-4B01-97A2-1EA5EF4CC6BD}"/>
                  </a:ext>
                </a:extLst>
              </p:cNvPr>
              <p:cNvPicPr/>
              <p:nvPr/>
            </p:nvPicPr>
            <p:blipFill>
              <a:blip r:embed="rId11"/>
              <a:stretch>
                <a:fillRect/>
              </a:stretch>
            </p:blipFill>
            <p:spPr>
              <a:xfrm>
                <a:off x="2929760" y="5155400"/>
                <a:ext cx="325800" cy="82080"/>
              </a:xfrm>
              <a:prstGeom prst="rect">
                <a:avLst/>
              </a:prstGeom>
            </p:spPr>
          </p:pic>
        </mc:Fallback>
      </mc:AlternateContent>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457200" y="548680"/>
            <a:ext cx="8229600" cy="6456958"/>
          </a:xfrm>
          <a:prstGeom prst="rect">
            <a:avLst/>
          </a:prstGeom>
          <a:noFill/>
          <a:ln w="9525">
            <a:noFill/>
            <a:round/>
            <a:headEnd/>
            <a:tailEnd/>
          </a:ln>
          <a:effectLst/>
        </p:spPr>
        <p:txBody>
          <a:bodyPr/>
          <a:lstStyle/>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r>
              <a:rPr lang="es-ES" sz="2800" b="1" dirty="0">
                <a:solidFill>
                  <a:srgbClr val="000000"/>
                </a:solidFill>
                <a:ea typeface="Droid Sans Fallback" charset="0"/>
                <a:cs typeface="Droid Sans Fallback" charset="0"/>
              </a:rPr>
              <a:t>V</a:t>
            </a:r>
            <a:r>
              <a:rPr lang="es-ES" sz="2800" dirty="0">
                <a:solidFill>
                  <a:srgbClr val="000000"/>
                </a:solidFill>
                <a:latin typeface="Times New Roman" pitchFamily="18" charset="0"/>
                <a:ea typeface="Droid Sans Fallback" charset="0"/>
                <a:cs typeface="Droid Sans Fallback" charset="0"/>
              </a:rPr>
              <a:t>= </a:t>
            </a:r>
            <a:r>
              <a:rPr lang="es-ES" sz="2800" dirty="0" err="1">
                <a:solidFill>
                  <a:srgbClr val="000000"/>
                </a:solidFill>
                <a:latin typeface="Times New Roman" pitchFamily="18" charset="0"/>
                <a:ea typeface="Droid Sans Fallback" charset="0"/>
                <a:cs typeface="Droid Sans Fallback" charset="0"/>
              </a:rPr>
              <a:t>var</a:t>
            </a:r>
            <a:r>
              <a:rPr lang="es-ES" sz="2800" dirty="0">
                <a:solidFill>
                  <a:srgbClr val="000000"/>
                </a:solidFill>
                <a:latin typeface="Times New Roman" pitchFamily="18" charset="0"/>
                <a:ea typeface="Droid Sans Fallback" charset="0"/>
                <a:cs typeface="Droid Sans Fallback" charset="0"/>
              </a:rPr>
              <a:t>(</a:t>
            </a:r>
            <a:r>
              <a:rPr lang="es-ES" sz="2800" b="1" dirty="0">
                <a:solidFill>
                  <a:srgbClr val="000000"/>
                </a:solidFill>
                <a:latin typeface="Times New Roman" pitchFamily="18" charset="0"/>
                <a:ea typeface="Droid Sans Fallback" charset="0"/>
                <a:cs typeface="Droid Sans Fallback" charset="0"/>
              </a:rPr>
              <a:t>y</a:t>
            </a:r>
            <a:r>
              <a:rPr lang="es-ES" sz="2800" dirty="0">
                <a:solidFill>
                  <a:srgbClr val="000000"/>
                </a:solidFill>
                <a:latin typeface="Times New Roman" pitchFamily="18" charset="0"/>
                <a:ea typeface="Droid Sans Fallback" charset="0"/>
                <a:cs typeface="Droid Sans Fallback" charset="0"/>
              </a:rPr>
              <a:t>) = </a:t>
            </a:r>
            <a:r>
              <a:rPr lang="es-ES" sz="2800" dirty="0" err="1">
                <a:solidFill>
                  <a:srgbClr val="000000"/>
                </a:solidFill>
                <a:latin typeface="Times New Roman" pitchFamily="18" charset="0"/>
                <a:ea typeface="Droid Sans Fallback" charset="0"/>
                <a:cs typeface="Droid Sans Fallback" charset="0"/>
              </a:rPr>
              <a:t>var</a:t>
            </a:r>
            <a:r>
              <a:rPr lang="es-ES" sz="2800" dirty="0">
                <a:solidFill>
                  <a:srgbClr val="000000"/>
                </a:solidFill>
                <a:latin typeface="Times New Roman" pitchFamily="18" charset="0"/>
                <a:ea typeface="Droid Sans Fallback" charset="0"/>
                <a:cs typeface="Droid Sans Fallback" charset="0"/>
              </a:rPr>
              <a:t>(</a:t>
            </a:r>
            <a:r>
              <a:rPr lang="es-ES" sz="2800" b="1" dirty="0" err="1">
                <a:solidFill>
                  <a:srgbClr val="000000"/>
                </a:solidFill>
                <a:latin typeface="Times New Roman" pitchFamily="18" charset="0"/>
                <a:ea typeface="Droid Sans Fallback" charset="0"/>
                <a:cs typeface="Droid Sans Fallback" charset="0"/>
              </a:rPr>
              <a:t>Xb</a:t>
            </a:r>
            <a:r>
              <a:rPr lang="es-ES" sz="2800" dirty="0" err="1">
                <a:solidFill>
                  <a:srgbClr val="000000"/>
                </a:solidFill>
                <a:latin typeface="Times New Roman" pitchFamily="18" charset="0"/>
                <a:ea typeface="Droid Sans Fallback" charset="0"/>
                <a:cs typeface="Droid Sans Fallback" charset="0"/>
              </a:rPr>
              <a:t>+</a:t>
            </a:r>
            <a:r>
              <a:rPr lang="es-ES" sz="2800" b="1" dirty="0" err="1">
                <a:solidFill>
                  <a:srgbClr val="000000"/>
                </a:solidFill>
                <a:latin typeface="Times New Roman" pitchFamily="18" charset="0"/>
                <a:ea typeface="Droid Sans Fallback" charset="0"/>
                <a:cs typeface="Droid Sans Fallback" charset="0"/>
              </a:rPr>
              <a:t>Zu</a:t>
            </a:r>
            <a:r>
              <a:rPr lang="es-ES" sz="2800" dirty="0">
                <a:solidFill>
                  <a:srgbClr val="000000"/>
                </a:solidFill>
                <a:latin typeface="Times New Roman" pitchFamily="18" charset="0"/>
                <a:ea typeface="Droid Sans Fallback" charset="0"/>
                <a:cs typeface="Droid Sans Fallback" charset="0"/>
              </a:rPr>
              <a:t> +</a:t>
            </a:r>
            <a:r>
              <a:rPr lang="es-ES" sz="2800" b="1" dirty="0">
                <a:solidFill>
                  <a:srgbClr val="000000"/>
                </a:solidFill>
                <a:latin typeface="Times New Roman" pitchFamily="18" charset="0"/>
                <a:ea typeface="Droid Sans Fallback" charset="0"/>
                <a:cs typeface="Droid Sans Fallback" charset="0"/>
              </a:rPr>
              <a:t>e</a:t>
            </a:r>
            <a:r>
              <a:rPr lang="es-ES" sz="2800" dirty="0">
                <a:solidFill>
                  <a:srgbClr val="000000"/>
                </a:solidFill>
                <a:latin typeface="Times New Roman" pitchFamily="18" charset="0"/>
                <a:ea typeface="Droid Sans Fallback" charset="0"/>
                <a:cs typeface="Droid Sans Fallback" charset="0"/>
              </a:rPr>
              <a:t>) [del modelo] 	</a:t>
            </a:r>
          </a:p>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r>
              <a:rPr lang="es-ES" sz="2800" dirty="0">
                <a:solidFill>
                  <a:srgbClr val="000000"/>
                </a:solidFill>
                <a:latin typeface="Times New Roman" pitchFamily="18" charset="0"/>
                <a:ea typeface="Droid Sans Fallback" charset="0"/>
                <a:cs typeface="Droid Sans Fallback" charset="0"/>
              </a:rPr>
              <a:t>	</a:t>
            </a:r>
          </a:p>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r>
              <a:rPr lang="es-ES" sz="2800" dirty="0">
                <a:solidFill>
                  <a:srgbClr val="000000"/>
                </a:solidFill>
                <a:latin typeface="Times New Roman" pitchFamily="18" charset="0"/>
                <a:ea typeface="Droid Sans Fallback" charset="0"/>
                <a:cs typeface="Droid Sans Fallback" charset="0"/>
              </a:rPr>
              <a:t>= </a:t>
            </a:r>
            <a:r>
              <a:rPr lang="es-ES" sz="2800" dirty="0" err="1">
                <a:solidFill>
                  <a:srgbClr val="000000"/>
                </a:solidFill>
                <a:latin typeface="Times New Roman" pitchFamily="18" charset="0"/>
                <a:ea typeface="Droid Sans Fallback" charset="0"/>
                <a:cs typeface="Droid Sans Fallback" charset="0"/>
              </a:rPr>
              <a:t>var</a:t>
            </a:r>
            <a:r>
              <a:rPr lang="es-ES" sz="2800" dirty="0">
                <a:solidFill>
                  <a:srgbClr val="000000"/>
                </a:solidFill>
                <a:latin typeface="Times New Roman" pitchFamily="18" charset="0"/>
                <a:ea typeface="Droid Sans Fallback" charset="0"/>
                <a:cs typeface="Droid Sans Fallback" charset="0"/>
              </a:rPr>
              <a:t>(</a:t>
            </a:r>
            <a:r>
              <a:rPr lang="es-ES" sz="2800" b="1" dirty="0" err="1">
                <a:solidFill>
                  <a:srgbClr val="000000"/>
                </a:solidFill>
                <a:latin typeface="Times New Roman" pitchFamily="18" charset="0"/>
                <a:ea typeface="Droid Sans Fallback" charset="0"/>
                <a:cs typeface="Droid Sans Fallback" charset="0"/>
              </a:rPr>
              <a:t>Xb</a:t>
            </a:r>
            <a:r>
              <a:rPr lang="es-ES" sz="2800" dirty="0">
                <a:solidFill>
                  <a:srgbClr val="000000"/>
                </a:solidFill>
                <a:latin typeface="Times New Roman" pitchFamily="18" charset="0"/>
                <a:ea typeface="Droid Sans Fallback" charset="0"/>
                <a:cs typeface="Droid Sans Fallback" charset="0"/>
              </a:rPr>
              <a:t>)+</a:t>
            </a:r>
            <a:r>
              <a:rPr lang="es-ES" sz="2800" dirty="0" err="1">
                <a:solidFill>
                  <a:srgbClr val="000000"/>
                </a:solidFill>
                <a:latin typeface="Times New Roman" pitchFamily="18" charset="0"/>
                <a:ea typeface="Droid Sans Fallback" charset="0"/>
                <a:cs typeface="Droid Sans Fallback" charset="0"/>
              </a:rPr>
              <a:t>var</a:t>
            </a:r>
            <a:r>
              <a:rPr lang="es-ES" sz="2800" dirty="0">
                <a:solidFill>
                  <a:srgbClr val="000000"/>
                </a:solidFill>
                <a:latin typeface="Times New Roman" pitchFamily="18" charset="0"/>
                <a:ea typeface="Droid Sans Fallback" charset="0"/>
                <a:cs typeface="Droid Sans Fallback" charset="0"/>
              </a:rPr>
              <a:t>(</a:t>
            </a:r>
            <a:r>
              <a:rPr lang="es-ES" sz="2800" b="1" dirty="0" err="1">
                <a:solidFill>
                  <a:srgbClr val="000000"/>
                </a:solidFill>
                <a:latin typeface="Times New Roman" pitchFamily="18" charset="0"/>
                <a:ea typeface="Droid Sans Fallback" charset="0"/>
                <a:cs typeface="Droid Sans Fallback" charset="0"/>
              </a:rPr>
              <a:t>Zu</a:t>
            </a:r>
            <a:r>
              <a:rPr lang="es-ES" sz="2800" dirty="0">
                <a:solidFill>
                  <a:srgbClr val="000000"/>
                </a:solidFill>
                <a:latin typeface="Times New Roman" pitchFamily="18" charset="0"/>
                <a:ea typeface="Droid Sans Fallback" charset="0"/>
                <a:cs typeface="Droid Sans Fallback" charset="0"/>
              </a:rPr>
              <a:t>) +</a:t>
            </a:r>
            <a:r>
              <a:rPr lang="es-ES" sz="2800" dirty="0" err="1">
                <a:solidFill>
                  <a:srgbClr val="000000"/>
                </a:solidFill>
                <a:latin typeface="Times New Roman" pitchFamily="18" charset="0"/>
                <a:ea typeface="Droid Sans Fallback" charset="0"/>
                <a:cs typeface="Droid Sans Fallback" charset="0"/>
              </a:rPr>
              <a:t>var</a:t>
            </a:r>
            <a:r>
              <a:rPr lang="es-ES" sz="2800" dirty="0">
                <a:solidFill>
                  <a:srgbClr val="000000"/>
                </a:solidFill>
                <a:latin typeface="Times New Roman" pitchFamily="18" charset="0"/>
                <a:ea typeface="Droid Sans Fallback" charset="0"/>
                <a:cs typeface="Droid Sans Fallback" charset="0"/>
              </a:rPr>
              <a:t>(</a:t>
            </a:r>
            <a:r>
              <a:rPr lang="es-ES" sz="2800" b="1" dirty="0">
                <a:solidFill>
                  <a:srgbClr val="000000"/>
                </a:solidFill>
                <a:latin typeface="Times New Roman" pitchFamily="18" charset="0"/>
                <a:ea typeface="Droid Sans Fallback" charset="0"/>
                <a:cs typeface="Droid Sans Fallback" charset="0"/>
              </a:rPr>
              <a:t>e</a:t>
            </a:r>
            <a:r>
              <a:rPr lang="es-ES" sz="2800" dirty="0">
                <a:solidFill>
                  <a:srgbClr val="000000"/>
                </a:solidFill>
                <a:latin typeface="Times New Roman" pitchFamily="18" charset="0"/>
                <a:ea typeface="Droid Sans Fallback" charset="0"/>
                <a:cs typeface="Droid Sans Fallback" charset="0"/>
              </a:rPr>
              <a:t>) [todos los términos son </a:t>
            </a:r>
            <a:r>
              <a:rPr lang="es-ES" sz="2800" dirty="0" err="1">
                <a:solidFill>
                  <a:srgbClr val="000000"/>
                </a:solidFill>
                <a:latin typeface="Times New Roman" pitchFamily="18" charset="0"/>
                <a:ea typeface="Droid Sans Fallback" charset="0"/>
                <a:cs typeface="Droid Sans Fallback" charset="0"/>
              </a:rPr>
              <a:t>indep</a:t>
            </a:r>
            <a:r>
              <a:rPr lang="es-ES" sz="2800" dirty="0">
                <a:solidFill>
                  <a:srgbClr val="000000"/>
                </a:solidFill>
                <a:latin typeface="Times New Roman" pitchFamily="18" charset="0"/>
                <a:ea typeface="Droid Sans Fallback" charset="0"/>
                <a:cs typeface="Droid Sans Fallback" charset="0"/>
              </a:rPr>
              <a:t> ]	</a:t>
            </a:r>
          </a:p>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r>
              <a:rPr lang="es-ES" sz="2800" dirty="0">
                <a:solidFill>
                  <a:srgbClr val="000000"/>
                </a:solidFill>
                <a:latin typeface="Times New Roman" pitchFamily="18" charset="0"/>
                <a:ea typeface="Droid Sans Fallback" charset="0"/>
                <a:cs typeface="Droid Sans Fallback" charset="0"/>
              </a:rPr>
              <a:t>= </a:t>
            </a:r>
            <a:r>
              <a:rPr lang="es-ES" sz="2800" dirty="0" err="1">
                <a:solidFill>
                  <a:srgbClr val="000000"/>
                </a:solidFill>
                <a:latin typeface="Times New Roman" pitchFamily="18" charset="0"/>
                <a:ea typeface="Droid Sans Fallback" charset="0"/>
                <a:cs typeface="Droid Sans Fallback" charset="0"/>
              </a:rPr>
              <a:t>var</a:t>
            </a:r>
            <a:r>
              <a:rPr lang="es-ES" sz="2800" dirty="0">
                <a:solidFill>
                  <a:srgbClr val="000000"/>
                </a:solidFill>
                <a:latin typeface="Times New Roman" pitchFamily="18" charset="0"/>
                <a:ea typeface="Droid Sans Fallback" charset="0"/>
                <a:cs typeface="Droid Sans Fallback" charset="0"/>
              </a:rPr>
              <a:t>(</a:t>
            </a:r>
            <a:r>
              <a:rPr lang="es-ES" sz="2800" b="1" dirty="0" err="1">
                <a:solidFill>
                  <a:srgbClr val="000000"/>
                </a:solidFill>
                <a:latin typeface="Times New Roman" pitchFamily="18" charset="0"/>
                <a:ea typeface="Droid Sans Fallback" charset="0"/>
                <a:cs typeface="Droid Sans Fallback" charset="0"/>
              </a:rPr>
              <a:t>Zu</a:t>
            </a:r>
            <a:r>
              <a:rPr lang="es-ES" sz="2800" dirty="0">
                <a:solidFill>
                  <a:srgbClr val="000000"/>
                </a:solidFill>
                <a:latin typeface="Times New Roman" pitchFamily="18" charset="0"/>
                <a:ea typeface="Droid Sans Fallback" charset="0"/>
                <a:cs typeface="Droid Sans Fallback" charset="0"/>
              </a:rPr>
              <a:t>) +</a:t>
            </a:r>
            <a:r>
              <a:rPr lang="es-ES" sz="2800" dirty="0" err="1">
                <a:solidFill>
                  <a:srgbClr val="000000"/>
                </a:solidFill>
                <a:latin typeface="Times New Roman" pitchFamily="18" charset="0"/>
                <a:ea typeface="Droid Sans Fallback" charset="0"/>
                <a:cs typeface="Droid Sans Fallback" charset="0"/>
              </a:rPr>
              <a:t>var</a:t>
            </a:r>
            <a:r>
              <a:rPr lang="es-ES" sz="2800" dirty="0">
                <a:solidFill>
                  <a:srgbClr val="000000"/>
                </a:solidFill>
                <a:latin typeface="Times New Roman" pitchFamily="18" charset="0"/>
                <a:ea typeface="Droid Sans Fallback" charset="0"/>
                <a:cs typeface="Droid Sans Fallback" charset="0"/>
              </a:rPr>
              <a:t>(</a:t>
            </a:r>
            <a:r>
              <a:rPr lang="es-ES" sz="2800" b="1" dirty="0">
                <a:solidFill>
                  <a:srgbClr val="000000"/>
                </a:solidFill>
                <a:latin typeface="Times New Roman" pitchFamily="18" charset="0"/>
                <a:ea typeface="Droid Sans Fallback" charset="0"/>
                <a:cs typeface="Droid Sans Fallback" charset="0"/>
              </a:rPr>
              <a:t>e</a:t>
            </a:r>
            <a:r>
              <a:rPr lang="es-ES" sz="2800" dirty="0">
                <a:solidFill>
                  <a:srgbClr val="000000"/>
                </a:solidFill>
                <a:latin typeface="Times New Roman" pitchFamily="18" charset="0"/>
                <a:ea typeface="Droid Sans Fallback" charset="0"/>
                <a:cs typeface="Droid Sans Fallback" charset="0"/>
              </a:rPr>
              <a:t>) [la varianza de efectos fijos es cero]	</a:t>
            </a:r>
          </a:p>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endParaRPr lang="es-ES" sz="2800" dirty="0">
              <a:solidFill>
                <a:srgbClr val="000000"/>
              </a:solidFill>
              <a:latin typeface="Times New Roman" pitchFamily="18" charset="0"/>
              <a:ea typeface="Droid Sans Fallback" charset="0"/>
              <a:cs typeface="Droid Sans Fallback" charset="0"/>
            </a:endParaRPr>
          </a:p>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r>
              <a:rPr lang="es-ES" sz="2800" dirty="0">
                <a:solidFill>
                  <a:srgbClr val="000000"/>
                </a:solidFill>
                <a:latin typeface="Times New Roman" pitchFamily="18" charset="0"/>
                <a:ea typeface="Droid Sans Fallback" charset="0"/>
                <a:cs typeface="Droid Sans Fallback" charset="0"/>
              </a:rPr>
              <a:t>= </a:t>
            </a:r>
            <a:r>
              <a:rPr lang="es-ES" sz="2800" b="1" dirty="0" err="1">
                <a:solidFill>
                  <a:srgbClr val="000000"/>
                </a:solidFill>
                <a:latin typeface="Times New Roman" pitchFamily="18" charset="0"/>
                <a:ea typeface="Droid Sans Fallback" charset="0"/>
                <a:cs typeface="Droid Sans Fallback" charset="0"/>
              </a:rPr>
              <a:t>Z</a:t>
            </a:r>
            <a:r>
              <a:rPr lang="es-ES" sz="2800" dirty="0" err="1">
                <a:solidFill>
                  <a:srgbClr val="000000"/>
                </a:solidFill>
                <a:latin typeface="Times New Roman" pitchFamily="18" charset="0"/>
                <a:ea typeface="Droid Sans Fallback" charset="0"/>
                <a:cs typeface="Droid Sans Fallback" charset="0"/>
              </a:rPr>
              <a:t>var</a:t>
            </a:r>
            <a:r>
              <a:rPr lang="es-ES" sz="2800" dirty="0">
                <a:solidFill>
                  <a:srgbClr val="000000"/>
                </a:solidFill>
                <a:latin typeface="Times New Roman" pitchFamily="18" charset="0"/>
                <a:ea typeface="Droid Sans Fallback" charset="0"/>
                <a:cs typeface="Droid Sans Fallback" charset="0"/>
              </a:rPr>
              <a:t>(</a:t>
            </a:r>
            <a:r>
              <a:rPr lang="es-ES" sz="2800" b="1" dirty="0">
                <a:solidFill>
                  <a:srgbClr val="000000"/>
                </a:solidFill>
                <a:latin typeface="Times New Roman" pitchFamily="18" charset="0"/>
                <a:ea typeface="Droid Sans Fallback" charset="0"/>
                <a:cs typeface="Droid Sans Fallback" charset="0"/>
              </a:rPr>
              <a:t>u</a:t>
            </a:r>
            <a:r>
              <a:rPr lang="es-ES" sz="2800" dirty="0">
                <a:solidFill>
                  <a:srgbClr val="000000"/>
                </a:solidFill>
                <a:latin typeface="Times New Roman" pitchFamily="18" charset="0"/>
                <a:ea typeface="Droid Sans Fallback" charset="0"/>
                <a:cs typeface="Droid Sans Fallback" charset="0"/>
              </a:rPr>
              <a:t>)</a:t>
            </a:r>
            <a:r>
              <a:rPr lang="es-ES" sz="2800" b="1" dirty="0" err="1">
                <a:solidFill>
                  <a:srgbClr val="000000"/>
                </a:solidFill>
                <a:latin typeface="Times New Roman" pitchFamily="18" charset="0"/>
                <a:ea typeface="Droid Sans Fallback" charset="0"/>
                <a:cs typeface="Droid Sans Fallback" charset="0"/>
              </a:rPr>
              <a:t>Z</a:t>
            </a:r>
            <a:r>
              <a:rPr lang="es-ES" sz="2800" b="1" baseline="30000" dirty="0" err="1">
                <a:solidFill>
                  <a:srgbClr val="000000"/>
                </a:solidFill>
                <a:latin typeface="Times New Roman" pitchFamily="18" charset="0"/>
                <a:ea typeface="Droid Sans Fallback" charset="0"/>
                <a:cs typeface="Droid Sans Fallback" charset="0"/>
              </a:rPr>
              <a:t>T</a:t>
            </a:r>
            <a:r>
              <a:rPr lang="es-ES" sz="2800" dirty="0" err="1">
                <a:solidFill>
                  <a:srgbClr val="000000"/>
                </a:solidFill>
                <a:latin typeface="Times New Roman" pitchFamily="18" charset="0"/>
                <a:ea typeface="Droid Sans Fallback" charset="0"/>
                <a:cs typeface="Droid Sans Fallback" charset="0"/>
              </a:rPr>
              <a:t>+var</a:t>
            </a:r>
            <a:r>
              <a:rPr lang="es-ES" sz="2800" dirty="0">
                <a:solidFill>
                  <a:srgbClr val="000000"/>
                </a:solidFill>
                <a:latin typeface="Times New Roman" pitchFamily="18" charset="0"/>
                <a:ea typeface="Droid Sans Fallback" charset="0"/>
                <a:cs typeface="Droid Sans Fallback" charset="0"/>
              </a:rPr>
              <a:t>(</a:t>
            </a:r>
            <a:r>
              <a:rPr lang="es-ES" sz="2800" b="1" dirty="0">
                <a:solidFill>
                  <a:srgbClr val="000000"/>
                </a:solidFill>
                <a:latin typeface="Times New Roman" pitchFamily="18" charset="0"/>
                <a:ea typeface="Droid Sans Fallback" charset="0"/>
                <a:cs typeface="Droid Sans Fallback" charset="0"/>
              </a:rPr>
              <a:t>e</a:t>
            </a:r>
            <a:r>
              <a:rPr lang="es-ES" sz="2800" dirty="0">
                <a:solidFill>
                  <a:srgbClr val="000000"/>
                </a:solidFill>
                <a:latin typeface="Times New Roman" pitchFamily="18" charset="0"/>
                <a:ea typeface="Droid Sans Fallback" charset="0"/>
                <a:cs typeface="Droid Sans Fallback" charset="0"/>
              </a:rPr>
              <a:t>)		</a:t>
            </a:r>
          </a:p>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endParaRPr lang="es-ES" sz="2800" dirty="0">
              <a:solidFill>
                <a:srgbClr val="000000"/>
              </a:solidFill>
              <a:latin typeface="Times New Roman" pitchFamily="18" charset="0"/>
              <a:ea typeface="Droid Sans Fallback" charset="0"/>
              <a:cs typeface="Droid Sans Fallback" charset="0"/>
            </a:endParaRPr>
          </a:p>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r>
              <a:rPr lang="es-ES" sz="2800" b="1" dirty="0">
                <a:solidFill>
                  <a:srgbClr val="000000"/>
                </a:solidFill>
                <a:latin typeface="Times New Roman" pitchFamily="18" charset="0"/>
                <a:ea typeface="Droid Sans Fallback" charset="0"/>
                <a:cs typeface="Droid Sans Fallback" charset="0"/>
              </a:rPr>
              <a:t>V</a:t>
            </a:r>
            <a:r>
              <a:rPr lang="es-ES" sz="2800" dirty="0">
                <a:solidFill>
                  <a:srgbClr val="000000"/>
                </a:solidFill>
                <a:latin typeface="Times New Roman" pitchFamily="18" charset="0"/>
                <a:ea typeface="Droid Sans Fallback" charset="0"/>
                <a:cs typeface="Droid Sans Fallback" charset="0"/>
              </a:rPr>
              <a:t>= </a:t>
            </a:r>
            <a:r>
              <a:rPr lang="es-ES" sz="2800" b="1" dirty="0">
                <a:solidFill>
                  <a:srgbClr val="000000"/>
                </a:solidFill>
                <a:latin typeface="Times New Roman" pitchFamily="18" charset="0"/>
                <a:ea typeface="Droid Sans Fallback" charset="0"/>
                <a:cs typeface="Droid Sans Fallback" charset="0"/>
              </a:rPr>
              <a:t>ZGZ</a:t>
            </a:r>
            <a:r>
              <a:rPr lang="es-ES" sz="2800" dirty="0">
                <a:solidFill>
                  <a:srgbClr val="000000"/>
                </a:solidFill>
                <a:latin typeface="Times New Roman" pitchFamily="18" charset="0"/>
                <a:ea typeface="Droid Sans Fallback" charset="0"/>
                <a:cs typeface="Droid Sans Fallback" charset="0"/>
              </a:rPr>
              <a:t>+</a:t>
            </a:r>
            <a:r>
              <a:rPr lang="es-ES" sz="2800" b="1" dirty="0">
                <a:solidFill>
                  <a:srgbClr val="000000"/>
                </a:solidFill>
                <a:latin typeface="Times New Roman" pitchFamily="18" charset="0"/>
                <a:ea typeface="Droid Sans Fallback" charset="0"/>
                <a:cs typeface="Droid Sans Fallback" charset="0"/>
              </a:rPr>
              <a:t>R</a:t>
            </a:r>
            <a:r>
              <a:rPr lang="es-ES" sz="2800" dirty="0">
                <a:solidFill>
                  <a:srgbClr val="000000"/>
                </a:solidFill>
                <a:latin typeface="Times New Roman" pitchFamily="18" charset="0"/>
                <a:ea typeface="Droid Sans Fallback" charset="0"/>
                <a:cs typeface="Droid Sans Fallback" charset="0"/>
              </a:rPr>
              <a:t>	</a:t>
            </a:r>
          </a:p>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r>
              <a:rPr lang="es-ES" sz="2800" dirty="0">
                <a:solidFill>
                  <a:srgbClr val="000000"/>
                </a:solidFill>
                <a:latin typeface="Times New Roman" pitchFamily="18" charset="0"/>
                <a:ea typeface="Droid Sans Fallback" charset="0"/>
                <a:cs typeface="Droid Sans Fallback" charset="0"/>
              </a:rPr>
              <a:t>La matriz V puede no ser diagonal o la identidad</a:t>
            </a:r>
          </a:p>
          <a:p>
            <a:pPr marL="533400" indent="-531813">
              <a:lnSpc>
                <a:spcPct val="80000"/>
              </a:lnSpc>
              <a:spcBef>
                <a:spcPts val="500"/>
              </a:spcBef>
              <a:spcAft>
                <a:spcPts val="500"/>
              </a:spcAft>
              <a:buClrTx/>
              <a:buFontTx/>
              <a:buNone/>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endParaRPr lang="es-ES" sz="2800" dirty="0">
              <a:solidFill>
                <a:srgbClr val="000000"/>
              </a:solidFill>
              <a:latin typeface="Times New Roman" pitchFamily="18" charset="0"/>
              <a:ea typeface="Droid Sans Fallback" charset="0"/>
              <a:cs typeface="Droid Sans Fallback" charset="0"/>
            </a:endParaRPr>
          </a:p>
          <a:p>
            <a:pPr marL="533400" indent="-531813">
              <a:lnSpc>
                <a:spcPct val="80000"/>
              </a:lnSpc>
              <a:spcBef>
                <a:spcPts val="700"/>
              </a:spcBef>
              <a:tabLst>
                <a:tab pos="533400" algn="l"/>
                <a:tab pos="912813" algn="l"/>
                <a:tab pos="1827213" algn="l"/>
                <a:tab pos="2741613" algn="l"/>
                <a:tab pos="3656013" algn="l"/>
                <a:tab pos="4570413" algn="l"/>
                <a:tab pos="5484813" algn="l"/>
                <a:tab pos="6399213" algn="l"/>
                <a:tab pos="7313613" algn="l"/>
                <a:tab pos="8228013" algn="l"/>
                <a:tab pos="9142413" algn="l"/>
                <a:tab pos="10056813" algn="l"/>
              </a:tabLst>
            </a:pPr>
            <a:endParaRPr lang="es-ES" sz="2800" dirty="0">
              <a:solidFill>
                <a:srgbClr val="000000"/>
              </a:solidFill>
              <a:latin typeface="Times New Roman" pitchFamily="18" charset="0"/>
              <a:ea typeface="Droid Sans Fallback" charset="0"/>
              <a:cs typeface="Droid Sans Fallback" charset="0"/>
            </a:endParaRPr>
          </a:p>
        </p:txBody>
      </p:sp>
      <mc:AlternateContent xmlns:mc="http://schemas.openxmlformats.org/markup-compatibility/2006" xmlns:p14="http://schemas.microsoft.com/office/powerpoint/2010/main">
        <mc:Choice Requires="p14">
          <p:contentPart p14:bwMode="auto" r:id="rId3">
            <p14:nvContentPartPr>
              <p14:cNvPr id="11" name="Entrada de lápiz 10">
                <a:extLst>
                  <a:ext uri="{FF2B5EF4-FFF2-40B4-BE49-F238E27FC236}">
                    <a16:creationId xmlns:a16="http://schemas.microsoft.com/office/drawing/2014/main" id="{5A0ABB89-53C6-4FAB-B45F-7F2A198B8E4E}"/>
                  </a:ext>
                </a:extLst>
              </p14:cNvPr>
              <p14:cNvContentPartPr/>
              <p14:nvPr/>
            </p14:nvContentPartPr>
            <p14:xfrm>
              <a:off x="-1707400" y="4209560"/>
              <a:ext cx="360" cy="5400"/>
            </p14:xfrm>
          </p:contentPart>
        </mc:Choice>
        <mc:Fallback xmlns="">
          <p:pic>
            <p:nvPicPr>
              <p:cNvPr id="11" name="Entrada de lápiz 10">
                <a:extLst>
                  <a:ext uri="{FF2B5EF4-FFF2-40B4-BE49-F238E27FC236}">
                    <a16:creationId xmlns:a16="http://schemas.microsoft.com/office/drawing/2014/main" id="{5A0ABB89-53C6-4FAB-B45F-7F2A198B8E4E}"/>
                  </a:ext>
                </a:extLst>
              </p:cNvPr>
              <p:cNvPicPr/>
              <p:nvPr/>
            </p:nvPicPr>
            <p:blipFill>
              <a:blip r:embed="rId22"/>
              <a:stretch>
                <a:fillRect/>
              </a:stretch>
            </p:blipFill>
            <p:spPr>
              <a:xfrm>
                <a:off x="-1725040" y="4191560"/>
                <a:ext cx="36000" cy="41040"/>
              </a:xfrm>
              <a:prstGeom prst="rect">
                <a:avLst/>
              </a:prstGeom>
            </p:spPr>
          </p:pic>
        </mc:Fallback>
      </mc:AlternateContent>
      <mc:AlternateContent xmlns:mc="http://schemas.openxmlformats.org/markup-compatibility/2006">
        <mc:Choice xmlns:p14="http://schemas.microsoft.com/office/powerpoint/2010/main" Requires="p14">
          <p:contentPart p14:bwMode="auto" r:id="rId23">
            <p14:nvContentPartPr>
              <p14:cNvPr id="8214" name="Entrada de lápiz 8213">
                <a:extLst>
                  <a:ext uri="{FF2B5EF4-FFF2-40B4-BE49-F238E27FC236}">
                    <a16:creationId xmlns:a16="http://schemas.microsoft.com/office/drawing/2014/main" id="{02F7C793-F517-42DD-A54B-AF878D310E44}"/>
                  </a:ext>
                </a:extLst>
              </p14:cNvPr>
              <p14:cNvContentPartPr/>
              <p14:nvPr/>
            </p14:nvContentPartPr>
            <p14:xfrm>
              <a:off x="8255960" y="3022640"/>
              <a:ext cx="14760" cy="14760"/>
            </p14:xfrm>
          </p:contentPart>
        </mc:Choice>
        <mc:Fallback>
          <p:pic>
            <p:nvPicPr>
              <p:cNvPr id="8214" name="Entrada de lápiz 8213">
                <a:extLst>
                  <a:ext uri="{FF2B5EF4-FFF2-40B4-BE49-F238E27FC236}">
                    <a16:creationId xmlns:a16="http://schemas.microsoft.com/office/drawing/2014/main" id="{02F7C793-F517-42DD-A54B-AF878D310E44}"/>
                  </a:ext>
                </a:extLst>
              </p:cNvPr>
              <p:cNvPicPr/>
              <p:nvPr/>
            </p:nvPicPr>
            <p:blipFill>
              <a:blip r:embed="rId24"/>
              <a:stretch>
                <a:fillRect/>
              </a:stretch>
            </p:blipFill>
            <p:spPr>
              <a:xfrm>
                <a:off x="8238320" y="3004640"/>
                <a:ext cx="50400" cy="50400"/>
              </a:xfrm>
              <a:prstGeom prst="rect">
                <a:avLst/>
              </a:prstGeom>
            </p:spPr>
          </p:pic>
        </mc:Fallback>
      </mc:AlternateContent>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4400" dirty="0">
                <a:solidFill>
                  <a:srgbClr val="000000"/>
                </a:solidFill>
                <a:ea typeface="Droid Sans Fallback" charset="0"/>
                <a:cs typeface="Droid Sans Fallback" charset="0"/>
              </a:rPr>
              <a:t>Matriz V</a:t>
            </a:r>
          </a:p>
        </p:txBody>
      </p:sp>
      <p:grpSp>
        <p:nvGrpSpPr>
          <p:cNvPr id="2" name="Group 2"/>
          <p:cNvGrpSpPr>
            <a:grpSpLocks/>
          </p:cNvGrpSpPr>
          <p:nvPr/>
        </p:nvGrpSpPr>
        <p:grpSpPr bwMode="auto">
          <a:xfrm>
            <a:off x="468313" y="1484313"/>
            <a:ext cx="8675688" cy="4130674"/>
            <a:chOff x="295" y="935"/>
            <a:chExt cx="5465" cy="2602"/>
          </a:xfrm>
        </p:grpSpPr>
        <p:graphicFrame>
          <p:nvGraphicFramePr>
            <p:cNvPr id="9219" name="Object 3"/>
            <p:cNvGraphicFramePr>
              <a:graphicFrameLocks noChangeAspect="1"/>
            </p:cNvGraphicFramePr>
            <p:nvPr/>
          </p:nvGraphicFramePr>
          <p:xfrm>
            <a:off x="297" y="936"/>
            <a:ext cx="5463" cy="2601"/>
          </p:xfrm>
          <a:graphic>
            <a:graphicData uri="http://schemas.openxmlformats.org/presentationml/2006/ole">
              <mc:AlternateContent xmlns:mc="http://schemas.openxmlformats.org/markup-compatibility/2006">
                <mc:Choice xmlns:v="urn:schemas-microsoft-com:vml" Requires="v">
                  <p:oleObj spid="_x0000_s13316" name="Document" r:id="rId4" imgW="5522290" imgH="2623158" progId="Word.Document.8">
                    <p:embed/>
                  </p:oleObj>
                </mc:Choice>
                <mc:Fallback>
                  <p:oleObj name="Document" r:id="rId4" imgW="5522290" imgH="2623158"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 y="936"/>
                          <a:ext cx="5463" cy="2601"/>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9220" name="Text Box 4"/>
            <p:cNvSpPr txBox="1">
              <a:spLocks noChangeArrowheads="1"/>
            </p:cNvSpPr>
            <p:nvPr/>
          </p:nvSpPr>
          <p:spPr bwMode="auto">
            <a:xfrm>
              <a:off x="295" y="935"/>
              <a:ext cx="5464" cy="2467"/>
            </a:xfrm>
            <a:prstGeom prst="rect">
              <a:avLst/>
            </a:prstGeom>
            <a:noFill/>
            <a:ln w="9525">
              <a:noFill/>
              <a:round/>
              <a:headEnd/>
              <a:tailEnd/>
            </a:ln>
            <a:effectLst/>
          </p:spPr>
          <p:txBody>
            <a:bodyPr wrap="none" anchor="ctr"/>
            <a:lstStyle/>
            <a:p>
              <a:endParaRPr lang="es-PE"/>
            </a:p>
          </p:txBody>
        </p:sp>
      </p:grpSp>
      <p:grpSp>
        <p:nvGrpSpPr>
          <p:cNvPr id="3" name="Group 5"/>
          <p:cNvGrpSpPr>
            <a:grpSpLocks/>
          </p:cNvGrpSpPr>
          <p:nvPr/>
        </p:nvGrpSpPr>
        <p:grpSpPr bwMode="auto">
          <a:xfrm>
            <a:off x="468313" y="5589588"/>
            <a:ext cx="8043862" cy="552450"/>
            <a:chOff x="295" y="3521"/>
            <a:chExt cx="5067" cy="348"/>
          </a:xfrm>
        </p:grpSpPr>
        <p:graphicFrame>
          <p:nvGraphicFramePr>
            <p:cNvPr id="9222" name="Object 6"/>
            <p:cNvGraphicFramePr>
              <a:graphicFrameLocks noChangeAspect="1"/>
            </p:cNvGraphicFramePr>
            <p:nvPr/>
          </p:nvGraphicFramePr>
          <p:xfrm>
            <a:off x="295" y="3521"/>
            <a:ext cx="5067" cy="348"/>
          </p:xfrm>
          <a:graphic>
            <a:graphicData uri="http://schemas.openxmlformats.org/presentationml/2006/ole">
              <mc:AlternateContent xmlns:mc="http://schemas.openxmlformats.org/markup-compatibility/2006">
                <mc:Choice xmlns:v="urn:schemas-microsoft-com:vml" Requires="v">
                  <p:oleObj spid="_x0000_s13317" r:id="rId6" imgW="5420684" imgH="372868" progId="Word.Document.8">
                    <p:embed/>
                  </p:oleObj>
                </mc:Choice>
                <mc:Fallback>
                  <p:oleObj r:id="rId6" imgW="5420684" imgH="372868" progId="Word.Document.8">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 y="3521"/>
                          <a:ext cx="5067" cy="348"/>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9223" name="Text Box 7"/>
            <p:cNvSpPr txBox="1">
              <a:spLocks noChangeArrowheads="1"/>
            </p:cNvSpPr>
            <p:nvPr/>
          </p:nvSpPr>
          <p:spPr bwMode="auto">
            <a:xfrm>
              <a:off x="295" y="3521"/>
              <a:ext cx="5067" cy="348"/>
            </a:xfrm>
            <a:prstGeom prst="rect">
              <a:avLst/>
            </a:prstGeom>
            <a:noFill/>
            <a:ln w="9525">
              <a:noFill/>
              <a:round/>
              <a:headEnd/>
              <a:tailEnd/>
            </a:ln>
            <a:effectLst/>
          </p:spPr>
          <p:txBody>
            <a:bodyPr wrap="none" anchor="ctr"/>
            <a:lstStyle/>
            <a:p>
              <a:endParaRPr lang="es-PE"/>
            </a:p>
          </p:txBody>
        </p:sp>
      </p:grpSp>
      <p:sp>
        <p:nvSpPr>
          <p:cNvPr id="9224" name="Rectangle 8"/>
          <p:cNvSpPr>
            <a:spLocks noChangeArrowheads="1"/>
          </p:cNvSpPr>
          <p:nvPr/>
        </p:nvSpPr>
        <p:spPr bwMode="auto">
          <a:xfrm>
            <a:off x="5535613" y="1916113"/>
            <a:ext cx="2900451" cy="833178"/>
          </a:xfrm>
          <a:prstGeom prst="rect">
            <a:avLst/>
          </a:prstGeom>
          <a:noFill/>
          <a:ln w="9525">
            <a:noFill/>
            <a:round/>
            <a:headEnd/>
            <a:tailEnd/>
          </a:ln>
          <a:effectLst/>
        </p:spPr>
        <p:txBody>
          <a:bodyPr wrap="none" lIns="90000" tIns="46800" rIns="90000" bIns="46800" anchor="ctr">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i="1" dirty="0">
                <a:solidFill>
                  <a:srgbClr val="000000"/>
                </a:solidFill>
                <a:ea typeface="Droid Sans Fallback" charset="0"/>
                <a:cs typeface="Droid Sans Fallback" charset="0"/>
              </a:rPr>
              <a:t>Estructura :</a:t>
            </a: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i="1" dirty="0">
                <a:solidFill>
                  <a:srgbClr val="000000"/>
                </a:solidFill>
                <a:ea typeface="Droid Sans Fallback" charset="0"/>
                <a:cs typeface="Droid Sans Fallback" charset="0"/>
              </a:rPr>
              <a:t> </a:t>
            </a:r>
            <a:r>
              <a:rPr lang="es-ES" i="1" dirty="0" err="1">
                <a:solidFill>
                  <a:srgbClr val="000000"/>
                </a:solidFill>
                <a:ea typeface="Droid Sans Fallback" charset="0"/>
                <a:cs typeface="Droid Sans Fallback" charset="0"/>
              </a:rPr>
              <a:t>compound-symmetry</a:t>
            </a:r>
            <a:r>
              <a:rPr lang="es-ES" dirty="0">
                <a:solidFill>
                  <a:srgbClr val="000000"/>
                </a:solidFill>
                <a:ea typeface="Droid Sans Fallback" charset="0"/>
                <a:cs typeface="Droid Sans Fallback"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ext Box 1"/>
          <p:cNvSpPr txBox="1">
            <a:spLocks noChangeArrowheads="1"/>
          </p:cNvSpPr>
          <p:nvPr/>
        </p:nvSpPr>
        <p:spPr bwMode="auto">
          <a:xfrm>
            <a:off x="457200" y="190500"/>
            <a:ext cx="8229600" cy="1311275"/>
          </a:xfrm>
          <a:prstGeom prst="rect">
            <a:avLst/>
          </a:prstGeom>
          <a:noFill/>
          <a:ln w="9525">
            <a:noFill/>
            <a:round/>
            <a:headEnd/>
            <a:tailEnd/>
          </a:ln>
          <a:effectLst/>
        </p:spPr>
        <p:txBody>
          <a:bodyPr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4000">
                <a:solidFill>
                  <a:srgbClr val="000000"/>
                </a:solidFill>
                <a:ea typeface="Droid Sans Fallback" charset="0"/>
                <a:cs typeface="Droid Sans Fallback" charset="0"/>
              </a:rPr>
              <a:t>Función de verosimilitud y estimación de parámetros</a:t>
            </a:r>
          </a:p>
        </p:txBody>
      </p:sp>
      <p:sp>
        <p:nvSpPr>
          <p:cNvPr id="10242" name="Rectangle 2"/>
          <p:cNvSpPr>
            <a:spLocks noChangeArrowheads="1"/>
          </p:cNvSpPr>
          <p:nvPr/>
        </p:nvSpPr>
        <p:spPr bwMode="auto">
          <a:xfrm>
            <a:off x="1476375" y="1816100"/>
            <a:ext cx="5400675" cy="642938"/>
          </a:xfrm>
          <a:prstGeom prst="rect">
            <a:avLst/>
          </a:prstGeom>
          <a:noFill/>
          <a:ln w="9525">
            <a:noFill/>
            <a:round/>
            <a:headEnd/>
            <a:tailEnd/>
          </a:ln>
          <a:effectLst/>
        </p:spPr>
        <p:txBody>
          <a:bodyPr lIns="90000" tIns="46800" rIns="90000" bIns="46800" anchor="ctr">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b="1" dirty="0">
                <a:solidFill>
                  <a:srgbClr val="000000"/>
                </a:solidFill>
                <a:ea typeface="Droid Sans Fallback" charset="0"/>
                <a:cs typeface="Droid Sans Fallback" charset="0"/>
              </a:rPr>
              <a:t>Note  que para una observación y, dado </a:t>
            </a:r>
            <a:r>
              <a:rPr lang="es-ES" dirty="0">
                <a:solidFill>
                  <a:srgbClr val="000000"/>
                </a:solidFill>
                <a:latin typeface="Symbol" pitchFamily="18" charset="2"/>
                <a:ea typeface="Droid Sans Fallback" charset="0"/>
                <a:cs typeface="Droid Sans Fallback" charset="0"/>
              </a:rPr>
              <a:t></a:t>
            </a:r>
            <a:r>
              <a:rPr lang="es-ES" b="1" dirty="0">
                <a:solidFill>
                  <a:srgbClr val="000000"/>
                </a:solidFill>
                <a:ea typeface="Droid Sans Fallback" charset="0"/>
                <a:cs typeface="Droid Sans Fallback" charset="0"/>
              </a:rPr>
              <a:t>y </a:t>
            </a:r>
            <a:r>
              <a:rPr lang="es-ES" b="1" dirty="0">
                <a:solidFill>
                  <a:srgbClr val="000000"/>
                </a:solidFill>
                <a:latin typeface="Symbol" pitchFamily="18" charset="2"/>
                <a:ea typeface="Droid Sans Fallback" charset="0"/>
                <a:cs typeface="Droid Sans Fallback" charset="0"/>
              </a:rPr>
              <a:t></a:t>
            </a: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b="1" dirty="0">
                <a:solidFill>
                  <a:srgbClr val="000000"/>
                </a:solidFill>
                <a:ea typeface="Droid Sans Fallback" charset="0"/>
                <a:cs typeface="Droid Sans Fallback" charset="0"/>
              </a:rPr>
              <a:t> Y</a:t>
            </a:r>
            <a:r>
              <a:rPr lang="es-ES" dirty="0">
                <a:solidFill>
                  <a:srgbClr val="000000"/>
                </a:solidFill>
                <a:ea typeface="Droid Sans Fallback" charset="0"/>
                <a:cs typeface="Droid Sans Fallback" charset="0"/>
              </a:rPr>
              <a:t> ~ </a:t>
            </a:r>
            <a:r>
              <a:rPr lang="es-ES" b="1" i="1" dirty="0">
                <a:solidFill>
                  <a:srgbClr val="000000"/>
                </a:solidFill>
                <a:ea typeface="Droid Sans Fallback" charset="0"/>
                <a:cs typeface="Droid Sans Fallback" charset="0"/>
              </a:rPr>
              <a:t>N( </a:t>
            </a:r>
            <a:r>
              <a:rPr lang="es-ES" b="1" i="1" dirty="0">
                <a:solidFill>
                  <a:srgbClr val="000000"/>
                </a:solidFill>
                <a:latin typeface="Times New Roman" pitchFamily="18" charset="0"/>
                <a:ea typeface="Droid Sans Fallback" charset="0"/>
                <a:cs typeface="Droid Sans Fallback" charset="0"/>
              </a:rPr>
              <a:t>X</a:t>
            </a:r>
            <a:r>
              <a:rPr lang="es-ES" dirty="0">
                <a:solidFill>
                  <a:srgbClr val="000000"/>
                </a:solidFill>
                <a:latin typeface="Symbol" pitchFamily="18" charset="2"/>
                <a:ea typeface="Droid Sans Fallback" charset="0"/>
                <a:cs typeface="Droid Sans Fallback" charset="0"/>
              </a:rPr>
              <a:t></a:t>
            </a:r>
            <a:r>
              <a:rPr lang="es-ES" b="1" i="1" dirty="0">
                <a:solidFill>
                  <a:srgbClr val="000000"/>
                </a:solidFill>
                <a:ea typeface="Droid Sans Fallback" charset="0"/>
                <a:cs typeface="Droid Sans Fallback" charset="0"/>
              </a:rPr>
              <a:t>, ZGZ</a:t>
            </a:r>
            <a:r>
              <a:rPr lang="es-ES" b="1" i="1" baseline="30000" dirty="0">
                <a:solidFill>
                  <a:srgbClr val="000000"/>
                </a:solidFill>
                <a:ea typeface="Droid Sans Fallback" charset="0"/>
                <a:cs typeface="Droid Sans Fallback" charset="0"/>
              </a:rPr>
              <a:t>T</a:t>
            </a:r>
            <a:r>
              <a:rPr lang="es-ES" b="1" i="1" dirty="0">
                <a:solidFill>
                  <a:srgbClr val="000000"/>
                </a:solidFill>
                <a:ea typeface="Droid Sans Fallback" charset="0"/>
                <a:cs typeface="Droid Sans Fallback" charset="0"/>
              </a:rPr>
              <a:t>+R) la verosimilitud es:</a:t>
            </a:r>
            <a:r>
              <a:rPr lang="es-ES" dirty="0">
                <a:solidFill>
                  <a:srgbClr val="000000"/>
                </a:solidFill>
                <a:ea typeface="Droid Sans Fallback" charset="0"/>
                <a:cs typeface="Droid Sans Fallback" charset="0"/>
              </a:rPr>
              <a:t> </a:t>
            </a:r>
          </a:p>
        </p:txBody>
      </p:sp>
      <p:sp>
        <p:nvSpPr>
          <p:cNvPr id="10245" name="Text Box 5"/>
          <p:cNvSpPr txBox="1">
            <a:spLocks noChangeArrowheads="1"/>
          </p:cNvSpPr>
          <p:nvPr/>
        </p:nvSpPr>
        <p:spPr bwMode="auto">
          <a:xfrm>
            <a:off x="795338" y="2433638"/>
            <a:ext cx="7551737" cy="746125"/>
          </a:xfrm>
          <a:prstGeom prst="rect">
            <a:avLst/>
          </a:prstGeom>
          <a:noFill/>
          <a:ln w="9525">
            <a:noFill/>
            <a:round/>
            <a:headEnd/>
            <a:tailEnd/>
          </a:ln>
          <a:effectLst/>
        </p:spPr>
        <p:txBody>
          <a:bodyPr wrap="none" anchor="ctr"/>
          <a:lstStyle/>
          <a:p>
            <a:endParaRPr lang="es-PE"/>
          </a:p>
        </p:txBody>
      </p:sp>
      <p:sp>
        <p:nvSpPr>
          <p:cNvPr id="10246" name="Rectangle 6"/>
          <p:cNvSpPr>
            <a:spLocks noChangeArrowheads="1"/>
          </p:cNvSpPr>
          <p:nvPr/>
        </p:nvSpPr>
        <p:spPr bwMode="auto">
          <a:xfrm>
            <a:off x="500063" y="3286125"/>
            <a:ext cx="7929562" cy="1668463"/>
          </a:xfrm>
          <a:prstGeom prst="rect">
            <a:avLst/>
          </a:prstGeom>
          <a:noFill/>
          <a:ln w="9525">
            <a:noFill/>
            <a:round/>
            <a:headEnd/>
            <a:tailEnd/>
          </a:ln>
          <a:effectLst/>
        </p:spPr>
        <p:txBody>
          <a:bodyPr lIns="90000" tIns="46800" rIns="90000" bIns="46800">
            <a:spAutoFit/>
          </a:bodyPr>
          <a:lstStyle/>
          <a:p>
            <a:pPr marL="457200" lvl="1" indent="0">
              <a:buClrTx/>
              <a:buFontTx/>
              <a:buNone/>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es-ES" sz="2400">
                <a:solidFill>
                  <a:srgbClr val="000000"/>
                </a:solidFill>
                <a:ea typeface="Droid Sans Fallback" charset="0"/>
                <a:cs typeface="Droid Sans Fallback" charset="0"/>
              </a:rPr>
              <a:t>la log-verosimilitud de toda la muestra es </a:t>
            </a:r>
          </a:p>
          <a:p>
            <a:pPr marL="914400" lvl="2" indent="0" algn="ctr">
              <a:buClrTx/>
              <a:buFontTx/>
              <a:buNone/>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es-ES" sz="2400">
                <a:solidFill>
                  <a:srgbClr val="000000"/>
                </a:solidFill>
                <a:ea typeface="Droid Sans Fallback" charset="0"/>
                <a:cs typeface="Droid Sans Fallback" charset="0"/>
              </a:rPr>
              <a:t>L(</a:t>
            </a:r>
            <a:r>
              <a:rPr lang="es-ES" sz="2400">
                <a:solidFill>
                  <a:srgbClr val="000000"/>
                </a:solidFill>
                <a:latin typeface="Symbol" pitchFamily="18" charset="2"/>
                <a:ea typeface="Droid Sans Fallback" charset="0"/>
                <a:cs typeface="Droid Sans Fallback" charset="0"/>
              </a:rPr>
              <a:t></a:t>
            </a:r>
            <a:r>
              <a:rPr lang="es-ES" sz="2400">
                <a:solidFill>
                  <a:srgbClr val="000000"/>
                </a:solidFill>
                <a:ea typeface="Droid Sans Fallback" charset="0"/>
                <a:cs typeface="Droid Sans Fallback" charset="0"/>
              </a:rPr>
              <a:t>, </a:t>
            </a:r>
            <a:r>
              <a:rPr lang="es-ES" sz="2400" b="1">
                <a:solidFill>
                  <a:srgbClr val="000000"/>
                </a:solidFill>
                <a:latin typeface="Symbol" pitchFamily="18" charset="2"/>
                <a:ea typeface="Droid Sans Fallback" charset="0"/>
                <a:cs typeface="Droid Sans Fallback" charset="0"/>
              </a:rPr>
              <a:t></a:t>
            </a:r>
            <a:r>
              <a:rPr lang="es-ES" sz="2400">
                <a:solidFill>
                  <a:srgbClr val="000000"/>
                </a:solidFill>
                <a:ea typeface="Droid Sans Fallback" charset="0"/>
                <a:cs typeface="Droid Sans Fallback" charset="0"/>
              </a:rPr>
              <a:t> ) = </a:t>
            </a:r>
            <a:r>
              <a:rPr lang="es-ES" sz="2400">
                <a:solidFill>
                  <a:srgbClr val="000000"/>
                </a:solidFill>
                <a:latin typeface="Symbol" pitchFamily="18" charset="2"/>
                <a:ea typeface="Droid Sans Fallback" charset="0"/>
                <a:cs typeface="Droid Sans Fallback" charset="0"/>
              </a:rPr>
              <a:t></a:t>
            </a:r>
            <a:r>
              <a:rPr lang="es-ES" sz="2400" baseline="-25000">
                <a:solidFill>
                  <a:srgbClr val="000000"/>
                </a:solidFill>
                <a:ea typeface="Droid Sans Fallback" charset="0"/>
                <a:cs typeface="Droid Sans Fallback" charset="0"/>
              </a:rPr>
              <a:t>i</a:t>
            </a:r>
            <a:r>
              <a:rPr lang="es-ES" sz="2400">
                <a:solidFill>
                  <a:srgbClr val="000000"/>
                </a:solidFill>
                <a:ea typeface="Droid Sans Fallback" charset="0"/>
                <a:cs typeface="Droid Sans Fallback" charset="0"/>
              </a:rPr>
              <a:t> </a:t>
            </a:r>
            <a:r>
              <a:rPr lang="es-ES" sz="2400" i="1">
                <a:solidFill>
                  <a:srgbClr val="000000"/>
                </a:solidFill>
                <a:ea typeface="Droid Sans Fallback" charset="0"/>
                <a:cs typeface="Droid Sans Fallback" charset="0"/>
              </a:rPr>
              <a:t>l</a:t>
            </a:r>
            <a:r>
              <a:rPr lang="es-ES" sz="2400" i="1" baseline="-25000">
                <a:solidFill>
                  <a:srgbClr val="000000"/>
                </a:solidFill>
                <a:ea typeface="Droid Sans Fallback" charset="0"/>
                <a:cs typeface="Droid Sans Fallback" charset="0"/>
              </a:rPr>
              <a:t>i</a:t>
            </a:r>
            <a:r>
              <a:rPr lang="es-ES" sz="2400">
                <a:solidFill>
                  <a:srgbClr val="000000"/>
                </a:solidFill>
                <a:ea typeface="Droid Sans Fallback" charset="0"/>
                <a:cs typeface="Droid Sans Fallback" charset="0"/>
              </a:rPr>
              <a:t>(</a:t>
            </a:r>
            <a:r>
              <a:rPr lang="es-ES" sz="2400" b="1">
                <a:solidFill>
                  <a:srgbClr val="000000"/>
                </a:solidFill>
                <a:latin typeface="Symbol" pitchFamily="18" charset="2"/>
                <a:ea typeface="Droid Sans Fallback" charset="0"/>
                <a:cs typeface="Droid Sans Fallback" charset="0"/>
              </a:rPr>
              <a:t></a:t>
            </a:r>
            <a:r>
              <a:rPr lang="es-ES" sz="2400">
                <a:solidFill>
                  <a:srgbClr val="000000"/>
                </a:solidFill>
                <a:ea typeface="Droid Sans Fallback" charset="0"/>
                <a:cs typeface="Droid Sans Fallback" charset="0"/>
              </a:rPr>
              <a:t>, </a:t>
            </a:r>
            <a:r>
              <a:rPr lang="es-ES" sz="2400" b="1">
                <a:solidFill>
                  <a:srgbClr val="000000"/>
                </a:solidFill>
                <a:latin typeface="Symbol" pitchFamily="18" charset="2"/>
                <a:ea typeface="Droid Sans Fallback" charset="0"/>
                <a:cs typeface="Droid Sans Fallback" charset="0"/>
              </a:rPr>
              <a:t></a:t>
            </a:r>
            <a:r>
              <a:rPr lang="es-ES" sz="2400">
                <a:solidFill>
                  <a:srgbClr val="000000"/>
                </a:solidFill>
                <a:ea typeface="Droid Sans Fallback" charset="0"/>
                <a:cs typeface="Droid Sans Fallback" charset="0"/>
              </a:rPr>
              <a:t> ) .</a:t>
            </a:r>
          </a:p>
          <a:p>
            <a:pPr marL="457200" lvl="1" indent="0">
              <a:buClrTx/>
              <a:buFontTx/>
              <a:buNone/>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es-ES" sz="2400">
                <a:solidFill>
                  <a:srgbClr val="000000"/>
                </a:solidFill>
                <a:ea typeface="Droid Sans Fallback" charset="0"/>
                <a:cs typeface="Droid Sans Fallback" charset="0"/>
              </a:rPr>
              <a:t>Los valores de </a:t>
            </a:r>
            <a:r>
              <a:rPr lang="es-ES" sz="2400">
                <a:solidFill>
                  <a:srgbClr val="000000"/>
                </a:solidFill>
                <a:latin typeface="Symbol" pitchFamily="18" charset="2"/>
                <a:ea typeface="Droid Sans Fallback" charset="0"/>
                <a:cs typeface="Droid Sans Fallback" charset="0"/>
              </a:rPr>
              <a:t></a:t>
            </a:r>
            <a:r>
              <a:rPr lang="es-ES" sz="2400">
                <a:solidFill>
                  <a:srgbClr val="000000"/>
                </a:solidFill>
                <a:ea typeface="Droid Sans Fallback" charset="0"/>
                <a:cs typeface="Droid Sans Fallback" charset="0"/>
              </a:rPr>
              <a:t>, </a:t>
            </a:r>
            <a:r>
              <a:rPr lang="es-ES" sz="2400" b="1">
                <a:solidFill>
                  <a:srgbClr val="000000"/>
                </a:solidFill>
                <a:latin typeface="Symbol" pitchFamily="18" charset="2"/>
                <a:ea typeface="Droid Sans Fallback" charset="0"/>
                <a:cs typeface="Droid Sans Fallback" charset="0"/>
              </a:rPr>
              <a:t></a:t>
            </a:r>
            <a:r>
              <a:rPr lang="es-ES" sz="2400">
                <a:solidFill>
                  <a:srgbClr val="000000"/>
                </a:solidFill>
                <a:ea typeface="Droid Sans Fallback" charset="0"/>
                <a:cs typeface="Droid Sans Fallback" charset="0"/>
              </a:rPr>
              <a:t> que  maximizan L(</a:t>
            </a:r>
            <a:r>
              <a:rPr lang="es-ES" sz="2400" b="1">
                <a:solidFill>
                  <a:srgbClr val="000000"/>
                </a:solidFill>
                <a:latin typeface="Symbol" pitchFamily="18" charset="2"/>
                <a:ea typeface="Droid Sans Fallback" charset="0"/>
                <a:cs typeface="Droid Sans Fallback" charset="0"/>
              </a:rPr>
              <a:t></a:t>
            </a:r>
            <a:r>
              <a:rPr lang="es-ES" sz="2400">
                <a:solidFill>
                  <a:srgbClr val="000000"/>
                </a:solidFill>
                <a:ea typeface="Droid Sans Fallback" charset="0"/>
                <a:cs typeface="Droid Sans Fallback" charset="0"/>
              </a:rPr>
              <a:t>, </a:t>
            </a:r>
            <a:r>
              <a:rPr lang="es-ES" sz="2400" b="1">
                <a:solidFill>
                  <a:srgbClr val="000000"/>
                </a:solidFill>
                <a:latin typeface="Symbol" pitchFamily="18" charset="2"/>
                <a:ea typeface="Droid Sans Fallback" charset="0"/>
                <a:cs typeface="Droid Sans Fallback" charset="0"/>
              </a:rPr>
              <a:t></a:t>
            </a:r>
            <a:r>
              <a:rPr lang="es-ES" sz="2800">
                <a:solidFill>
                  <a:srgbClr val="000000"/>
                </a:solidFill>
                <a:ea typeface="Droid Sans Fallback" charset="0"/>
                <a:cs typeface="Droid Sans Fallback" charset="0"/>
              </a:rPr>
              <a:t> </a:t>
            </a:r>
            <a:r>
              <a:rPr lang="es-ES" sz="2400">
                <a:solidFill>
                  <a:srgbClr val="000000"/>
                </a:solidFill>
                <a:ea typeface="Droid Sans Fallback" charset="0"/>
                <a:cs typeface="Droid Sans Fallback" charset="0"/>
              </a:rPr>
              <a:t>) son los estimadores de máxima verosimilitud.</a:t>
            </a:r>
          </a:p>
        </p:txBody>
      </p:sp>
      <p:graphicFrame>
        <p:nvGraphicFramePr>
          <p:cNvPr id="8" name="7 Objeto"/>
          <p:cNvGraphicFramePr>
            <a:graphicFrameLocks noChangeAspect="1"/>
          </p:cNvGraphicFramePr>
          <p:nvPr>
            <p:extLst>
              <p:ext uri="{D42A27DB-BD31-4B8C-83A1-F6EECF244321}">
                <p14:modId xmlns:p14="http://schemas.microsoft.com/office/powerpoint/2010/main" val="4289821302"/>
              </p:ext>
            </p:extLst>
          </p:nvPr>
        </p:nvGraphicFramePr>
        <p:xfrm>
          <a:off x="1127125" y="2800350"/>
          <a:ext cx="6208713" cy="628650"/>
        </p:xfrm>
        <a:graphic>
          <a:graphicData uri="http://schemas.openxmlformats.org/presentationml/2006/ole">
            <mc:AlternateContent xmlns:mc="http://schemas.openxmlformats.org/markup-compatibility/2006">
              <mc:Choice xmlns:v="urn:schemas-microsoft-com:vml" Requires="v">
                <p:oleObj spid="_x0000_s14339" name="Ecuación" r:id="rId4" imgW="3886200" imgH="393480" progId="Equation.3">
                  <p:embed/>
                </p:oleObj>
              </mc:Choice>
              <mc:Fallback>
                <p:oleObj name="Ecuación" r:id="rId4" imgW="3886200" imgH="3934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7125" y="2800350"/>
                        <a:ext cx="6208713"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AlternateContent xmlns:mc="http://schemas.openxmlformats.org/markup-compatibility/2006">
        <mc:Choice xmlns:p14="http://schemas.microsoft.com/office/powerpoint/2010/main" Requires="p14">
          <p:contentPart p14:bwMode="auto" r:id="rId6">
            <p14:nvContentPartPr>
              <p14:cNvPr id="7" name="Entrada de lápiz 6">
                <a:extLst>
                  <a:ext uri="{FF2B5EF4-FFF2-40B4-BE49-F238E27FC236}">
                    <a16:creationId xmlns:a16="http://schemas.microsoft.com/office/drawing/2014/main" id="{5DFA5F07-48A7-4E64-849D-3912B018FD7F}"/>
                  </a:ext>
                </a:extLst>
              </p14:cNvPr>
              <p14:cNvContentPartPr/>
              <p14:nvPr/>
            </p14:nvContentPartPr>
            <p14:xfrm>
              <a:off x="3600800" y="4121840"/>
              <a:ext cx="6840" cy="8280"/>
            </p14:xfrm>
          </p:contentPart>
        </mc:Choice>
        <mc:Fallback>
          <p:pic>
            <p:nvPicPr>
              <p:cNvPr id="7" name="Entrada de lápiz 6">
                <a:extLst>
                  <a:ext uri="{FF2B5EF4-FFF2-40B4-BE49-F238E27FC236}">
                    <a16:creationId xmlns:a16="http://schemas.microsoft.com/office/drawing/2014/main" id="{5DFA5F07-48A7-4E64-849D-3912B018FD7F}"/>
                  </a:ext>
                </a:extLst>
              </p:cNvPr>
              <p:cNvPicPr/>
              <p:nvPr/>
            </p:nvPicPr>
            <p:blipFill>
              <a:blip r:embed="rId7"/>
              <a:stretch>
                <a:fillRect/>
              </a:stretch>
            </p:blipFill>
            <p:spPr>
              <a:xfrm>
                <a:off x="3596240" y="4117700"/>
                <a:ext cx="15960" cy="16560"/>
              </a:xfrm>
              <a:prstGeom prst="rect">
                <a:avLst/>
              </a:prstGeom>
            </p:spPr>
          </p:pic>
        </mc:Fallback>
      </mc:AlternateContent>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err="1">
                <a:solidFill>
                  <a:srgbClr val="000000"/>
                </a:solidFill>
                <a:ea typeface="Droid Sans Fallback" charset="0"/>
                <a:cs typeface="Droid Sans Fallback" charset="0"/>
              </a:rPr>
              <a:t>REsidual</a:t>
            </a:r>
            <a:r>
              <a:rPr lang="es-ES" b="1" dirty="0">
                <a:solidFill>
                  <a:srgbClr val="000000"/>
                </a:solidFill>
                <a:ea typeface="Droid Sans Fallback" charset="0"/>
                <a:cs typeface="Droid Sans Fallback" charset="0"/>
              </a:rPr>
              <a:t> </a:t>
            </a:r>
            <a:r>
              <a:rPr lang="es-ES" b="1" dirty="0" err="1">
                <a:solidFill>
                  <a:srgbClr val="000000"/>
                </a:solidFill>
                <a:ea typeface="Droid Sans Fallback" charset="0"/>
                <a:cs typeface="Droid Sans Fallback" charset="0"/>
              </a:rPr>
              <a:t>Maximum</a:t>
            </a:r>
            <a:r>
              <a:rPr lang="es-ES" b="1" dirty="0">
                <a:solidFill>
                  <a:srgbClr val="000000"/>
                </a:solidFill>
                <a:ea typeface="Droid Sans Fallback" charset="0"/>
                <a:cs typeface="Droid Sans Fallback" charset="0"/>
              </a:rPr>
              <a:t> </a:t>
            </a:r>
            <a:r>
              <a:rPr lang="es-ES" b="1" dirty="0" err="1">
                <a:solidFill>
                  <a:srgbClr val="000000"/>
                </a:solidFill>
                <a:ea typeface="Droid Sans Fallback" charset="0"/>
                <a:cs typeface="Droid Sans Fallback" charset="0"/>
              </a:rPr>
              <a:t>Likelihood</a:t>
            </a:r>
            <a:r>
              <a:rPr lang="es-ES" b="1" dirty="0">
                <a:solidFill>
                  <a:srgbClr val="000000"/>
                </a:solidFill>
                <a:ea typeface="Droid Sans Fallback" charset="0"/>
                <a:cs typeface="Droid Sans Fallback" charset="0"/>
              </a:rPr>
              <a:t> </a:t>
            </a:r>
            <a:r>
              <a:rPr lang="es-ES" b="1" dirty="0" err="1">
                <a:solidFill>
                  <a:srgbClr val="000000"/>
                </a:solidFill>
                <a:ea typeface="Droid Sans Fallback" charset="0"/>
                <a:cs typeface="Droid Sans Fallback" charset="0"/>
              </a:rPr>
              <a:t>estimation</a:t>
            </a:r>
            <a:r>
              <a:rPr lang="es-ES" b="1" dirty="0">
                <a:solidFill>
                  <a:srgbClr val="000000"/>
                </a:solidFill>
                <a:ea typeface="Droid Sans Fallback" charset="0"/>
                <a:cs typeface="Droid Sans Fallback" charset="0"/>
              </a:rPr>
              <a:t> (REML)</a:t>
            </a:r>
            <a:endParaRPr lang="es-PE" dirty="0"/>
          </a:p>
        </p:txBody>
      </p:sp>
      <p:sp>
        <p:nvSpPr>
          <p:cNvPr id="3" name="2 Marcador de contenido"/>
          <p:cNvSpPr>
            <a:spLocks noGrp="1"/>
          </p:cNvSpPr>
          <p:nvPr>
            <p:ph idx="1"/>
          </p:nvPr>
        </p:nvSpPr>
        <p:spPr/>
        <p:txBody>
          <a:bodyPr>
            <a:normAutofit fontScale="85000" lnSpcReduction="20000"/>
          </a:bodyPr>
          <a:lstStyle/>
          <a:p>
            <a:r>
              <a:rPr lang="es-PE" dirty="0"/>
              <a:t>La verosimilitud  se divide en 2 componentes</a:t>
            </a:r>
          </a:p>
          <a:p>
            <a:r>
              <a:rPr lang="es-PE" dirty="0"/>
              <a:t>El primer componente es la verosimilitud de que uno o más estadísticos que involucran a todos los parámetros fijos </a:t>
            </a:r>
          </a:p>
          <a:p>
            <a:r>
              <a:rPr lang="es-PE" dirty="0"/>
              <a:t>El segundo componente es una verosimilitud residual que involucra a los parámetros de varianza de los efectos aleatorios. </a:t>
            </a:r>
          </a:p>
          <a:p>
            <a:r>
              <a:rPr lang="es-PE" dirty="0"/>
              <a:t>A continuación, maximizar cada componente por separado.</a:t>
            </a:r>
          </a:p>
          <a:p>
            <a:r>
              <a:rPr lang="es-PE" dirty="0"/>
              <a:t>Las estimaciones de los parámetros de varianza se conocen como las estimaciones REML. </a:t>
            </a:r>
          </a:p>
        </p:txBody>
      </p:sp>
      <p:graphicFrame>
        <p:nvGraphicFramePr>
          <p:cNvPr id="39938" name="Object 2"/>
          <p:cNvGraphicFramePr>
            <a:graphicFrameLocks noChangeAspect="1"/>
          </p:cNvGraphicFramePr>
          <p:nvPr/>
        </p:nvGraphicFramePr>
        <p:xfrm>
          <a:off x="1979712" y="6093296"/>
          <a:ext cx="5391150" cy="617538"/>
        </p:xfrm>
        <a:graphic>
          <a:graphicData uri="http://schemas.openxmlformats.org/presentationml/2006/ole">
            <mc:AlternateContent xmlns:mc="http://schemas.openxmlformats.org/markup-compatibility/2006">
              <mc:Choice xmlns:v="urn:schemas-microsoft-com:vml" Requires="v">
                <p:oleObj spid="_x0000_s15363" r:id="rId3" imgW="3111480" imgH="393480" progId="">
                  <p:embed/>
                </p:oleObj>
              </mc:Choice>
              <mc:Fallback>
                <p:oleObj r:id="rId3" imgW="3111480" imgH="39348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6093296"/>
                        <a:ext cx="5391150" cy="617538"/>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grpSp>
        <p:nvGrpSpPr>
          <p:cNvPr id="14" name="Grupo 13">
            <a:extLst>
              <a:ext uri="{FF2B5EF4-FFF2-40B4-BE49-F238E27FC236}">
                <a16:creationId xmlns:a16="http://schemas.microsoft.com/office/drawing/2014/main" id="{8CA3F40F-2FA9-491C-B7F6-9C674125825D}"/>
              </a:ext>
            </a:extLst>
          </p:cNvPr>
          <p:cNvGrpSpPr/>
          <p:nvPr/>
        </p:nvGrpSpPr>
        <p:grpSpPr>
          <a:xfrm>
            <a:off x="5524640" y="6042440"/>
            <a:ext cx="1846440" cy="704520"/>
            <a:chOff x="5524640" y="6042440"/>
            <a:chExt cx="1846440" cy="704520"/>
          </a:xfrm>
        </p:grpSpPr>
        <mc:AlternateContent xmlns:mc="http://schemas.openxmlformats.org/markup-compatibility/2006">
          <mc:Choice xmlns:p14="http://schemas.microsoft.com/office/powerpoint/2010/main" Requires="p14">
            <p:contentPart p14:bwMode="auto" r:id="rId5">
              <p14:nvContentPartPr>
                <p14:cNvPr id="39956" name="Entrada de lápiz 39955">
                  <a:extLst>
                    <a:ext uri="{FF2B5EF4-FFF2-40B4-BE49-F238E27FC236}">
                      <a16:creationId xmlns:a16="http://schemas.microsoft.com/office/drawing/2014/main" id="{ADDBB471-9255-41AE-8F56-4E1ECB95245B}"/>
                    </a:ext>
                  </a:extLst>
                </p14:cNvPr>
                <p14:cNvContentPartPr/>
                <p14:nvPr/>
              </p14:nvContentPartPr>
              <p14:xfrm>
                <a:off x="5524640" y="6042440"/>
                <a:ext cx="6480" cy="21600"/>
              </p14:xfrm>
            </p:contentPart>
          </mc:Choice>
          <mc:Fallback>
            <p:pic>
              <p:nvPicPr>
                <p:cNvPr id="39956" name="Entrada de lápiz 39955">
                  <a:extLst>
                    <a:ext uri="{FF2B5EF4-FFF2-40B4-BE49-F238E27FC236}">
                      <a16:creationId xmlns:a16="http://schemas.microsoft.com/office/drawing/2014/main" id="{ADDBB471-9255-41AE-8F56-4E1ECB95245B}"/>
                    </a:ext>
                  </a:extLst>
                </p:cNvPr>
                <p:cNvPicPr/>
                <p:nvPr/>
              </p:nvPicPr>
              <p:blipFill>
                <a:blip r:embed="rId6"/>
                <a:stretch>
                  <a:fillRect/>
                </a:stretch>
              </p:blipFill>
              <p:spPr>
                <a:xfrm>
                  <a:off x="5520320" y="6038120"/>
                  <a:ext cx="15120" cy="3024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39954" name="Entrada de lápiz 39953">
                  <a:extLst>
                    <a:ext uri="{FF2B5EF4-FFF2-40B4-BE49-F238E27FC236}">
                      <a16:creationId xmlns:a16="http://schemas.microsoft.com/office/drawing/2014/main" id="{0AD9D983-E10C-4798-91BD-93DF1DF404C2}"/>
                    </a:ext>
                  </a:extLst>
                </p14:cNvPr>
                <p14:cNvContentPartPr/>
                <p14:nvPr/>
              </p14:nvContentPartPr>
              <p14:xfrm>
                <a:off x="7262360" y="6658760"/>
                <a:ext cx="39960" cy="43200"/>
              </p14:xfrm>
            </p:contentPart>
          </mc:Choice>
          <mc:Fallback>
            <p:pic>
              <p:nvPicPr>
                <p:cNvPr id="39954" name="Entrada de lápiz 39953">
                  <a:extLst>
                    <a:ext uri="{FF2B5EF4-FFF2-40B4-BE49-F238E27FC236}">
                      <a16:creationId xmlns:a16="http://schemas.microsoft.com/office/drawing/2014/main" id="{0AD9D983-E10C-4798-91BD-93DF1DF404C2}"/>
                    </a:ext>
                  </a:extLst>
                </p:cNvPr>
                <p:cNvPicPr/>
                <p:nvPr/>
              </p:nvPicPr>
              <p:blipFill>
                <a:blip r:embed="rId8"/>
                <a:stretch>
                  <a:fillRect/>
                </a:stretch>
              </p:blipFill>
              <p:spPr>
                <a:xfrm>
                  <a:off x="7258040" y="6654440"/>
                  <a:ext cx="48600" cy="5184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39955" name="Entrada de lápiz 39954">
                  <a:extLst>
                    <a:ext uri="{FF2B5EF4-FFF2-40B4-BE49-F238E27FC236}">
                      <a16:creationId xmlns:a16="http://schemas.microsoft.com/office/drawing/2014/main" id="{2014058A-1FA9-4E03-99E0-8CC31F0DCFD0}"/>
                    </a:ext>
                  </a:extLst>
                </p14:cNvPr>
                <p14:cNvContentPartPr/>
                <p14:nvPr/>
              </p14:nvContentPartPr>
              <p14:xfrm>
                <a:off x="7249040" y="6113720"/>
                <a:ext cx="122040" cy="633240"/>
              </p14:xfrm>
            </p:contentPart>
          </mc:Choice>
          <mc:Fallback>
            <p:pic>
              <p:nvPicPr>
                <p:cNvPr id="39955" name="Entrada de lápiz 39954">
                  <a:extLst>
                    <a:ext uri="{FF2B5EF4-FFF2-40B4-BE49-F238E27FC236}">
                      <a16:creationId xmlns:a16="http://schemas.microsoft.com/office/drawing/2014/main" id="{2014058A-1FA9-4E03-99E0-8CC31F0DCFD0}"/>
                    </a:ext>
                  </a:extLst>
                </p:cNvPr>
                <p:cNvPicPr/>
                <p:nvPr/>
              </p:nvPicPr>
              <p:blipFill>
                <a:blip r:embed="rId10"/>
                <a:stretch>
                  <a:fillRect/>
                </a:stretch>
              </p:blipFill>
              <p:spPr>
                <a:xfrm>
                  <a:off x="7244720" y="6109400"/>
                  <a:ext cx="130680" cy="64188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39964" name="Entrada de lápiz 39963">
                  <a:extLst>
                    <a:ext uri="{FF2B5EF4-FFF2-40B4-BE49-F238E27FC236}">
                      <a16:creationId xmlns:a16="http://schemas.microsoft.com/office/drawing/2014/main" id="{414A8656-D113-4E34-BBFD-19044F288990}"/>
                    </a:ext>
                  </a:extLst>
                </p14:cNvPr>
                <p14:cNvContentPartPr/>
                <p14:nvPr/>
              </p14:nvContentPartPr>
              <p14:xfrm>
                <a:off x="6091640" y="6633080"/>
                <a:ext cx="24840" cy="15840"/>
              </p14:xfrm>
            </p:contentPart>
          </mc:Choice>
          <mc:Fallback>
            <p:pic>
              <p:nvPicPr>
                <p:cNvPr id="39964" name="Entrada de lápiz 39963">
                  <a:extLst>
                    <a:ext uri="{FF2B5EF4-FFF2-40B4-BE49-F238E27FC236}">
                      <a16:creationId xmlns:a16="http://schemas.microsoft.com/office/drawing/2014/main" id="{414A8656-D113-4E34-BBFD-19044F288990}"/>
                    </a:ext>
                  </a:extLst>
                </p:cNvPr>
                <p:cNvPicPr/>
                <p:nvPr/>
              </p:nvPicPr>
              <p:blipFill>
                <a:blip r:embed="rId12"/>
                <a:stretch>
                  <a:fillRect/>
                </a:stretch>
              </p:blipFill>
              <p:spPr>
                <a:xfrm>
                  <a:off x="6087320" y="6628760"/>
                  <a:ext cx="33480" cy="2448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13">
            <p14:nvContentPartPr>
              <p14:cNvPr id="10" name="Entrada de lápiz 9">
                <a:extLst>
                  <a:ext uri="{FF2B5EF4-FFF2-40B4-BE49-F238E27FC236}">
                    <a16:creationId xmlns:a16="http://schemas.microsoft.com/office/drawing/2014/main" id="{4659C3AB-EE5B-410C-B56F-E99C078AA69F}"/>
                  </a:ext>
                </a:extLst>
              </p14:cNvPr>
              <p14:cNvContentPartPr/>
              <p14:nvPr/>
            </p14:nvContentPartPr>
            <p14:xfrm>
              <a:off x="-1960120" y="2955320"/>
              <a:ext cx="5040" cy="11880"/>
            </p14:xfrm>
          </p:contentPart>
        </mc:Choice>
        <mc:Fallback>
          <p:pic>
            <p:nvPicPr>
              <p:cNvPr id="10" name="Entrada de lápiz 9">
                <a:extLst>
                  <a:ext uri="{FF2B5EF4-FFF2-40B4-BE49-F238E27FC236}">
                    <a16:creationId xmlns:a16="http://schemas.microsoft.com/office/drawing/2014/main" id="{4659C3AB-EE5B-410C-B56F-E99C078AA69F}"/>
                  </a:ext>
                </a:extLst>
              </p:cNvPr>
              <p:cNvPicPr/>
              <p:nvPr/>
            </p:nvPicPr>
            <p:blipFill>
              <a:blip r:embed="rId14"/>
              <a:stretch>
                <a:fillRect/>
              </a:stretch>
            </p:blipFill>
            <p:spPr>
              <a:xfrm>
                <a:off x="-1964772" y="2951000"/>
                <a:ext cx="14345" cy="20520"/>
              </a:xfrm>
              <a:prstGeom prst="rect">
                <a:avLst/>
              </a:prstGeom>
            </p:spPr>
          </p:pic>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714375"/>
          </a:xfrm>
          <a:solidFill>
            <a:schemeClr val="tx2">
              <a:lumMod val="50000"/>
            </a:schemeClr>
          </a:solidFill>
        </p:spPr>
        <p:txBody>
          <a:bodyPr/>
          <a:lstStyle/>
          <a:p>
            <a:pPr>
              <a:defRPr/>
            </a:pPr>
            <a:r>
              <a:rPr lang="es-ES_tradnl" b="1" dirty="0">
                <a:solidFill>
                  <a:schemeClr val="accent1">
                    <a:lumMod val="60000"/>
                    <a:lumOff val="40000"/>
                  </a:schemeClr>
                </a:solidFill>
              </a:rPr>
              <a:t>Ejemplo: </a:t>
            </a:r>
            <a:r>
              <a:rPr lang="es-MX" dirty="0">
                <a:solidFill>
                  <a:schemeClr val="accent1">
                    <a:lumMod val="40000"/>
                    <a:lumOff val="60000"/>
                  </a:schemeClr>
                </a:solidFill>
              </a:rPr>
              <a:t>Diseño bloques al azar</a:t>
            </a:r>
            <a:endParaRPr lang="es-ES_tradnl" b="1" dirty="0">
              <a:solidFill>
                <a:schemeClr val="accent1">
                  <a:lumMod val="40000"/>
                  <a:lumOff val="60000"/>
                </a:schemeClr>
              </a:solidFill>
            </a:endParaRPr>
          </a:p>
        </p:txBody>
      </p:sp>
      <p:sp>
        <p:nvSpPr>
          <p:cNvPr id="3" name="2 Marcador de contenido"/>
          <p:cNvSpPr>
            <a:spLocks noGrp="1"/>
          </p:cNvSpPr>
          <p:nvPr>
            <p:ph idx="1"/>
          </p:nvPr>
        </p:nvSpPr>
        <p:spPr>
          <a:xfrm>
            <a:off x="457200" y="1261914"/>
            <a:ext cx="8229600" cy="2500312"/>
          </a:xfrm>
        </p:spPr>
        <p:txBody>
          <a:bodyPr/>
          <a:lstStyle/>
          <a:p>
            <a:pPr>
              <a:buFont typeface="Arial" charset="0"/>
              <a:buChar char="•"/>
              <a:defRPr/>
            </a:pPr>
            <a:r>
              <a:rPr lang="es-ES_tradnl" sz="2400" dirty="0">
                <a:solidFill>
                  <a:schemeClr val="tx2"/>
                </a:solidFill>
              </a:rPr>
              <a:t>El ejemplo es de Little and </a:t>
            </a:r>
            <a:r>
              <a:rPr lang="es-ES_tradnl" sz="2400" dirty="0" err="1">
                <a:solidFill>
                  <a:schemeClr val="tx2"/>
                </a:solidFill>
              </a:rPr>
              <a:t>Hills</a:t>
            </a:r>
            <a:r>
              <a:rPr lang="es-ES_tradnl" sz="2400" dirty="0">
                <a:solidFill>
                  <a:schemeClr val="tx2"/>
                </a:solidFill>
              </a:rPr>
              <a:t>, y estudia la respuesta de ovejas a </a:t>
            </a:r>
            <a:r>
              <a:rPr lang="es-ES_tradnl" sz="2400" dirty="0" err="1">
                <a:solidFill>
                  <a:schemeClr val="tx2"/>
                </a:solidFill>
              </a:rPr>
              <a:t>estrogeno</a:t>
            </a:r>
            <a:r>
              <a:rPr lang="es-ES_tradnl" sz="2400" dirty="0">
                <a:solidFill>
                  <a:schemeClr val="tx2"/>
                </a:solidFill>
              </a:rPr>
              <a:t>.  Las ovejas </a:t>
            </a:r>
            <a:r>
              <a:rPr lang="es-ES_tradnl" sz="2400" dirty="0" err="1">
                <a:solidFill>
                  <a:schemeClr val="tx2"/>
                </a:solidFill>
              </a:rPr>
              <a:t>estan</a:t>
            </a:r>
            <a:r>
              <a:rPr lang="es-ES_tradnl" sz="2400" dirty="0">
                <a:solidFill>
                  <a:schemeClr val="tx2"/>
                </a:solidFill>
              </a:rPr>
              <a:t> bloqueadas por rancho, con cuatro tratamientos.  Los tratamientos son combinaciones del sexo de la oveja (M o F) y los tratamientos de </a:t>
            </a:r>
            <a:r>
              <a:rPr lang="es-ES_tradnl" sz="2400" dirty="0" err="1">
                <a:solidFill>
                  <a:schemeClr val="tx2"/>
                </a:solidFill>
              </a:rPr>
              <a:t>estrogeno</a:t>
            </a:r>
            <a:r>
              <a:rPr lang="es-ES_tradnl" sz="2400" dirty="0">
                <a:solidFill>
                  <a:schemeClr val="tx2"/>
                </a:solidFill>
              </a:rPr>
              <a:t>  (S0 o S3).  A pesar de que estos datos pueden ser analizados como factorial, los trataremos como 4 tratamientos.</a:t>
            </a:r>
          </a:p>
          <a:p>
            <a:pPr>
              <a:buFont typeface="Arial" charset="0"/>
              <a:buChar char="•"/>
              <a:defRPr/>
            </a:pPr>
            <a:endParaRPr lang="es-ES_tradnl" dirty="0">
              <a:solidFill>
                <a:schemeClr val="tx2"/>
              </a:solidFill>
            </a:endParaRPr>
          </a:p>
        </p:txBody>
      </p:sp>
      <p:graphicFrame>
        <p:nvGraphicFramePr>
          <p:cNvPr id="5" name="4 Tabla"/>
          <p:cNvGraphicFramePr>
            <a:graphicFrameLocks noGrp="1"/>
          </p:cNvGraphicFramePr>
          <p:nvPr/>
        </p:nvGraphicFramePr>
        <p:xfrm>
          <a:off x="928688" y="3833664"/>
          <a:ext cx="7643866" cy="2346960"/>
        </p:xfrm>
        <a:graphic>
          <a:graphicData uri="http://schemas.openxmlformats.org/drawingml/2006/table">
            <a:tbl>
              <a:tblPr/>
              <a:tblGrid>
                <a:gridCol w="2082490">
                  <a:extLst>
                    <a:ext uri="{9D8B030D-6E8A-4147-A177-3AD203B41FA5}">
                      <a16:colId xmlns:a16="http://schemas.microsoft.com/office/drawing/2014/main" val="20000"/>
                    </a:ext>
                  </a:extLst>
                </a:gridCol>
                <a:gridCol w="1389671">
                  <a:extLst>
                    <a:ext uri="{9D8B030D-6E8A-4147-A177-3AD203B41FA5}">
                      <a16:colId xmlns:a16="http://schemas.microsoft.com/office/drawing/2014/main" val="20001"/>
                    </a:ext>
                  </a:extLst>
                </a:gridCol>
                <a:gridCol w="1391017">
                  <a:extLst>
                    <a:ext uri="{9D8B030D-6E8A-4147-A177-3AD203B41FA5}">
                      <a16:colId xmlns:a16="http://schemas.microsoft.com/office/drawing/2014/main" val="20002"/>
                    </a:ext>
                  </a:extLst>
                </a:gridCol>
                <a:gridCol w="1389671">
                  <a:extLst>
                    <a:ext uri="{9D8B030D-6E8A-4147-A177-3AD203B41FA5}">
                      <a16:colId xmlns:a16="http://schemas.microsoft.com/office/drawing/2014/main" val="20003"/>
                    </a:ext>
                  </a:extLst>
                </a:gridCol>
                <a:gridCol w="1391017">
                  <a:extLst>
                    <a:ext uri="{9D8B030D-6E8A-4147-A177-3AD203B41FA5}">
                      <a16:colId xmlns:a16="http://schemas.microsoft.com/office/drawing/2014/main" val="20004"/>
                    </a:ext>
                  </a:extLst>
                </a:gridCol>
              </a:tblGrid>
              <a:tr h="0">
                <a:tc>
                  <a:txBody>
                    <a:bodyPr/>
                    <a:lstStyle/>
                    <a:p>
                      <a:pPr indent="457200" algn="ctr">
                        <a:spcAft>
                          <a:spcPts val="0"/>
                        </a:spcAft>
                      </a:pPr>
                      <a:endParaRPr lang="es-ES" sz="1800" dirty="0">
                        <a:latin typeface="Times"/>
                        <a:ea typeface="Times New Roman"/>
                        <a:cs typeface="Times New Roman"/>
                      </a:endParaRPr>
                    </a:p>
                  </a:txBody>
                  <a:tcPr marL="68580" marR="68580"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gridSpan="4">
                  <a:txBody>
                    <a:bodyPr/>
                    <a:lstStyle/>
                    <a:p>
                      <a:pPr algn="ctr">
                        <a:spcBef>
                          <a:spcPts val="600"/>
                        </a:spcBef>
                        <a:spcAft>
                          <a:spcPts val="0"/>
                        </a:spcAft>
                      </a:pPr>
                      <a:r>
                        <a:rPr lang="en-US" sz="1800" b="1" dirty="0">
                          <a:solidFill>
                            <a:srgbClr val="FFFFFF"/>
                          </a:solidFill>
                          <a:latin typeface="Times New Roman"/>
                          <a:ea typeface="Times New Roman"/>
                          <a:cs typeface="Times New Roman"/>
                        </a:rPr>
                        <a:t>Block</a:t>
                      </a:r>
                      <a:endParaRPr lang="es-ES" sz="1800" dirty="0">
                        <a:latin typeface="Times"/>
                        <a:ea typeface="Times New Roman"/>
                        <a:cs typeface="Times New Roman"/>
                      </a:endParaRPr>
                    </a:p>
                  </a:txBody>
                  <a:tcPr marL="68580" marR="68580"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000"/>
                  </a:ext>
                </a:extLst>
              </a:tr>
              <a:tr h="0">
                <a:tc>
                  <a:txBody>
                    <a:bodyPr/>
                    <a:lstStyle/>
                    <a:p>
                      <a:pPr indent="457200" algn="ctr">
                        <a:spcBef>
                          <a:spcPts val="300"/>
                        </a:spcBef>
                        <a:spcAft>
                          <a:spcPts val="300"/>
                        </a:spcAft>
                      </a:pPr>
                      <a:r>
                        <a:rPr lang="en-US" sz="2400" b="1" dirty="0">
                          <a:latin typeface="Times New Roman"/>
                          <a:ea typeface="Times New Roman"/>
                          <a:cs typeface="Times New Roman"/>
                        </a:rPr>
                        <a:t>Treatment</a:t>
                      </a:r>
                      <a:endParaRPr lang="es-ES" sz="2400"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tc>
                  <a:txBody>
                    <a:bodyPr/>
                    <a:lstStyle/>
                    <a:p>
                      <a:pPr indent="457200" algn="ctr">
                        <a:spcBef>
                          <a:spcPts val="300"/>
                        </a:spcBef>
                        <a:spcAft>
                          <a:spcPts val="300"/>
                        </a:spcAft>
                      </a:pPr>
                      <a:r>
                        <a:rPr lang="en-US" sz="2400" b="1" dirty="0">
                          <a:latin typeface="Times New Roman"/>
                          <a:ea typeface="Times New Roman"/>
                          <a:cs typeface="Times New Roman"/>
                        </a:rPr>
                        <a:t>I</a:t>
                      </a:r>
                      <a:endParaRPr lang="es-ES" sz="2400" b="1"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tc>
                  <a:txBody>
                    <a:bodyPr/>
                    <a:lstStyle/>
                    <a:p>
                      <a:pPr indent="457200" algn="ctr">
                        <a:spcBef>
                          <a:spcPts val="300"/>
                        </a:spcBef>
                        <a:spcAft>
                          <a:spcPts val="300"/>
                        </a:spcAft>
                      </a:pPr>
                      <a:r>
                        <a:rPr lang="en-US" sz="2400" b="1" dirty="0">
                          <a:latin typeface="Times New Roman"/>
                          <a:ea typeface="Times New Roman"/>
                          <a:cs typeface="Times New Roman"/>
                        </a:rPr>
                        <a:t>II</a:t>
                      </a:r>
                      <a:endParaRPr lang="es-ES" sz="2400" b="1"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tc>
                  <a:txBody>
                    <a:bodyPr/>
                    <a:lstStyle/>
                    <a:p>
                      <a:pPr indent="457200" algn="ctr">
                        <a:spcBef>
                          <a:spcPts val="300"/>
                        </a:spcBef>
                        <a:spcAft>
                          <a:spcPts val="300"/>
                        </a:spcAft>
                      </a:pPr>
                      <a:r>
                        <a:rPr lang="en-US" sz="2400" b="1" dirty="0">
                          <a:latin typeface="Times New Roman"/>
                          <a:ea typeface="Times New Roman"/>
                          <a:cs typeface="Times New Roman"/>
                        </a:rPr>
                        <a:t>III</a:t>
                      </a:r>
                      <a:endParaRPr lang="es-ES" sz="2400" b="1"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tc>
                  <a:txBody>
                    <a:bodyPr/>
                    <a:lstStyle/>
                    <a:p>
                      <a:pPr indent="457200" algn="ctr">
                        <a:spcBef>
                          <a:spcPts val="300"/>
                        </a:spcBef>
                        <a:spcAft>
                          <a:spcPts val="300"/>
                        </a:spcAft>
                      </a:pPr>
                      <a:r>
                        <a:rPr lang="en-US" sz="2400" b="1" dirty="0">
                          <a:latin typeface="Times New Roman"/>
                          <a:ea typeface="Times New Roman"/>
                          <a:cs typeface="Times New Roman"/>
                        </a:rPr>
                        <a:t>IV</a:t>
                      </a:r>
                      <a:endParaRPr lang="es-ES" sz="2400" b="1"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extLst>
                  <a:ext uri="{0D108BD9-81ED-4DB2-BD59-A6C34878D82A}">
                    <a16:rowId xmlns:a16="http://schemas.microsoft.com/office/drawing/2014/main" val="10001"/>
                  </a:ext>
                </a:extLst>
              </a:tr>
              <a:tr h="0">
                <a:tc>
                  <a:txBody>
                    <a:bodyPr/>
                    <a:lstStyle/>
                    <a:p>
                      <a:pPr indent="457200" algn="ctr">
                        <a:spcAft>
                          <a:spcPts val="0"/>
                        </a:spcAft>
                      </a:pPr>
                      <a:r>
                        <a:rPr lang="en-US" sz="2400" b="1" dirty="0">
                          <a:latin typeface="Times New Roman"/>
                          <a:ea typeface="Times New Roman"/>
                          <a:cs typeface="Times New Roman"/>
                        </a:rPr>
                        <a:t>F-S0</a:t>
                      </a:r>
                      <a:endParaRPr lang="es-ES" sz="2400" dirty="0">
                        <a:latin typeface="Times"/>
                        <a:ea typeface="Times New Roman"/>
                        <a:cs typeface="Times New Roman"/>
                      </a:endParaRPr>
                    </a:p>
                  </a:txBody>
                  <a:tcPr marL="68580" marR="68580" marT="0" marB="0">
                    <a:lnL>
                      <a:noFill/>
                    </a:lnL>
                    <a:lnR>
                      <a:noFill/>
                    </a:lnR>
                    <a:lnT>
                      <a:noFill/>
                    </a:lnT>
                    <a:lnB>
                      <a:noFill/>
                    </a:lnB>
                    <a:pattFill prst="pct5">
                      <a:fgClr>
                        <a:srgbClr val="000000"/>
                      </a:fgClr>
                      <a:bgClr>
                        <a:srgbClr val="F2F2F2"/>
                      </a:bgClr>
                    </a:pattFill>
                  </a:tcPr>
                </a:tc>
                <a:tc>
                  <a:txBody>
                    <a:bodyPr/>
                    <a:lstStyle/>
                    <a:p>
                      <a:pPr indent="457200" algn="ctr">
                        <a:spcAft>
                          <a:spcPts val="0"/>
                        </a:spcAft>
                      </a:pPr>
                      <a:r>
                        <a:rPr lang="en-US" sz="2800" b="1" dirty="0">
                          <a:latin typeface="Times New Roman"/>
                          <a:ea typeface="Times New Roman"/>
                          <a:cs typeface="Times New Roman"/>
                        </a:rPr>
                        <a:t>47</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52</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62</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a:latin typeface="Times New Roman"/>
                          <a:ea typeface="Times New Roman"/>
                          <a:cs typeface="Times New Roman"/>
                        </a:rPr>
                        <a:t>51</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extLst>
                  <a:ext uri="{0D108BD9-81ED-4DB2-BD59-A6C34878D82A}">
                    <a16:rowId xmlns:a16="http://schemas.microsoft.com/office/drawing/2014/main" val="10002"/>
                  </a:ext>
                </a:extLst>
              </a:tr>
              <a:tr h="0">
                <a:tc>
                  <a:txBody>
                    <a:bodyPr/>
                    <a:lstStyle/>
                    <a:p>
                      <a:pPr indent="457200" algn="ctr">
                        <a:spcAft>
                          <a:spcPts val="0"/>
                        </a:spcAft>
                      </a:pPr>
                      <a:r>
                        <a:rPr lang="en-US" sz="2400" b="1" dirty="0">
                          <a:latin typeface="Times New Roman"/>
                          <a:ea typeface="Times New Roman"/>
                          <a:cs typeface="Times New Roman"/>
                        </a:rPr>
                        <a:t>M-S0</a:t>
                      </a:r>
                      <a:endParaRPr lang="es-ES" sz="2400" dirty="0">
                        <a:latin typeface="Times"/>
                        <a:ea typeface="Times New Roman"/>
                        <a:cs typeface="Times New Roman"/>
                      </a:endParaRPr>
                    </a:p>
                  </a:txBody>
                  <a:tcPr marL="68580" marR="68580" marT="0" marB="0">
                    <a:lnL>
                      <a:noFill/>
                    </a:lnL>
                    <a:lnR>
                      <a:noFill/>
                    </a:lnR>
                    <a:lnT>
                      <a:noFill/>
                    </a:lnT>
                    <a:lnB>
                      <a:noFill/>
                    </a:lnB>
                    <a:pattFill prst="pct5">
                      <a:fgClr>
                        <a:srgbClr val="000000"/>
                      </a:fgClr>
                      <a:bgClr>
                        <a:srgbClr val="F2F2F2"/>
                      </a:bgClr>
                    </a:pattFill>
                  </a:tcPr>
                </a:tc>
                <a:tc>
                  <a:txBody>
                    <a:bodyPr/>
                    <a:lstStyle/>
                    <a:p>
                      <a:pPr indent="457200" algn="ctr">
                        <a:spcAft>
                          <a:spcPts val="0"/>
                        </a:spcAft>
                      </a:pPr>
                      <a:r>
                        <a:rPr lang="en-US" sz="2800" b="1">
                          <a:latin typeface="Times New Roman"/>
                          <a:ea typeface="Times New Roman"/>
                          <a:cs typeface="Times New Roman"/>
                        </a:rPr>
                        <a:t>50</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54</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67</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a:latin typeface="Times New Roman"/>
                          <a:ea typeface="Times New Roman"/>
                          <a:cs typeface="Times New Roman"/>
                        </a:rPr>
                        <a:t>57</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extLst>
                  <a:ext uri="{0D108BD9-81ED-4DB2-BD59-A6C34878D82A}">
                    <a16:rowId xmlns:a16="http://schemas.microsoft.com/office/drawing/2014/main" val="10003"/>
                  </a:ext>
                </a:extLst>
              </a:tr>
              <a:tr h="0">
                <a:tc>
                  <a:txBody>
                    <a:bodyPr/>
                    <a:lstStyle/>
                    <a:p>
                      <a:pPr indent="457200" algn="ctr">
                        <a:spcAft>
                          <a:spcPts val="0"/>
                        </a:spcAft>
                      </a:pPr>
                      <a:r>
                        <a:rPr lang="en-US" sz="2400" b="1" dirty="0">
                          <a:latin typeface="Times New Roman"/>
                          <a:ea typeface="Times New Roman"/>
                          <a:cs typeface="Times New Roman"/>
                        </a:rPr>
                        <a:t>F-S3</a:t>
                      </a:r>
                      <a:endParaRPr lang="es-ES" sz="2400" dirty="0">
                        <a:latin typeface="Times"/>
                        <a:ea typeface="Times New Roman"/>
                        <a:cs typeface="Times New Roman"/>
                      </a:endParaRPr>
                    </a:p>
                  </a:txBody>
                  <a:tcPr marL="68580" marR="68580" marT="0" marB="0">
                    <a:lnL>
                      <a:noFill/>
                    </a:lnL>
                    <a:lnR>
                      <a:noFill/>
                    </a:lnR>
                    <a:lnT>
                      <a:noFill/>
                    </a:lnT>
                    <a:lnB>
                      <a:noFill/>
                    </a:lnB>
                    <a:pattFill prst="pct5">
                      <a:fgClr>
                        <a:srgbClr val="000000"/>
                      </a:fgClr>
                      <a:bgClr>
                        <a:srgbClr val="F2F2F2"/>
                      </a:bgClr>
                    </a:pattFill>
                  </a:tcPr>
                </a:tc>
                <a:tc>
                  <a:txBody>
                    <a:bodyPr/>
                    <a:lstStyle/>
                    <a:p>
                      <a:pPr indent="457200" algn="ctr">
                        <a:spcAft>
                          <a:spcPts val="0"/>
                        </a:spcAft>
                      </a:pPr>
                      <a:r>
                        <a:rPr lang="en-US" sz="2800" b="1">
                          <a:latin typeface="Times New Roman"/>
                          <a:ea typeface="Times New Roman"/>
                          <a:cs typeface="Times New Roman"/>
                        </a:rPr>
                        <a:t>57</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a:latin typeface="Times New Roman"/>
                          <a:ea typeface="Times New Roman"/>
                          <a:cs typeface="Times New Roman"/>
                        </a:rPr>
                        <a:t>53</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69</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57</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extLst>
                  <a:ext uri="{0D108BD9-81ED-4DB2-BD59-A6C34878D82A}">
                    <a16:rowId xmlns:a16="http://schemas.microsoft.com/office/drawing/2014/main" val="10004"/>
                  </a:ext>
                </a:extLst>
              </a:tr>
              <a:tr h="0">
                <a:tc>
                  <a:txBody>
                    <a:bodyPr/>
                    <a:lstStyle/>
                    <a:p>
                      <a:pPr indent="457200" algn="ctr">
                        <a:spcAft>
                          <a:spcPts val="0"/>
                        </a:spcAft>
                      </a:pPr>
                      <a:r>
                        <a:rPr lang="en-US" sz="2400" b="1" dirty="0">
                          <a:latin typeface="Times New Roman"/>
                          <a:ea typeface="Times New Roman"/>
                          <a:cs typeface="Times New Roman"/>
                        </a:rPr>
                        <a:t>M-S3</a:t>
                      </a:r>
                      <a:endParaRPr lang="es-ES" sz="2400" dirty="0">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pattFill prst="pct5">
                      <a:fgClr>
                        <a:srgbClr val="000000"/>
                      </a:fgClr>
                      <a:bgClr>
                        <a:srgbClr val="F2F2F2"/>
                      </a:bgClr>
                    </a:pattFill>
                  </a:tcPr>
                </a:tc>
                <a:tc>
                  <a:txBody>
                    <a:bodyPr/>
                    <a:lstStyle/>
                    <a:p>
                      <a:pPr indent="457200" algn="ctr">
                        <a:spcAft>
                          <a:spcPts val="0"/>
                        </a:spcAft>
                      </a:pPr>
                      <a:r>
                        <a:rPr lang="en-US" sz="2800" b="1">
                          <a:latin typeface="Times New Roman"/>
                          <a:ea typeface="Times New Roman"/>
                          <a:cs typeface="Times New Roman"/>
                        </a:rPr>
                        <a:t>54</a:t>
                      </a:r>
                      <a:endParaRPr lang="es-ES" sz="2800" b="1">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solidFill>
                      <a:schemeClr val="accent2"/>
                    </a:solidFill>
                  </a:tcPr>
                </a:tc>
                <a:tc>
                  <a:txBody>
                    <a:bodyPr/>
                    <a:lstStyle/>
                    <a:p>
                      <a:pPr indent="457200" algn="ctr">
                        <a:spcAft>
                          <a:spcPts val="0"/>
                        </a:spcAft>
                      </a:pPr>
                      <a:r>
                        <a:rPr lang="en-US" sz="2800" b="1">
                          <a:latin typeface="Times New Roman"/>
                          <a:ea typeface="Times New Roman"/>
                          <a:cs typeface="Times New Roman"/>
                        </a:rPr>
                        <a:t>65</a:t>
                      </a:r>
                      <a:endParaRPr lang="es-ES" sz="2800" b="1">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74</a:t>
                      </a:r>
                      <a:endParaRPr lang="es-ES" sz="2800" b="1" dirty="0">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59</a:t>
                      </a:r>
                      <a:endParaRPr lang="es-ES" sz="2800" b="1" dirty="0">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7860130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8674" name="Rectangle 2"/>
              <p:cNvSpPr>
                <a:spLocks noChangeArrowheads="1"/>
              </p:cNvSpPr>
              <p:nvPr/>
            </p:nvSpPr>
            <p:spPr bwMode="auto">
              <a:xfrm>
                <a:off x="457200" y="934070"/>
                <a:ext cx="8329613" cy="4824413"/>
              </a:xfrm>
              <a:prstGeom prst="rect">
                <a:avLst/>
              </a:prstGeom>
              <a:solidFill>
                <a:schemeClr val="tx2">
                  <a:lumMod val="50000"/>
                </a:schemeClr>
              </a:solidFill>
              <a:ln w="9525">
                <a:noFill/>
                <a:miter lim="800000"/>
                <a:headEnd/>
                <a:tailEnd/>
              </a:ln>
              <a:effectLst/>
            </p:spPr>
            <p:txBody>
              <a:bodyPr/>
              <a:lstStyle/>
              <a:p>
                <a:pPr marL="990600" lvl="1" indent="-533400" algn="just">
                  <a:lnSpc>
                    <a:spcPct val="90000"/>
                  </a:lnSpc>
                  <a:spcBef>
                    <a:spcPct val="20000"/>
                  </a:spcBef>
                  <a:buFont typeface="Wingdings" pitchFamily="2" charset="2"/>
                  <a:buNone/>
                  <a:defRPr/>
                </a:pPr>
                <a:r>
                  <a:rPr lang="es-ES_tradnl" sz="3200" b="1" dirty="0">
                    <a:solidFill>
                      <a:srgbClr val="FFFF00"/>
                    </a:solidFill>
                    <a:latin typeface="Times New Roman" pitchFamily="18" charset="0"/>
                  </a:rPr>
                  <a:t>Modelo Estadístico:</a:t>
                </a:r>
                <a:r>
                  <a:rPr lang="es-ES_tradnl" sz="2400" b="1" dirty="0" err="1">
                    <a:solidFill>
                      <a:srgbClr val="FFFF00"/>
                    </a:solidFill>
                    <a:latin typeface="Times New Roman" pitchFamily="18" charset="0"/>
                  </a:rPr>
                  <a:t>y</a:t>
                </a:r>
                <a:r>
                  <a:rPr lang="es-ES_tradnl" sz="2400" baseline="-30000" dirty="0" err="1">
                    <a:solidFill>
                      <a:srgbClr val="FFFF00"/>
                    </a:solidFill>
                    <a:latin typeface="Times New Roman" pitchFamily="18" charset="0"/>
                  </a:rPr>
                  <a:t>ij</a:t>
                </a:r>
                <a:r>
                  <a:rPr lang="es-ES_tradnl" sz="2400" dirty="0">
                    <a:solidFill>
                      <a:srgbClr val="FFFF00"/>
                    </a:solidFill>
                    <a:latin typeface="Times New Roman" pitchFamily="18" charset="0"/>
                  </a:rPr>
                  <a:t> = </a:t>
                </a:r>
                <a:r>
                  <a:rPr lang="es-ES_tradnl" sz="2400" dirty="0">
                    <a:solidFill>
                      <a:srgbClr val="FFFF00"/>
                    </a:solidFill>
                    <a:latin typeface="Times New Roman" pitchFamily="18" charset="0"/>
                    <a:sym typeface="Symbol" pitchFamily="18" charset="2"/>
                  </a:rPr>
                  <a:t></a:t>
                </a:r>
                <a:r>
                  <a:rPr lang="es-ES_tradnl" sz="2400" dirty="0">
                    <a:solidFill>
                      <a:srgbClr val="FFFF00"/>
                    </a:solidFill>
                    <a:latin typeface="Times New Roman" pitchFamily="18" charset="0"/>
                  </a:rPr>
                  <a:t> + </a:t>
                </a:r>
                <a:r>
                  <a:rPr lang="es-ES_tradnl" sz="2400" dirty="0">
                    <a:solidFill>
                      <a:srgbClr val="FFFF00"/>
                    </a:solidFill>
                    <a:latin typeface="Times New Roman" pitchFamily="18" charset="0"/>
                    <a:sym typeface="Symbol" pitchFamily="18" charset="2"/>
                  </a:rPr>
                  <a:t></a:t>
                </a:r>
                <a:r>
                  <a:rPr lang="es-ES_tradnl" sz="2400" baseline="-30000" dirty="0">
                    <a:solidFill>
                      <a:srgbClr val="FFFF00"/>
                    </a:solidFill>
                    <a:latin typeface="Times New Roman" pitchFamily="18" charset="0"/>
                  </a:rPr>
                  <a:t>i</a:t>
                </a:r>
                <a:r>
                  <a:rPr lang="es-ES_tradnl" sz="2400" dirty="0">
                    <a:solidFill>
                      <a:srgbClr val="FFFF00"/>
                    </a:solidFill>
                    <a:latin typeface="Times New Roman" pitchFamily="18" charset="0"/>
                  </a:rPr>
                  <a:t> + </a:t>
                </a:r>
                <a:r>
                  <a:rPr lang="es-ES_tradnl" sz="2400" dirty="0" err="1">
                    <a:solidFill>
                      <a:srgbClr val="FFFF00"/>
                    </a:solidFill>
                    <a:latin typeface="Symbol" pitchFamily="18" charset="2"/>
                  </a:rPr>
                  <a:t>b</a:t>
                </a:r>
                <a:r>
                  <a:rPr lang="es-ES_tradnl" sz="2400" baseline="-25000" dirty="0" err="1">
                    <a:solidFill>
                      <a:srgbClr val="FFFF00"/>
                    </a:solidFill>
                    <a:latin typeface="Times New Roman" pitchFamily="18" charset="0"/>
                  </a:rPr>
                  <a:t>j</a:t>
                </a:r>
                <a:r>
                  <a:rPr lang="es-ES_tradnl" sz="2400" dirty="0">
                    <a:solidFill>
                      <a:srgbClr val="FFFF00"/>
                    </a:solidFill>
                    <a:latin typeface="Times New Roman" pitchFamily="18" charset="0"/>
                  </a:rPr>
                  <a:t>+ </a:t>
                </a:r>
                <a:r>
                  <a:rPr lang="es-ES_tradnl" sz="2400" dirty="0">
                    <a:solidFill>
                      <a:srgbClr val="FFFF00"/>
                    </a:solidFill>
                    <a:latin typeface="Times New Roman" pitchFamily="18" charset="0"/>
                    <a:sym typeface="Symbol" pitchFamily="18" charset="2"/>
                  </a:rPr>
                  <a:t></a:t>
                </a:r>
                <a:r>
                  <a:rPr lang="es-ES_tradnl" sz="2400" baseline="-30000" dirty="0" err="1">
                    <a:solidFill>
                      <a:srgbClr val="FFFF00"/>
                    </a:solidFill>
                    <a:latin typeface="Times New Roman" pitchFamily="18" charset="0"/>
                  </a:rPr>
                  <a:t>ij</a:t>
                </a:r>
                <a:r>
                  <a:rPr lang="es-ES_tradnl" sz="2400" dirty="0">
                    <a:solidFill>
                      <a:srgbClr val="FFFF00"/>
                    </a:solidFill>
                    <a:latin typeface="Times New Roman" pitchFamily="18" charset="0"/>
                  </a:rPr>
                  <a:t>    ;</a:t>
                </a:r>
              </a:p>
              <a:p>
                <a:pPr marL="990600" lvl="1" indent="-533400" algn="just">
                  <a:lnSpc>
                    <a:spcPct val="90000"/>
                  </a:lnSpc>
                  <a:spcBef>
                    <a:spcPct val="20000"/>
                  </a:spcBef>
                  <a:buFont typeface="Wingdings" pitchFamily="2" charset="2"/>
                  <a:buNone/>
                  <a:defRPr/>
                </a:pPr>
                <a:r>
                  <a:rPr lang="es-ES_tradnl" sz="2400" dirty="0">
                    <a:solidFill>
                      <a:srgbClr val="FFFF00"/>
                    </a:solidFill>
                    <a:latin typeface="Times New Roman" pitchFamily="18" charset="0"/>
                  </a:rPr>
                  <a:t>			       i= 1, 2, 3, ... , t     j= 1, 2, 3, ... , b</a:t>
                </a:r>
                <a:endParaRPr lang="es-ES_tradnl" sz="2400" dirty="0">
                  <a:solidFill>
                    <a:srgbClr val="FFFF00"/>
                  </a:solidFill>
                  <a:latin typeface="Verdana" pitchFamily="34" charset="0"/>
                  <a:sym typeface="Symbol" pitchFamily="18" charset="2"/>
                </a:endParaRPr>
              </a:p>
              <a:p>
                <a:pPr marL="990600" lvl="1" indent="-533400" algn="just">
                  <a:lnSpc>
                    <a:spcPct val="90000"/>
                  </a:lnSpc>
                  <a:spcBef>
                    <a:spcPct val="20000"/>
                  </a:spcBef>
                  <a:buFont typeface="Wingdings" pitchFamily="2" charset="2"/>
                  <a:buNone/>
                  <a:defRPr/>
                </a:pPr>
                <a:r>
                  <a:rPr lang="es-ES_tradnl" sz="2400" dirty="0">
                    <a:solidFill>
                      <a:srgbClr val="FFFF00"/>
                    </a:solidFill>
                    <a:effectLst>
                      <a:outerShdw blurRad="38100" dist="38100" dir="2700000" algn="tl">
                        <a:srgbClr val="FFFFFF"/>
                      </a:outerShdw>
                    </a:effectLst>
                    <a:latin typeface="Verdana" pitchFamily="34" charset="0"/>
                  </a:rPr>
                  <a:t>Donde:</a:t>
                </a:r>
              </a:p>
              <a:p>
                <a:pPr marL="990600" lvl="1" indent="-533400">
                  <a:lnSpc>
                    <a:spcPct val="90000"/>
                  </a:lnSpc>
                  <a:spcBef>
                    <a:spcPct val="20000"/>
                  </a:spcBef>
                  <a:buFont typeface="Wingdings" pitchFamily="2" charset="2"/>
                  <a:buNone/>
                  <a:defRPr/>
                </a:pPr>
                <a:endParaRPr lang="es-ES_tradnl" sz="2400" dirty="0">
                  <a:solidFill>
                    <a:srgbClr val="FFFF00"/>
                  </a:solidFill>
                  <a:effectLst>
                    <a:outerShdw blurRad="38100" dist="38100" dir="2700000" algn="tl">
                      <a:srgbClr val="FFFFFF"/>
                    </a:outerShdw>
                  </a:effectLst>
                  <a:latin typeface="Verdana" pitchFamily="34" charset="0"/>
                </a:endParaRPr>
              </a:p>
              <a:p>
                <a:pPr marL="990600" lvl="1" indent="-533400">
                  <a:lnSpc>
                    <a:spcPct val="90000"/>
                  </a:lnSpc>
                  <a:spcBef>
                    <a:spcPct val="20000"/>
                  </a:spcBef>
                  <a:buFont typeface="Wingdings" pitchFamily="2" charset="2"/>
                  <a:buNone/>
                  <a:defRPr/>
                </a:pPr>
                <a:r>
                  <a:rPr lang="es-ES_tradnl" sz="2400" dirty="0" err="1">
                    <a:solidFill>
                      <a:srgbClr val="FFFF00"/>
                    </a:solidFill>
                    <a:latin typeface="Verdana" pitchFamily="34" charset="0"/>
                    <a:sym typeface="Symbol" pitchFamily="18" charset="2"/>
                  </a:rPr>
                  <a:t>y</a:t>
                </a:r>
                <a:r>
                  <a:rPr lang="es-ES_tradnl" sz="2400" baseline="-30000" dirty="0" err="1">
                    <a:solidFill>
                      <a:srgbClr val="FFFF00"/>
                    </a:solidFill>
                    <a:latin typeface="Verdana" pitchFamily="34" charset="0"/>
                    <a:sym typeface="Symbol" pitchFamily="18" charset="2"/>
                  </a:rPr>
                  <a:t>ij</a:t>
                </a:r>
                <a:r>
                  <a:rPr lang="es-ES_tradnl" sz="2400" dirty="0">
                    <a:solidFill>
                      <a:srgbClr val="FFFF00"/>
                    </a:solidFill>
                    <a:latin typeface="Verdana" pitchFamily="34" charset="0"/>
                    <a:sym typeface="Symbol" pitchFamily="18" charset="2"/>
                  </a:rPr>
                  <a:t>= Observación de la variable respuesta (VR) obtenida del 	tratamiento i-</a:t>
                </a:r>
                <a:r>
                  <a:rPr lang="es-ES_tradnl" sz="2400" dirty="0" err="1">
                    <a:solidFill>
                      <a:srgbClr val="FFFF00"/>
                    </a:solidFill>
                    <a:latin typeface="Verdana" pitchFamily="34" charset="0"/>
                    <a:sym typeface="Symbol" pitchFamily="18" charset="2"/>
                  </a:rPr>
                  <a:t>ésimo</a:t>
                </a:r>
                <a:r>
                  <a:rPr lang="es-ES_tradnl" sz="2400" dirty="0">
                    <a:solidFill>
                      <a:srgbClr val="FFFF00"/>
                    </a:solidFill>
                    <a:latin typeface="Verdana" pitchFamily="34" charset="0"/>
                    <a:sym typeface="Symbol" pitchFamily="18" charset="2"/>
                  </a:rPr>
                  <a:t> dentro del bloque  j-</a:t>
                </a:r>
                <a:r>
                  <a:rPr lang="es-ES_tradnl" sz="2400" dirty="0" err="1">
                    <a:solidFill>
                      <a:srgbClr val="FFFF00"/>
                    </a:solidFill>
                    <a:latin typeface="Verdana" pitchFamily="34" charset="0"/>
                    <a:sym typeface="Symbol" pitchFamily="18" charset="2"/>
                  </a:rPr>
                  <a:t>ésimo</a:t>
                </a:r>
                <a:endParaRPr lang="es-ES_tradnl" sz="2400" dirty="0">
                  <a:solidFill>
                    <a:srgbClr val="FFFF00"/>
                  </a:solidFill>
                  <a:latin typeface="Verdana" pitchFamily="34" charset="0"/>
                  <a:sym typeface="Symbol" pitchFamily="18" charset="2"/>
                </a:endParaRPr>
              </a:p>
              <a:p>
                <a:pPr marL="990600" lvl="1" indent="-533400">
                  <a:lnSpc>
                    <a:spcPct val="90000"/>
                  </a:lnSpc>
                  <a:spcBef>
                    <a:spcPct val="20000"/>
                  </a:spcBef>
                  <a:buFont typeface="Symbol" panose="05050102010706020507" pitchFamily="18" charset="2"/>
                  <a:buChar char="m"/>
                  <a:defRPr/>
                </a:pPr>
                <a:r>
                  <a:rPr lang="es-ES_tradnl" sz="2400" dirty="0">
                    <a:solidFill>
                      <a:srgbClr val="FFFF00"/>
                    </a:solidFill>
                    <a:latin typeface="Verdana" pitchFamily="34" charset="0"/>
                    <a:sym typeface="Symbol" pitchFamily="18" charset="2"/>
                  </a:rPr>
                  <a:t>= Media general </a:t>
                </a:r>
              </a:p>
              <a:p>
                <a:pPr lvl="1">
                  <a:lnSpc>
                    <a:spcPct val="90000"/>
                  </a:lnSpc>
                  <a:spcBef>
                    <a:spcPct val="20000"/>
                  </a:spcBef>
                  <a:defRPr/>
                </a:pPr>
                <a:r>
                  <a:rPr lang="es-ES_tradnl" sz="2400" dirty="0">
                    <a:solidFill>
                      <a:srgbClr val="FFFF00"/>
                    </a:solidFill>
                    <a:latin typeface="Times New Roman" pitchFamily="18" charset="0"/>
                    <a:sym typeface="Symbol" pitchFamily="18" charset="2"/>
                  </a:rPr>
                  <a:t></a:t>
                </a:r>
                <a:r>
                  <a:rPr lang="es-ES_tradnl" sz="2400" baseline="-30000" dirty="0">
                    <a:solidFill>
                      <a:srgbClr val="FFFF00"/>
                    </a:solidFill>
                    <a:latin typeface="Verdana" pitchFamily="34" charset="0"/>
                    <a:sym typeface="Symbol" pitchFamily="18" charset="2"/>
                  </a:rPr>
                  <a:t>i</a:t>
                </a:r>
                <a:r>
                  <a:rPr lang="es-ES_tradnl" sz="2400" dirty="0">
                    <a:solidFill>
                      <a:srgbClr val="FFFF00"/>
                    </a:solidFill>
                    <a:latin typeface="Verdana" pitchFamily="34" charset="0"/>
                    <a:sym typeface="Symbol" pitchFamily="18" charset="2"/>
                  </a:rPr>
                  <a:t> = Efecto (fijo) del i-</a:t>
                </a:r>
                <a:r>
                  <a:rPr lang="es-ES_tradnl" sz="2400" dirty="0" err="1">
                    <a:solidFill>
                      <a:srgbClr val="FFFF00"/>
                    </a:solidFill>
                    <a:latin typeface="Verdana" pitchFamily="34" charset="0"/>
                    <a:sym typeface="Symbol" pitchFamily="18" charset="2"/>
                  </a:rPr>
                  <a:t>ésimo</a:t>
                </a:r>
                <a:r>
                  <a:rPr lang="es-ES_tradnl" sz="2400" dirty="0">
                    <a:solidFill>
                      <a:srgbClr val="FFFF00"/>
                    </a:solidFill>
                    <a:latin typeface="Verdana" pitchFamily="34" charset="0"/>
                    <a:sym typeface="Symbol" pitchFamily="18" charset="2"/>
                  </a:rPr>
                  <a:t> tratamiento</a:t>
                </a:r>
              </a:p>
              <a:p>
                <a:pPr marL="990600" lvl="1" indent="-533400">
                  <a:lnSpc>
                    <a:spcPct val="90000"/>
                  </a:lnSpc>
                  <a:spcBef>
                    <a:spcPct val="20000"/>
                  </a:spcBef>
                  <a:buFont typeface="Wingdings" pitchFamily="2" charset="2"/>
                  <a:buNone/>
                  <a:defRPr/>
                </a:pPr>
                <a:r>
                  <a:rPr lang="es-ES_tradnl" sz="2400" dirty="0" err="1">
                    <a:solidFill>
                      <a:srgbClr val="FFFF00"/>
                    </a:solidFill>
                    <a:latin typeface="Symbol" pitchFamily="18" charset="2"/>
                  </a:rPr>
                  <a:t>b</a:t>
                </a:r>
                <a:r>
                  <a:rPr lang="es-ES_tradnl" sz="2400" baseline="-25000" dirty="0" err="1">
                    <a:solidFill>
                      <a:srgbClr val="FFFF00"/>
                    </a:solidFill>
                    <a:latin typeface="Times New Roman" pitchFamily="18" charset="0"/>
                  </a:rPr>
                  <a:t>j</a:t>
                </a:r>
                <a:r>
                  <a:rPr lang="es-ES_tradnl" sz="2400" dirty="0">
                    <a:solidFill>
                      <a:srgbClr val="FFFF00"/>
                    </a:solidFill>
                    <a:latin typeface="Verdana" pitchFamily="34" charset="0"/>
                  </a:rPr>
                  <a:t>=Efecto aleatorio del j-</a:t>
                </a:r>
                <a:r>
                  <a:rPr lang="es-ES_tradnl" sz="2400" dirty="0" err="1">
                    <a:solidFill>
                      <a:srgbClr val="FFFF00"/>
                    </a:solidFill>
                    <a:latin typeface="Verdana" pitchFamily="34" charset="0"/>
                  </a:rPr>
                  <a:t>ésimo</a:t>
                </a:r>
                <a:r>
                  <a:rPr lang="es-ES_tradnl" sz="2400" dirty="0">
                    <a:solidFill>
                      <a:srgbClr val="FFFF00"/>
                    </a:solidFill>
                    <a:latin typeface="Verdana" pitchFamily="34" charset="0"/>
                  </a:rPr>
                  <a:t> bloque</a:t>
                </a:r>
              </a:p>
              <a:p>
                <a:pPr marL="990600" lvl="1" indent="-533400" algn="ctr">
                  <a:lnSpc>
                    <a:spcPct val="90000"/>
                  </a:lnSpc>
                  <a:spcBef>
                    <a:spcPct val="20000"/>
                  </a:spcBef>
                  <a:buFont typeface="Wingdings" pitchFamily="2" charset="2"/>
                  <a:buNone/>
                  <a:defRPr/>
                </a:pPr>
                <a14:m>
                  <m:oMath xmlns:m="http://schemas.openxmlformats.org/officeDocument/2006/math">
                    <m:sSub>
                      <m:sSubPr>
                        <m:ctrlPr>
                          <a:rPr lang="es-ES_tradnl" sz="2400" i="1" smtClean="0">
                            <a:solidFill>
                              <a:srgbClr val="FFFF00"/>
                            </a:solidFill>
                            <a:latin typeface="Cambria Math" panose="02040503050406030204" pitchFamily="18" charset="0"/>
                            <a:ea typeface="Cambria Math" panose="02040503050406030204" pitchFamily="18" charset="0"/>
                            <a:sym typeface="Symbol" pitchFamily="18" charset="2"/>
                          </a:rPr>
                        </m:ctrlPr>
                      </m:sSubPr>
                      <m:e>
                        <m:r>
                          <a:rPr lang="es-ES_tradnl" sz="2400" i="1" smtClean="0">
                            <a:solidFill>
                              <a:srgbClr val="FFFF00"/>
                            </a:solidFill>
                            <a:latin typeface="Cambria Math" panose="02040503050406030204" pitchFamily="18" charset="0"/>
                            <a:ea typeface="Cambria Math" panose="02040503050406030204" pitchFamily="18" charset="0"/>
                            <a:sym typeface="Symbol" pitchFamily="18" charset="2"/>
                          </a:rPr>
                          <m:t>𝛽</m:t>
                        </m:r>
                      </m:e>
                      <m:sub>
                        <m:r>
                          <a:rPr lang="es-MX" sz="2400" b="0" i="1" smtClean="0">
                            <a:solidFill>
                              <a:srgbClr val="FFFF00"/>
                            </a:solidFill>
                            <a:latin typeface="Cambria Math" panose="02040503050406030204" pitchFamily="18" charset="0"/>
                            <a:ea typeface="Cambria Math" panose="02040503050406030204" pitchFamily="18" charset="0"/>
                            <a:sym typeface="Symbol" pitchFamily="18" charset="2"/>
                          </a:rPr>
                          <m:t>𝑗</m:t>
                        </m:r>
                      </m:sub>
                    </m:sSub>
                    <m:r>
                      <a:rPr lang="es-ES_tradnl" sz="2400" i="1" smtClean="0">
                        <a:solidFill>
                          <a:srgbClr val="FFFF00"/>
                        </a:solidFill>
                        <a:latin typeface="Cambria Math" panose="02040503050406030204" pitchFamily="18" charset="0"/>
                        <a:ea typeface="Cambria Math" panose="02040503050406030204" pitchFamily="18" charset="0"/>
                        <a:sym typeface="Symbol" pitchFamily="18" charset="2"/>
                      </a:rPr>
                      <m:t>~</m:t>
                    </m:r>
                    <m:r>
                      <a:rPr lang="es-MX" sz="2400" b="0" i="1" smtClean="0">
                        <a:solidFill>
                          <a:srgbClr val="FFFF00"/>
                        </a:solidFill>
                        <a:latin typeface="Cambria Math" panose="02040503050406030204" pitchFamily="18" charset="0"/>
                        <a:ea typeface="Cambria Math" panose="02040503050406030204" pitchFamily="18" charset="0"/>
                        <a:sym typeface="Symbol" pitchFamily="18" charset="2"/>
                      </a:rPr>
                      <m:t>𝑁</m:t>
                    </m:r>
                    <m:r>
                      <a:rPr lang="es-MX" sz="2400" b="0" i="1" smtClean="0">
                        <a:solidFill>
                          <a:srgbClr val="FFFF00"/>
                        </a:solidFill>
                        <a:latin typeface="Cambria Math" panose="02040503050406030204" pitchFamily="18" charset="0"/>
                        <a:ea typeface="Cambria Math" panose="02040503050406030204" pitchFamily="18" charset="0"/>
                        <a:sym typeface="Symbol" pitchFamily="18" charset="2"/>
                      </a:rPr>
                      <m:t>(0,</m:t>
                    </m:r>
                    <m:sSub>
                      <m:sSubPr>
                        <m:ctrlPr>
                          <a:rPr lang="es-MX" sz="2400" b="0" i="1" smtClean="0">
                            <a:solidFill>
                              <a:srgbClr val="FFFF00"/>
                            </a:solidFill>
                            <a:latin typeface="Cambria Math" panose="02040503050406030204" pitchFamily="18" charset="0"/>
                            <a:ea typeface="Cambria Math" panose="02040503050406030204" pitchFamily="18" charset="0"/>
                            <a:sym typeface="Symbol" pitchFamily="18" charset="2"/>
                          </a:rPr>
                        </m:ctrlPr>
                      </m:sSubPr>
                      <m:e>
                        <m:r>
                          <a:rPr lang="es-MX" sz="2400" b="0" i="1" smtClean="0">
                            <a:solidFill>
                              <a:srgbClr val="FFFF00"/>
                            </a:solidFill>
                            <a:latin typeface="Cambria Math" panose="02040503050406030204" pitchFamily="18" charset="0"/>
                            <a:ea typeface="Cambria Math" panose="02040503050406030204" pitchFamily="18" charset="0"/>
                            <a:sym typeface="Symbol" pitchFamily="18" charset="2"/>
                          </a:rPr>
                          <m:t>𝜎</m:t>
                        </m:r>
                      </m:e>
                      <m:sub>
                        <m:r>
                          <a:rPr lang="es-MX" sz="2400" b="0" i="1" smtClean="0">
                            <a:solidFill>
                              <a:srgbClr val="FFFF00"/>
                            </a:solidFill>
                            <a:latin typeface="Cambria Math" panose="02040503050406030204" pitchFamily="18" charset="0"/>
                            <a:ea typeface="Cambria Math" panose="02040503050406030204" pitchFamily="18" charset="0"/>
                            <a:sym typeface="Symbol" pitchFamily="18" charset="2"/>
                          </a:rPr>
                          <m:t>𝑗</m:t>
                        </m:r>
                      </m:sub>
                    </m:sSub>
                  </m:oMath>
                </a14:m>
                <a:r>
                  <a:rPr lang="es-ES_tradnl" sz="2400" dirty="0">
                    <a:solidFill>
                      <a:srgbClr val="FFFF00"/>
                    </a:solidFill>
                    <a:latin typeface="Verdana" pitchFamily="34" charset="0"/>
                    <a:sym typeface="Symbol" pitchFamily="18" charset="2"/>
                  </a:rPr>
                  <a:t>)</a:t>
                </a:r>
              </a:p>
              <a:p>
                <a:pPr marL="990600" lvl="1" indent="-533400">
                  <a:lnSpc>
                    <a:spcPct val="90000"/>
                  </a:lnSpc>
                  <a:spcBef>
                    <a:spcPct val="20000"/>
                  </a:spcBef>
                  <a:buFont typeface="Wingdings" pitchFamily="2" charset="2"/>
                  <a:buNone/>
                  <a:defRPr/>
                </a:pPr>
                <a:r>
                  <a:rPr lang="es-ES_tradnl" sz="2400" dirty="0">
                    <a:solidFill>
                      <a:srgbClr val="FFFF00"/>
                    </a:solidFill>
                    <a:latin typeface="Times New Roman" pitchFamily="18" charset="0"/>
                    <a:sym typeface="Symbol" pitchFamily="18" charset="2"/>
                  </a:rPr>
                  <a:t></a:t>
                </a:r>
                <a:r>
                  <a:rPr lang="es-ES_tradnl" sz="2400" baseline="-30000" dirty="0" err="1">
                    <a:solidFill>
                      <a:srgbClr val="FFFF00"/>
                    </a:solidFill>
                    <a:latin typeface="Verdana" pitchFamily="34" charset="0"/>
                    <a:sym typeface="Symbol" pitchFamily="18" charset="2"/>
                  </a:rPr>
                  <a:t>ij</a:t>
                </a:r>
                <a:r>
                  <a:rPr lang="es-ES_tradnl" sz="2400" dirty="0">
                    <a:solidFill>
                      <a:srgbClr val="FFFF00"/>
                    </a:solidFill>
                    <a:latin typeface="Verdana" pitchFamily="34" charset="0"/>
                    <a:sym typeface="Symbol" pitchFamily="18" charset="2"/>
                  </a:rPr>
                  <a:t> = Error asociado al tratamiento i en el bloque j</a:t>
                </a:r>
              </a:p>
            </p:txBody>
          </p:sp>
        </mc:Choice>
        <mc:Fallback xmlns="">
          <p:sp>
            <p:nvSpPr>
              <p:cNvPr id="28674" name="Rectangle 2"/>
              <p:cNvSpPr>
                <a:spLocks noRot="1" noChangeAspect="1" noMove="1" noResize="1" noEditPoints="1" noAdjustHandles="1" noChangeArrowheads="1" noChangeShapeType="1" noTextEdit="1"/>
              </p:cNvSpPr>
              <p:nvPr/>
            </p:nvSpPr>
            <p:spPr bwMode="auto">
              <a:xfrm>
                <a:off x="457200" y="934070"/>
                <a:ext cx="8329613" cy="4824413"/>
              </a:xfrm>
              <a:prstGeom prst="rect">
                <a:avLst/>
              </a:prstGeom>
              <a:blipFill>
                <a:blip r:embed="rId2"/>
                <a:stretch>
                  <a:fillRect t="-2778" b="-3283"/>
                </a:stretch>
              </a:blipFill>
              <a:ln w="9525">
                <a:noFill/>
                <a:miter lim="800000"/>
                <a:headEnd/>
                <a:tailEnd/>
              </a:ln>
              <a:effectLst/>
            </p:spPr>
            <p:txBody>
              <a:bodyPr/>
              <a:lstStyle/>
              <a:p>
                <a:r>
                  <a:rPr lang="es-MX">
                    <a:noFill/>
                  </a:rPr>
                  <a:t> </a:t>
                </a:r>
              </a:p>
            </p:txBody>
          </p:sp>
        </mc:Fallback>
      </mc:AlternateContent>
      <p:sp>
        <p:nvSpPr>
          <p:cNvPr id="43011" name="Rectangle 3"/>
          <p:cNvSpPr>
            <a:spLocks noGrp="1" noChangeArrowheads="1"/>
          </p:cNvSpPr>
          <p:nvPr>
            <p:ph type="title"/>
          </p:nvPr>
        </p:nvSpPr>
        <p:spPr>
          <a:xfrm>
            <a:off x="685800" y="-99392"/>
            <a:ext cx="7772400" cy="928687"/>
          </a:xfrm>
          <a:solidFill>
            <a:schemeClr val="tx2">
              <a:lumMod val="50000"/>
            </a:schemeClr>
          </a:solidFill>
        </p:spPr>
        <p:txBody>
          <a:bodyPr/>
          <a:lstStyle/>
          <a:p>
            <a:pPr>
              <a:defRPr/>
            </a:pPr>
            <a:r>
              <a:rPr lang="es-ES_tradnl" dirty="0">
                <a:solidFill>
                  <a:srgbClr val="FFFF00"/>
                </a:solidFill>
              </a:rPr>
              <a:t>Diseño Bloques al Azar (Mixto)</a:t>
            </a:r>
          </a:p>
        </p:txBody>
      </p:sp>
    </p:spTree>
    <p:extLst>
      <p:ext uri="{BB962C8B-B14F-4D97-AF65-F5344CB8AC3E}">
        <p14:creationId xmlns:p14="http://schemas.microsoft.com/office/powerpoint/2010/main" val="8189951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E3DDF819-8781-4338-891E-AC6BB48C5E4F}"/>
              </a:ext>
            </a:extLst>
          </p:cNvPr>
          <p:cNvSpPr>
            <a:spLocks noGrp="1"/>
          </p:cNvSpPr>
          <p:nvPr>
            <p:ph type="title"/>
          </p:nvPr>
        </p:nvSpPr>
        <p:spPr>
          <a:xfrm>
            <a:off x="685800" y="260648"/>
            <a:ext cx="7772400" cy="1080120"/>
          </a:xfrm>
        </p:spPr>
        <p:txBody>
          <a:bodyPr/>
          <a:lstStyle/>
          <a:p>
            <a:r>
              <a:rPr lang="es-ES" dirty="0"/>
              <a:t>Componentes de varianza</a:t>
            </a:r>
            <a:endParaRPr lang="es-MX" dirty="0"/>
          </a:p>
        </p:txBody>
      </p:sp>
      <p:sp>
        <p:nvSpPr>
          <p:cNvPr id="4" name="Marcador de contenido 3">
            <a:extLst>
              <a:ext uri="{FF2B5EF4-FFF2-40B4-BE49-F238E27FC236}">
                <a16:creationId xmlns:a16="http://schemas.microsoft.com/office/drawing/2014/main" id="{1AD3D0DF-B1D1-4382-A35C-EBCDC2C5E134}"/>
              </a:ext>
            </a:extLst>
          </p:cNvPr>
          <p:cNvSpPr>
            <a:spLocks noGrp="1"/>
          </p:cNvSpPr>
          <p:nvPr>
            <p:ph idx="1"/>
          </p:nvPr>
        </p:nvSpPr>
        <p:spPr>
          <a:xfrm>
            <a:off x="685800" y="1628800"/>
            <a:ext cx="7772400" cy="4114800"/>
          </a:xfrm>
        </p:spPr>
        <p:txBody>
          <a:bodyPr/>
          <a:lstStyle/>
          <a:p>
            <a:r>
              <a:rPr lang="es-ES" dirty="0"/>
              <a:t>Los datos provienen de un ensayo de siete poblaciones de cedro (</a:t>
            </a:r>
            <a:r>
              <a:rPr lang="es-ES" i="1" dirty="0" err="1"/>
              <a:t>Cedrela</a:t>
            </a:r>
            <a:r>
              <a:rPr lang="es-ES" i="1" dirty="0"/>
              <a:t> </a:t>
            </a:r>
            <a:r>
              <a:rPr lang="es-ES" i="1" dirty="0" err="1"/>
              <a:t>odorata</a:t>
            </a:r>
            <a:r>
              <a:rPr lang="es-ES" i="1" dirty="0"/>
              <a:t> </a:t>
            </a:r>
            <a:r>
              <a:rPr lang="es-ES" dirty="0"/>
              <a:t>L.) con un total de 115 familias. </a:t>
            </a:r>
          </a:p>
          <a:p>
            <a:r>
              <a:rPr lang="es-ES" dirty="0"/>
              <a:t>Para algunas familias se cuenta con repeticiones y para otras no. </a:t>
            </a:r>
          </a:p>
          <a:p>
            <a:r>
              <a:rPr lang="es-ES" dirty="0"/>
              <a:t>Las variable registrada es el largo promedio de las semillas (largo) de plantines de cedro.(Navarro et ál. 2005).  </a:t>
            </a:r>
            <a:endParaRPr lang="es-MX" dirty="0"/>
          </a:p>
        </p:txBody>
      </p:sp>
    </p:spTree>
    <p:extLst>
      <p:ext uri="{BB962C8B-B14F-4D97-AF65-F5344CB8AC3E}">
        <p14:creationId xmlns:p14="http://schemas.microsoft.com/office/powerpoint/2010/main" val="39094650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Ejemplo : Medidas repetidas</a:t>
            </a:r>
          </a:p>
        </p:txBody>
      </p:sp>
      <p:sp>
        <p:nvSpPr>
          <p:cNvPr id="3" name="Marcador de contenido 2"/>
          <p:cNvSpPr>
            <a:spLocks noGrp="1"/>
          </p:cNvSpPr>
          <p:nvPr>
            <p:ph idx="1"/>
          </p:nvPr>
        </p:nvSpPr>
        <p:spPr/>
        <p:txBody>
          <a:bodyPr>
            <a:normAutofit fontScale="92500" lnSpcReduction="10000"/>
          </a:bodyPr>
          <a:lstStyle/>
          <a:p>
            <a:r>
              <a:rPr lang="es-PE" sz="2400" dirty="0"/>
              <a:t>Un científico de suelos realizó un experimento para evaluar los efectos de compactación y humedad del suelo sobre la actividad microbiana. </a:t>
            </a:r>
          </a:p>
          <a:p>
            <a:r>
              <a:rPr lang="es-PE" sz="2400" dirty="0"/>
              <a:t>Se presentarán niveles reducidos de actividad microbiana en los suelos mal ventilados. Los niveles de ventilación pueden estar restringidos en suelos muy saturados o compactos. </a:t>
            </a:r>
          </a:p>
          <a:p>
            <a:r>
              <a:rPr lang="es-PE" sz="2400" dirty="0"/>
              <a:t>Las muestras de suelo tratadas se colocaron en contenedores sellados y se incubaron en condiciones propicias para la actividad microbiana. </a:t>
            </a:r>
          </a:p>
          <a:p>
            <a:r>
              <a:rPr lang="es-PE" sz="2400" dirty="0"/>
              <a:t>Ésta se midió en cada muestra de suelo como el porcentaje de incremento en el CO2, producido por encima de los niveles atmosféricos.</a:t>
            </a:r>
            <a:endParaRPr lang="es-MX" sz="2400" dirty="0"/>
          </a:p>
        </p:txBody>
      </p:sp>
    </p:spTree>
    <p:extLst>
      <p:ext uri="{BB962C8B-B14F-4D97-AF65-F5344CB8AC3E}">
        <p14:creationId xmlns:p14="http://schemas.microsoft.com/office/powerpoint/2010/main" val="24114845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1098549929"/>
              </p:ext>
            </p:extLst>
          </p:nvPr>
        </p:nvGraphicFramePr>
        <p:xfrm>
          <a:off x="1547662" y="404664"/>
          <a:ext cx="5328594" cy="6258858"/>
        </p:xfrm>
        <a:graphic>
          <a:graphicData uri="http://schemas.openxmlformats.org/drawingml/2006/table">
            <a:tbl>
              <a:tblPr/>
              <a:tblGrid>
                <a:gridCol w="816091">
                  <a:extLst>
                    <a:ext uri="{9D8B030D-6E8A-4147-A177-3AD203B41FA5}">
                      <a16:colId xmlns:a16="http://schemas.microsoft.com/office/drawing/2014/main" val="20000"/>
                    </a:ext>
                  </a:extLst>
                </a:gridCol>
                <a:gridCol w="1200135">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720080">
                  <a:extLst>
                    <a:ext uri="{9D8B030D-6E8A-4147-A177-3AD203B41FA5}">
                      <a16:colId xmlns:a16="http://schemas.microsoft.com/office/drawing/2014/main" val="20003"/>
                    </a:ext>
                  </a:extLst>
                </a:gridCol>
                <a:gridCol w="648072">
                  <a:extLst>
                    <a:ext uri="{9D8B030D-6E8A-4147-A177-3AD203B41FA5}">
                      <a16:colId xmlns:a16="http://schemas.microsoft.com/office/drawing/2014/main" val="20004"/>
                    </a:ext>
                  </a:extLst>
                </a:gridCol>
                <a:gridCol w="792088">
                  <a:extLst>
                    <a:ext uri="{9D8B030D-6E8A-4147-A177-3AD203B41FA5}">
                      <a16:colId xmlns:a16="http://schemas.microsoft.com/office/drawing/2014/main" val="20005"/>
                    </a:ext>
                  </a:extLst>
                </a:gridCol>
              </a:tblGrid>
              <a:tr h="601008">
                <a:tc>
                  <a:txBody>
                    <a:bodyPr/>
                    <a:lstStyle/>
                    <a:p>
                      <a:pPr algn="ctr" fontAlgn="b"/>
                      <a:r>
                        <a:rPr lang="es-PE" sz="2000" b="0" i="0" u="none" strike="noStrike" dirty="0">
                          <a:solidFill>
                            <a:srgbClr val="000000"/>
                          </a:solidFill>
                          <a:latin typeface="Calibri"/>
                        </a:rPr>
                        <a:t>Unidad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ctr" fontAlgn="b"/>
                      <a:r>
                        <a:rPr lang="es-PE" sz="2000" b="0" i="0" u="none" strike="noStrike" dirty="0">
                          <a:solidFill>
                            <a:srgbClr val="000000"/>
                          </a:solidFill>
                          <a:latin typeface="Calibri"/>
                        </a:rPr>
                        <a:t>Densidad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ctr" fontAlgn="b"/>
                      <a:r>
                        <a:rPr lang="es-PE" sz="2000" b="0" i="0" u="none" strike="noStrike" dirty="0">
                          <a:solidFill>
                            <a:srgbClr val="000000"/>
                          </a:solidFill>
                          <a:latin typeface="Calibri"/>
                        </a:rPr>
                        <a:t>Humedad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ctr" fontAlgn="b"/>
                      <a:r>
                        <a:rPr lang="es-PE" sz="2000" b="0" i="0" u="none" strike="noStrike" dirty="0">
                          <a:solidFill>
                            <a:srgbClr val="000000"/>
                          </a:solidFill>
                          <a:latin typeface="Calibri"/>
                        </a:rPr>
                        <a:t>Día1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ctr" fontAlgn="b"/>
                      <a:r>
                        <a:rPr lang="es-PE" sz="2000" b="0" i="0" u="none" strike="noStrike" dirty="0">
                          <a:solidFill>
                            <a:srgbClr val="000000"/>
                          </a:solidFill>
                          <a:latin typeface="Calibri"/>
                        </a:rPr>
                        <a:t>Día2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ctr" fontAlgn="b"/>
                      <a:r>
                        <a:rPr lang="es-PE" sz="2000" b="0" i="0" u="none" strike="noStrike" dirty="0">
                          <a:solidFill>
                            <a:srgbClr val="000000"/>
                          </a:solidFill>
                          <a:latin typeface="Calibri"/>
                        </a:rPr>
                        <a:t>Día3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0"/>
                  </a:ext>
                </a:extLst>
              </a:tr>
              <a:tr h="305127">
                <a:tc>
                  <a:txBody>
                    <a:bodyPr/>
                    <a:lstStyle/>
                    <a:p>
                      <a:pPr algn="ctr" fontAlgn="b"/>
                      <a:r>
                        <a:rPr lang="es-PE" sz="2000" b="0" i="0" u="none" strike="noStrike" dirty="0">
                          <a:solidFill>
                            <a:srgbClr val="000000"/>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5127">
                <a:tc>
                  <a:txBody>
                    <a:bodyPr/>
                    <a:lstStyle/>
                    <a:p>
                      <a:pPr algn="ctr" fontAlgn="b"/>
                      <a:r>
                        <a:rPr lang="es-PE" sz="2000" b="0" i="0" u="none" strike="noStrike" dirty="0">
                          <a:solidFill>
                            <a:srgbClr val="000000"/>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1.57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1.25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5127">
                <a:tc>
                  <a:txBody>
                    <a:bodyPr/>
                    <a:lstStyle/>
                    <a:p>
                      <a:pPr algn="ctr" fontAlgn="b"/>
                      <a:r>
                        <a:rPr lang="es-PE" sz="2000" b="0" i="0" u="none" strike="noStrike" dirty="0">
                          <a:solidFill>
                            <a:srgbClr val="000000"/>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5.04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5127">
                <a:tc>
                  <a:txBody>
                    <a:bodyPr/>
                    <a:lstStyle/>
                    <a:p>
                      <a:pPr algn="ctr" fontAlgn="b"/>
                      <a:r>
                        <a:rPr lang="es-PE" sz="2000" b="0" i="0" u="none" strike="noStrike" dirty="0">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05127">
                <a:tc>
                  <a:txBody>
                    <a:bodyPr/>
                    <a:lstStyle/>
                    <a:p>
                      <a:pPr algn="ctr" fontAlgn="b"/>
                      <a:r>
                        <a:rPr lang="es-PE" sz="2000" b="0" i="0" u="none" strike="noStrike" dirty="0">
                          <a:solidFill>
                            <a:srgbClr val="000000"/>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05127">
                <a:tc>
                  <a:txBody>
                    <a:bodyPr/>
                    <a:lstStyle/>
                    <a:p>
                      <a:pPr algn="ctr" fontAlgn="b"/>
                      <a:r>
                        <a:rPr lang="es-PE" sz="2000" b="0" i="0" u="none" strike="noStrike" dirty="0">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05127">
                <a:tc>
                  <a:txBody>
                    <a:bodyPr/>
                    <a:lstStyle/>
                    <a:p>
                      <a:pPr algn="ctr" fontAlgn="b"/>
                      <a:r>
                        <a:rPr lang="es-PE" sz="2000" b="0" i="0" u="none" strike="noStrike" dirty="0">
                          <a:solidFill>
                            <a:srgbClr val="000000"/>
                          </a:solidFill>
                          <a:latin typeface="Calibri"/>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1.12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05127">
                <a:tc>
                  <a:txBody>
                    <a:bodyPr/>
                    <a:lstStyle/>
                    <a:p>
                      <a:pPr algn="ctr" fontAlgn="b"/>
                      <a:r>
                        <a:rPr lang="es-PE" sz="2000" b="0" i="0" u="none" strike="noStrike" dirty="0">
                          <a:solidFill>
                            <a:srgbClr val="000000"/>
                          </a:solidFill>
                          <a:latin typeface="Calibri"/>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05127">
                <a:tc>
                  <a:txBody>
                    <a:bodyPr/>
                    <a:lstStyle/>
                    <a:p>
                      <a:pPr algn="ctr" fontAlgn="b"/>
                      <a:r>
                        <a:rPr lang="es-PE" sz="2000" b="0" i="0" u="none" strike="noStrike" dirty="0">
                          <a:solidFill>
                            <a:srgbClr val="000000"/>
                          </a:solidFill>
                          <a:latin typeface="Calibri"/>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05127">
                <a:tc>
                  <a:txBody>
                    <a:bodyPr/>
                    <a:lstStyle/>
                    <a:p>
                      <a:pPr algn="ctr" fontAlgn="b"/>
                      <a:r>
                        <a:rPr lang="es-PE" sz="2000" b="0" i="0" u="none" strike="noStrike" dirty="0">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05127">
                <a:tc>
                  <a:txBody>
                    <a:bodyPr/>
                    <a:lstStyle/>
                    <a:p>
                      <a:pPr algn="ctr" fontAlgn="b"/>
                      <a:r>
                        <a:rPr lang="es-PE" sz="2000" b="0" i="0" u="none" strike="noStrike" dirty="0">
                          <a:solidFill>
                            <a:srgbClr val="000000"/>
                          </a:solidFill>
                          <a:latin typeface="Calibri"/>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05127">
                <a:tc>
                  <a:txBody>
                    <a:bodyPr/>
                    <a:lstStyle/>
                    <a:p>
                      <a:pPr algn="ctr" fontAlgn="b"/>
                      <a:r>
                        <a:rPr lang="es-PE" sz="2000" b="0" i="0" u="none" strike="noStrike" dirty="0">
                          <a:solidFill>
                            <a:srgbClr val="000000"/>
                          </a:solidFill>
                          <a:latin typeface="Calibri"/>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05127">
                <a:tc>
                  <a:txBody>
                    <a:bodyPr/>
                    <a:lstStyle/>
                    <a:p>
                      <a:pPr algn="ctr" fontAlgn="b"/>
                      <a:r>
                        <a:rPr lang="es-PE" sz="2000" b="0" i="0" u="none" strike="noStrike" dirty="0">
                          <a:solidFill>
                            <a:srgbClr val="000000"/>
                          </a:solidFill>
                          <a:latin typeface="Calibri"/>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305127">
                <a:tc>
                  <a:txBody>
                    <a:bodyPr/>
                    <a:lstStyle/>
                    <a:p>
                      <a:pPr algn="ctr" fontAlgn="b"/>
                      <a:r>
                        <a:rPr lang="es-PE" sz="2000" b="0" i="0" u="none" strike="noStrike" dirty="0">
                          <a:solidFill>
                            <a:srgbClr val="000000"/>
                          </a:solidFill>
                          <a:latin typeface="Calibri"/>
                        </a:rPr>
                        <a:t>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305127">
                <a:tc>
                  <a:txBody>
                    <a:bodyPr/>
                    <a:lstStyle/>
                    <a:p>
                      <a:pPr algn="ctr" fontAlgn="b"/>
                      <a:r>
                        <a:rPr lang="es-PE" sz="2000" b="0" i="0" u="none" strike="noStrike" dirty="0">
                          <a:solidFill>
                            <a:srgbClr val="000000"/>
                          </a:solidFill>
                          <a:latin typeface="Calibri"/>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305127">
                <a:tc>
                  <a:txBody>
                    <a:bodyPr/>
                    <a:lstStyle/>
                    <a:p>
                      <a:pPr algn="ctr" fontAlgn="b"/>
                      <a:r>
                        <a:rPr lang="es-PE" sz="2000" b="0" i="0" u="none" strike="noStrike" dirty="0">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3.14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305127">
                <a:tc>
                  <a:txBody>
                    <a:bodyPr/>
                    <a:lstStyle/>
                    <a:p>
                      <a:pPr algn="ctr" fontAlgn="b"/>
                      <a:r>
                        <a:rPr lang="es-PE" sz="2000" b="0" i="0" u="none" strike="noStrike" dirty="0">
                          <a:solidFill>
                            <a:srgbClr val="000000"/>
                          </a:solidFill>
                          <a:latin typeface="Calibri"/>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2.46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305127">
                <a:tc>
                  <a:txBody>
                    <a:bodyPr/>
                    <a:lstStyle/>
                    <a:p>
                      <a:pPr algn="ctr" fontAlgn="b"/>
                      <a:r>
                        <a:rPr lang="es-PE" sz="2000" b="0" i="0" u="none" strike="noStrike" dirty="0">
                          <a:solidFill>
                            <a:srgbClr val="000000"/>
                          </a:solidFill>
                          <a:latin typeface="Calibri"/>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fontAlgn="b"/>
                      <a:r>
                        <a:rPr lang="es-PE" sz="2000" b="0" i="0" u="none" strike="noStrike" dirty="0">
                          <a:solidFill>
                            <a:srgbClr val="000000"/>
                          </a:solidFill>
                          <a:latin typeface="Calibri"/>
                        </a:rPr>
                        <a:t>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E" sz="2000" b="0" i="0" u="none" strike="noStrike" dirty="0">
                          <a:solidFill>
                            <a:srgbClr val="000000"/>
                          </a:solidFill>
                          <a:latin typeface="Calibri"/>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title"/>
          </p:nvPr>
        </p:nvSpPr>
        <p:spPr>
          <a:xfrm>
            <a:off x="685800" y="533400"/>
            <a:ext cx="7772400" cy="1143000"/>
          </a:xfrm>
          <a:solidFill>
            <a:schemeClr val="accent1"/>
          </a:solidFill>
        </p:spPr>
        <p:txBody>
          <a:bodyPr/>
          <a:lstStyle/>
          <a:p>
            <a:r>
              <a:rPr lang="es-ES_tradnl" sz="2800" b="1">
                <a:solidFill>
                  <a:schemeClr val="tx1"/>
                </a:solidFill>
                <a:effectLst>
                  <a:outerShdw blurRad="38100" dist="38100" dir="2700000" algn="tl">
                    <a:srgbClr val="FFFFFF"/>
                  </a:outerShdw>
                </a:effectLst>
                <a:latin typeface="Verdana" pitchFamily="34" charset="0"/>
                <a:cs typeface="Arial" pitchFamily="34" charset="0"/>
              </a:rPr>
              <a:t>Factor de Efectos aleatorios</a:t>
            </a:r>
            <a:endParaRPr lang="es-ES" sz="2800" b="1">
              <a:solidFill>
                <a:schemeClr val="tx1"/>
              </a:solidFill>
              <a:effectLst>
                <a:outerShdw blurRad="38100" dist="38100" dir="2700000" algn="tl">
                  <a:srgbClr val="FFFFFF"/>
                </a:outerShdw>
              </a:effectLst>
              <a:latin typeface="Verdana" pitchFamily="34" charset="0"/>
              <a:cs typeface="Arial" pitchFamily="34" charset="0"/>
            </a:endParaRPr>
          </a:p>
        </p:txBody>
      </p:sp>
      <p:grpSp>
        <p:nvGrpSpPr>
          <p:cNvPr id="22553" name="Group 25"/>
          <p:cNvGrpSpPr>
            <a:grpSpLocks/>
          </p:cNvGrpSpPr>
          <p:nvPr/>
        </p:nvGrpSpPr>
        <p:grpSpPr bwMode="auto">
          <a:xfrm>
            <a:off x="228600" y="1600200"/>
            <a:ext cx="8915400" cy="5181600"/>
            <a:chOff x="144" y="1008"/>
            <a:chExt cx="5616" cy="3264"/>
          </a:xfrm>
        </p:grpSpPr>
        <p:grpSp>
          <p:nvGrpSpPr>
            <p:cNvPr id="22550" name="Group 22"/>
            <p:cNvGrpSpPr>
              <a:grpSpLocks/>
            </p:cNvGrpSpPr>
            <p:nvPr/>
          </p:nvGrpSpPr>
          <p:grpSpPr bwMode="auto">
            <a:xfrm>
              <a:off x="144" y="1008"/>
              <a:ext cx="5616" cy="3264"/>
              <a:chOff x="144" y="1008"/>
              <a:chExt cx="5616" cy="3264"/>
            </a:xfrm>
          </p:grpSpPr>
          <p:grpSp>
            <p:nvGrpSpPr>
              <p:cNvPr id="22542" name="Group 14"/>
              <p:cNvGrpSpPr>
                <a:grpSpLocks/>
              </p:cNvGrpSpPr>
              <p:nvPr/>
            </p:nvGrpSpPr>
            <p:grpSpPr bwMode="auto">
              <a:xfrm>
                <a:off x="2112" y="3216"/>
                <a:ext cx="3648" cy="1056"/>
                <a:chOff x="912" y="2928"/>
                <a:chExt cx="3648" cy="1056"/>
              </a:xfrm>
            </p:grpSpPr>
            <p:grpSp>
              <p:nvGrpSpPr>
                <p:cNvPr id="22534" name="Group 6"/>
                <p:cNvGrpSpPr>
                  <a:grpSpLocks/>
                </p:cNvGrpSpPr>
                <p:nvPr/>
              </p:nvGrpSpPr>
              <p:grpSpPr bwMode="auto">
                <a:xfrm>
                  <a:off x="912" y="2928"/>
                  <a:ext cx="3648" cy="629"/>
                  <a:chOff x="192" y="2592"/>
                  <a:chExt cx="5184" cy="1296"/>
                </a:xfrm>
              </p:grpSpPr>
              <p:pic>
                <p:nvPicPr>
                  <p:cNvPr id="22535" name="Picture 7"/>
                  <p:cNvPicPr>
                    <a:picLocks noChangeAspect="1" noChangeArrowheads="1"/>
                  </p:cNvPicPr>
                  <p:nvPr/>
                </p:nvPicPr>
                <p:blipFill>
                  <a:blip r:embed="rId3" cstate="print"/>
                  <a:srcRect/>
                  <a:stretch>
                    <a:fillRect/>
                  </a:stretch>
                </p:blipFill>
                <p:spPr bwMode="auto">
                  <a:xfrm>
                    <a:off x="192" y="2592"/>
                    <a:ext cx="1728" cy="1296"/>
                  </a:xfrm>
                  <a:prstGeom prst="rect">
                    <a:avLst/>
                  </a:prstGeom>
                  <a:solidFill>
                    <a:srgbClr val="FF99CC"/>
                  </a:solidFill>
                  <a:ln w="9525">
                    <a:noFill/>
                    <a:miter lim="800000"/>
                    <a:headEnd/>
                    <a:tailEnd/>
                  </a:ln>
                  <a:effectLst/>
                </p:spPr>
              </p:pic>
              <p:pic>
                <p:nvPicPr>
                  <p:cNvPr id="22536" name="Picture 8"/>
                  <p:cNvPicPr>
                    <a:picLocks noChangeAspect="1" noChangeArrowheads="1"/>
                  </p:cNvPicPr>
                  <p:nvPr/>
                </p:nvPicPr>
                <p:blipFill>
                  <a:blip r:embed="rId4" cstate="print"/>
                  <a:srcRect/>
                  <a:stretch>
                    <a:fillRect/>
                  </a:stretch>
                </p:blipFill>
                <p:spPr bwMode="auto">
                  <a:xfrm>
                    <a:off x="1920" y="2592"/>
                    <a:ext cx="1728" cy="1296"/>
                  </a:xfrm>
                  <a:prstGeom prst="rect">
                    <a:avLst/>
                  </a:prstGeom>
                  <a:solidFill>
                    <a:srgbClr val="FFFF66"/>
                  </a:solidFill>
                  <a:ln w="9525">
                    <a:noFill/>
                    <a:miter lim="800000"/>
                    <a:headEnd/>
                    <a:tailEnd/>
                  </a:ln>
                  <a:effectLst/>
                </p:spPr>
              </p:pic>
              <p:pic>
                <p:nvPicPr>
                  <p:cNvPr id="22537" name="Picture 9"/>
                  <p:cNvPicPr>
                    <a:picLocks noChangeAspect="1" noChangeArrowheads="1"/>
                  </p:cNvPicPr>
                  <p:nvPr/>
                </p:nvPicPr>
                <p:blipFill>
                  <a:blip r:embed="rId5" cstate="print"/>
                  <a:srcRect/>
                  <a:stretch>
                    <a:fillRect/>
                  </a:stretch>
                </p:blipFill>
                <p:spPr bwMode="auto">
                  <a:xfrm>
                    <a:off x="3648" y="2592"/>
                    <a:ext cx="1728" cy="1296"/>
                  </a:xfrm>
                  <a:prstGeom prst="rect">
                    <a:avLst/>
                  </a:prstGeom>
                  <a:solidFill>
                    <a:schemeClr val="accent1"/>
                  </a:solidFill>
                  <a:ln w="9525">
                    <a:noFill/>
                    <a:miter lim="800000"/>
                    <a:headEnd/>
                    <a:tailEnd/>
                  </a:ln>
                  <a:effectLst/>
                </p:spPr>
              </p:pic>
            </p:grpSp>
            <p:sp>
              <p:nvSpPr>
                <p:cNvPr id="22538" name="Rectangle 10"/>
                <p:cNvSpPr>
                  <a:spLocks noChangeArrowheads="1"/>
                </p:cNvSpPr>
                <p:nvPr/>
              </p:nvSpPr>
              <p:spPr bwMode="auto">
                <a:xfrm>
                  <a:off x="912" y="3557"/>
                  <a:ext cx="3648" cy="427"/>
                </a:xfrm>
                <a:prstGeom prst="rect">
                  <a:avLst/>
                </a:prstGeom>
                <a:solidFill>
                  <a:srgbClr val="DDDDDD"/>
                </a:solidFill>
                <a:ln w="9525">
                  <a:noFill/>
                  <a:miter lim="800000"/>
                  <a:headEnd/>
                  <a:tailEnd/>
                </a:ln>
                <a:effectLst/>
              </p:spPr>
              <p:txBody>
                <a:bodyPr/>
                <a:lstStyle/>
                <a:p>
                  <a:pPr marL="342900" indent="-342900">
                    <a:lnSpc>
                      <a:spcPct val="90000"/>
                    </a:lnSpc>
                    <a:spcBef>
                      <a:spcPct val="20000"/>
                    </a:spcBef>
                    <a:buFontTx/>
                    <a:buChar char="•"/>
                  </a:pPr>
                  <a:r>
                    <a:rPr lang="es-MX" sz="2000"/>
                    <a:t>Tratamiento 1      Tratamiento 2        Tratamiento 3</a:t>
                  </a:r>
                </a:p>
                <a:p>
                  <a:pPr marL="342900" indent="-342900">
                    <a:lnSpc>
                      <a:spcPct val="90000"/>
                    </a:lnSpc>
                    <a:spcBef>
                      <a:spcPct val="20000"/>
                    </a:spcBef>
                  </a:pPr>
                  <a:r>
                    <a:rPr lang="es-MX" sz="2000"/>
                    <a:t>                                 </a:t>
                  </a:r>
                  <a:r>
                    <a:rPr lang="es-MX" b="1"/>
                    <a:t>valores de las y</a:t>
                  </a:r>
                  <a:r>
                    <a:rPr lang="es-MX" b="1" baseline="-25000"/>
                    <a:t>ij</a:t>
                  </a:r>
                  <a:endParaRPr lang="es-ES" b="1" baseline="-25000"/>
                </a:p>
              </p:txBody>
            </p:sp>
          </p:grpSp>
          <p:grpSp>
            <p:nvGrpSpPr>
              <p:cNvPr id="22541" name="Group 13"/>
              <p:cNvGrpSpPr>
                <a:grpSpLocks/>
              </p:cNvGrpSpPr>
              <p:nvPr/>
            </p:nvGrpSpPr>
            <p:grpSpPr bwMode="auto">
              <a:xfrm>
                <a:off x="2976" y="1008"/>
                <a:ext cx="1812" cy="1632"/>
                <a:chOff x="2064" y="1056"/>
                <a:chExt cx="1812" cy="1632"/>
              </a:xfrm>
            </p:grpSpPr>
            <p:graphicFrame>
              <p:nvGraphicFramePr>
                <p:cNvPr id="22532" name="Object 4"/>
                <p:cNvGraphicFramePr>
                  <a:graphicFrameLocks noChangeAspect="1"/>
                </p:cNvGraphicFramePr>
                <p:nvPr/>
              </p:nvGraphicFramePr>
              <p:xfrm>
                <a:off x="2064" y="1200"/>
                <a:ext cx="1812" cy="1255"/>
              </p:xfrm>
              <a:graphic>
                <a:graphicData uri="http://schemas.openxmlformats.org/presentationml/2006/ole">
                  <mc:AlternateContent xmlns:mc="http://schemas.openxmlformats.org/markup-compatibility/2006">
                    <mc:Choice xmlns:v="urn:schemas-microsoft-com:vml" Requires="v">
                      <p:oleObj spid="_x0000_s1029" name="Imagen de mapa de bits" r:id="rId6" imgW="3409524" imgH="2362530" progId="PBrush">
                        <p:embed/>
                      </p:oleObj>
                    </mc:Choice>
                    <mc:Fallback>
                      <p:oleObj name="Imagen de mapa de bits" r:id="rId6" imgW="3409524" imgH="2362530" progId="PBrush">
                        <p:embed/>
                        <p:pic>
                          <p:nvPicPr>
                            <p:cNvPr id="0" name="Picture 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64" y="1200"/>
                              <a:ext cx="1812" cy="125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539" name="Text Box 11"/>
                <p:cNvSpPr txBox="1">
                  <a:spLocks noChangeArrowheads="1"/>
                </p:cNvSpPr>
                <p:nvPr/>
              </p:nvSpPr>
              <p:spPr bwMode="auto">
                <a:xfrm>
                  <a:off x="2448" y="1056"/>
                  <a:ext cx="1392" cy="288"/>
                </a:xfrm>
                <a:prstGeom prst="rect">
                  <a:avLst/>
                </a:prstGeom>
                <a:noFill/>
                <a:ln w="9525">
                  <a:noFill/>
                  <a:miter lim="800000"/>
                  <a:headEnd/>
                  <a:tailEnd/>
                </a:ln>
                <a:effectLst/>
              </p:spPr>
              <p:txBody>
                <a:bodyPr>
                  <a:spAutoFit/>
                </a:bodyPr>
                <a:lstStyle/>
                <a:p>
                  <a:pPr>
                    <a:spcBef>
                      <a:spcPct val="50000"/>
                    </a:spcBef>
                  </a:pPr>
                  <a:r>
                    <a:rPr lang="es-MX"/>
                    <a:t>POBLACIÓN</a:t>
                  </a:r>
                  <a:endParaRPr lang="es-ES"/>
                </a:p>
              </p:txBody>
            </p:sp>
            <p:sp>
              <p:nvSpPr>
                <p:cNvPr id="22540" name="Text Box 12"/>
                <p:cNvSpPr txBox="1">
                  <a:spLocks noChangeArrowheads="1"/>
                </p:cNvSpPr>
                <p:nvPr/>
              </p:nvSpPr>
              <p:spPr bwMode="auto">
                <a:xfrm>
                  <a:off x="2304" y="2400"/>
                  <a:ext cx="1392" cy="288"/>
                </a:xfrm>
                <a:prstGeom prst="rect">
                  <a:avLst/>
                </a:prstGeom>
                <a:solidFill>
                  <a:schemeClr val="accent1"/>
                </a:solidFill>
                <a:ln w="9525">
                  <a:noFill/>
                  <a:miter lim="800000"/>
                  <a:headEnd/>
                  <a:tailEnd/>
                </a:ln>
                <a:effectLst/>
              </p:spPr>
              <p:txBody>
                <a:bodyPr>
                  <a:spAutoFit/>
                </a:bodyPr>
                <a:lstStyle/>
                <a:p>
                  <a:pPr>
                    <a:spcBef>
                      <a:spcPct val="50000"/>
                    </a:spcBef>
                  </a:pPr>
                  <a:r>
                    <a:rPr lang="es-MX"/>
                    <a:t>Valores de las </a:t>
                  </a:r>
                  <a:r>
                    <a:rPr lang="es-MX">
                      <a:sym typeface="Symbol" pitchFamily="18" charset="2"/>
                    </a:rPr>
                    <a:t></a:t>
                  </a:r>
                  <a:endParaRPr lang="es-ES"/>
                </a:p>
              </p:txBody>
            </p:sp>
          </p:grpSp>
          <p:sp>
            <p:nvSpPr>
              <p:cNvPr id="22543" name="Line 15"/>
              <p:cNvSpPr>
                <a:spLocks noChangeShapeType="1"/>
              </p:cNvSpPr>
              <p:nvPr/>
            </p:nvSpPr>
            <p:spPr bwMode="auto">
              <a:xfrm flipH="1">
                <a:off x="2544" y="2064"/>
                <a:ext cx="1104" cy="1104"/>
              </a:xfrm>
              <a:prstGeom prst="line">
                <a:avLst/>
              </a:prstGeom>
              <a:noFill/>
              <a:ln w="9525">
                <a:solidFill>
                  <a:srgbClr val="FF0000"/>
                </a:solidFill>
                <a:round/>
                <a:headEnd/>
                <a:tailEnd type="triangle" w="med" len="med"/>
              </a:ln>
              <a:effectLst/>
            </p:spPr>
            <p:txBody>
              <a:bodyPr/>
              <a:lstStyle/>
              <a:p>
                <a:endParaRPr lang="es-PE"/>
              </a:p>
            </p:txBody>
          </p:sp>
          <p:sp>
            <p:nvSpPr>
              <p:cNvPr id="22544" name="Line 16"/>
              <p:cNvSpPr>
                <a:spLocks noChangeShapeType="1"/>
              </p:cNvSpPr>
              <p:nvPr/>
            </p:nvSpPr>
            <p:spPr bwMode="auto">
              <a:xfrm>
                <a:off x="3888" y="2112"/>
                <a:ext cx="48" cy="1056"/>
              </a:xfrm>
              <a:prstGeom prst="line">
                <a:avLst/>
              </a:prstGeom>
              <a:noFill/>
              <a:ln w="9525">
                <a:solidFill>
                  <a:srgbClr val="FF0000"/>
                </a:solidFill>
                <a:round/>
                <a:headEnd/>
                <a:tailEnd type="triangle" w="med" len="med"/>
              </a:ln>
              <a:effectLst/>
            </p:spPr>
            <p:txBody>
              <a:bodyPr/>
              <a:lstStyle/>
              <a:p>
                <a:endParaRPr lang="es-PE"/>
              </a:p>
            </p:txBody>
          </p:sp>
          <p:sp>
            <p:nvSpPr>
              <p:cNvPr id="22545" name="Line 17"/>
              <p:cNvSpPr>
                <a:spLocks noChangeShapeType="1"/>
              </p:cNvSpPr>
              <p:nvPr/>
            </p:nvSpPr>
            <p:spPr bwMode="auto">
              <a:xfrm>
                <a:off x="3984" y="2064"/>
                <a:ext cx="1440" cy="1152"/>
              </a:xfrm>
              <a:prstGeom prst="line">
                <a:avLst/>
              </a:prstGeom>
              <a:noFill/>
              <a:ln w="9525">
                <a:solidFill>
                  <a:srgbClr val="FF0000"/>
                </a:solidFill>
                <a:round/>
                <a:headEnd/>
                <a:tailEnd type="triangle" w="med" len="med"/>
              </a:ln>
              <a:effectLst/>
            </p:spPr>
            <p:txBody>
              <a:bodyPr/>
              <a:lstStyle/>
              <a:p>
                <a:endParaRPr lang="es-PE"/>
              </a:p>
            </p:txBody>
          </p:sp>
          <p:sp>
            <p:nvSpPr>
              <p:cNvPr id="22546" name="Text Box 18"/>
              <p:cNvSpPr txBox="1">
                <a:spLocks noChangeArrowheads="1"/>
              </p:cNvSpPr>
              <p:nvPr/>
            </p:nvSpPr>
            <p:spPr bwMode="auto">
              <a:xfrm>
                <a:off x="144" y="1152"/>
                <a:ext cx="2544" cy="1554"/>
              </a:xfrm>
              <a:prstGeom prst="rect">
                <a:avLst/>
              </a:prstGeom>
              <a:solidFill>
                <a:srgbClr val="99CCFF"/>
              </a:solidFill>
              <a:ln w="9525">
                <a:noFill/>
                <a:miter lim="800000"/>
                <a:headEnd/>
                <a:tailEnd/>
              </a:ln>
              <a:effectLst/>
            </p:spPr>
            <p:txBody>
              <a:bodyPr>
                <a:spAutoFit/>
              </a:bodyPr>
              <a:lstStyle/>
              <a:p>
                <a:pPr>
                  <a:spcBef>
                    <a:spcPct val="50000"/>
                  </a:spcBef>
                </a:pPr>
                <a:r>
                  <a:rPr lang="es-MX"/>
                  <a:t>EFECTOS ALEATORIOS</a:t>
                </a:r>
              </a:p>
              <a:p>
                <a:pPr algn="ctr">
                  <a:spcBef>
                    <a:spcPct val="50000"/>
                  </a:spcBef>
                </a:pPr>
                <a:r>
                  <a:rPr lang="es-MX">
                    <a:sym typeface="Symbol" pitchFamily="18" charset="2"/>
                  </a:rPr>
                  <a:t></a:t>
                </a:r>
                <a:r>
                  <a:rPr lang="es-MX" baseline="-25000">
                    <a:sym typeface="Symbol" pitchFamily="18" charset="2"/>
                  </a:rPr>
                  <a:t>1</a:t>
                </a:r>
                <a:r>
                  <a:rPr lang="es-MX">
                    <a:sym typeface="Symbol" pitchFamily="18" charset="2"/>
                  </a:rPr>
                  <a:t>, </a:t>
                </a:r>
                <a:r>
                  <a:rPr lang="es-MX" baseline="-25000">
                    <a:sym typeface="Symbol" pitchFamily="18" charset="2"/>
                  </a:rPr>
                  <a:t>2</a:t>
                </a:r>
                <a:r>
                  <a:rPr lang="es-MX">
                    <a:sym typeface="Symbol" pitchFamily="18" charset="2"/>
                  </a:rPr>
                  <a:t>, </a:t>
                </a:r>
                <a:r>
                  <a:rPr lang="es-MX" baseline="-25000">
                    <a:sym typeface="Symbol" pitchFamily="18" charset="2"/>
                  </a:rPr>
                  <a:t>3</a:t>
                </a:r>
                <a:r>
                  <a:rPr lang="es-MX">
                    <a:sym typeface="Symbol" pitchFamily="18" charset="2"/>
                  </a:rPr>
                  <a:t>, </a:t>
                </a:r>
                <a:r>
                  <a:rPr lang="es-MX" baseline="-25000">
                    <a:sym typeface="Symbol" pitchFamily="18" charset="2"/>
                  </a:rPr>
                  <a:t>4</a:t>
                </a:r>
                <a:r>
                  <a:rPr lang="es-MX">
                    <a:sym typeface="Symbol" pitchFamily="18" charset="2"/>
                  </a:rPr>
                  <a:t>, ...</a:t>
                </a:r>
              </a:p>
              <a:p>
                <a:pPr>
                  <a:spcBef>
                    <a:spcPct val="50000"/>
                  </a:spcBef>
                </a:pPr>
                <a:endParaRPr lang="es-MX">
                  <a:sym typeface="Symbol" pitchFamily="18" charset="2"/>
                </a:endParaRPr>
              </a:p>
              <a:p>
                <a:pPr>
                  <a:spcBef>
                    <a:spcPct val="50000"/>
                  </a:spcBef>
                </a:pPr>
                <a:r>
                  <a:rPr lang="es-MX">
                    <a:sym typeface="Symbol" pitchFamily="18" charset="2"/>
                  </a:rPr>
                  <a:t>        </a:t>
                </a:r>
                <a:r>
                  <a:rPr lang="es-MX" baseline="-25000">
                    <a:sym typeface="Symbol" pitchFamily="18" charset="2"/>
                  </a:rPr>
                  <a:t>15             </a:t>
                </a:r>
                <a:r>
                  <a:rPr lang="es-MX">
                    <a:sym typeface="Symbol" pitchFamily="18" charset="2"/>
                  </a:rPr>
                  <a:t></a:t>
                </a:r>
                <a:r>
                  <a:rPr lang="es-MX" baseline="-25000">
                    <a:sym typeface="Symbol" pitchFamily="18" charset="2"/>
                  </a:rPr>
                  <a:t>24             </a:t>
                </a:r>
                <a:r>
                  <a:rPr lang="es-MX">
                    <a:sym typeface="Symbol" pitchFamily="18" charset="2"/>
                  </a:rPr>
                  <a:t>     </a:t>
                </a:r>
                <a:r>
                  <a:rPr lang="es-MX" baseline="-25000">
                    <a:sym typeface="Symbol" pitchFamily="18" charset="2"/>
                  </a:rPr>
                  <a:t>53</a:t>
                </a:r>
              </a:p>
              <a:p>
                <a:pPr>
                  <a:spcBef>
                    <a:spcPct val="50000"/>
                  </a:spcBef>
                </a:pPr>
                <a:r>
                  <a:rPr lang="es-MX" sz="1600"/>
                  <a:t>Tratamiento 1  Tratamiento 2    Tratamiento 3</a:t>
                </a:r>
                <a:endParaRPr lang="es-ES" sz="1600"/>
              </a:p>
            </p:txBody>
          </p:sp>
          <p:sp>
            <p:nvSpPr>
              <p:cNvPr id="22547" name="Line 19"/>
              <p:cNvSpPr>
                <a:spLocks noChangeShapeType="1"/>
              </p:cNvSpPr>
              <p:nvPr/>
            </p:nvSpPr>
            <p:spPr bwMode="auto">
              <a:xfrm flipH="1">
                <a:off x="720" y="1776"/>
                <a:ext cx="432" cy="480"/>
              </a:xfrm>
              <a:prstGeom prst="line">
                <a:avLst/>
              </a:prstGeom>
              <a:noFill/>
              <a:ln w="9525">
                <a:solidFill>
                  <a:srgbClr val="FF0000"/>
                </a:solidFill>
                <a:round/>
                <a:headEnd/>
                <a:tailEnd type="triangle" w="med" len="med"/>
              </a:ln>
              <a:effectLst/>
            </p:spPr>
            <p:txBody>
              <a:bodyPr/>
              <a:lstStyle/>
              <a:p>
                <a:endParaRPr lang="es-PE"/>
              </a:p>
            </p:txBody>
          </p:sp>
          <p:sp>
            <p:nvSpPr>
              <p:cNvPr id="22548" name="Line 20"/>
              <p:cNvSpPr>
                <a:spLocks noChangeShapeType="1"/>
              </p:cNvSpPr>
              <p:nvPr/>
            </p:nvSpPr>
            <p:spPr bwMode="auto">
              <a:xfrm>
                <a:off x="1296" y="1776"/>
                <a:ext cx="48" cy="480"/>
              </a:xfrm>
              <a:prstGeom prst="line">
                <a:avLst/>
              </a:prstGeom>
              <a:noFill/>
              <a:ln w="9525">
                <a:solidFill>
                  <a:srgbClr val="FF0000"/>
                </a:solidFill>
                <a:round/>
                <a:headEnd/>
                <a:tailEnd type="triangle" w="med" len="med"/>
              </a:ln>
              <a:effectLst/>
            </p:spPr>
            <p:txBody>
              <a:bodyPr/>
              <a:lstStyle/>
              <a:p>
                <a:endParaRPr lang="es-PE"/>
              </a:p>
            </p:txBody>
          </p:sp>
          <p:sp>
            <p:nvSpPr>
              <p:cNvPr id="22549" name="Line 21"/>
              <p:cNvSpPr>
                <a:spLocks noChangeShapeType="1"/>
              </p:cNvSpPr>
              <p:nvPr/>
            </p:nvSpPr>
            <p:spPr bwMode="auto">
              <a:xfrm>
                <a:off x="1536" y="1776"/>
                <a:ext cx="432" cy="480"/>
              </a:xfrm>
              <a:prstGeom prst="line">
                <a:avLst/>
              </a:prstGeom>
              <a:noFill/>
              <a:ln w="9525">
                <a:solidFill>
                  <a:srgbClr val="FF0000"/>
                </a:solidFill>
                <a:round/>
                <a:headEnd/>
                <a:tailEnd type="triangle" w="med" len="med"/>
              </a:ln>
              <a:effectLst/>
            </p:spPr>
            <p:txBody>
              <a:bodyPr/>
              <a:lstStyle/>
              <a:p>
                <a:endParaRPr lang="es-PE"/>
              </a:p>
            </p:txBody>
          </p:sp>
        </p:grpSp>
        <p:graphicFrame>
          <p:nvGraphicFramePr>
            <p:cNvPr id="22551" name="Object 23"/>
            <p:cNvGraphicFramePr>
              <a:graphicFrameLocks noChangeAspect="1"/>
            </p:cNvGraphicFramePr>
            <p:nvPr/>
          </p:nvGraphicFramePr>
          <p:xfrm>
            <a:off x="192" y="2976"/>
            <a:ext cx="1787" cy="478"/>
          </p:xfrm>
          <a:graphic>
            <a:graphicData uri="http://schemas.openxmlformats.org/presentationml/2006/ole">
              <mc:AlternateContent xmlns:mc="http://schemas.openxmlformats.org/markup-compatibility/2006">
                <mc:Choice xmlns:v="urn:schemas-microsoft-com:vml" Requires="v">
                  <p:oleObj spid="_x0000_s1030" name="Ecuación" r:id="rId8" imgW="901309" imgH="241195" progId="Equation.3">
                    <p:embed/>
                  </p:oleObj>
                </mc:Choice>
                <mc:Fallback>
                  <p:oleObj name="Ecuación" r:id="rId8" imgW="901309" imgH="241195" progId="Equation.3">
                    <p:embed/>
                    <p:pic>
                      <p:nvPicPr>
                        <p:cNvPr id="0" name="Picture 3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2" y="2976"/>
                          <a:ext cx="1787" cy="4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52" name="Object 24"/>
            <p:cNvGraphicFramePr>
              <a:graphicFrameLocks noChangeAspect="1"/>
            </p:cNvGraphicFramePr>
            <p:nvPr/>
          </p:nvGraphicFramePr>
          <p:xfrm>
            <a:off x="144" y="3600"/>
            <a:ext cx="1938" cy="503"/>
          </p:xfrm>
          <a:graphic>
            <a:graphicData uri="http://schemas.openxmlformats.org/presentationml/2006/ole">
              <mc:AlternateContent xmlns:mc="http://schemas.openxmlformats.org/markup-compatibility/2006">
                <mc:Choice xmlns:v="urn:schemas-microsoft-com:vml" Requires="v">
                  <p:oleObj spid="_x0000_s1031" name="Ecuación" r:id="rId10" imgW="977476" imgH="253890" progId="Equation.3">
                    <p:embed/>
                  </p:oleObj>
                </mc:Choice>
                <mc:Fallback>
                  <p:oleObj name="Ecuación" r:id="rId10" imgW="977476" imgH="253890" progId="Equation.3">
                    <p:embed/>
                    <p:pic>
                      <p:nvPicPr>
                        <p:cNvPr id="0" name="Picture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4" y="3600"/>
                          <a:ext cx="1938" cy="50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026"/>
          <p:cNvSpPr txBox="1">
            <a:spLocks noChangeArrowheads="1"/>
          </p:cNvSpPr>
          <p:nvPr/>
        </p:nvSpPr>
        <p:spPr bwMode="auto">
          <a:xfrm>
            <a:off x="144463" y="4627563"/>
            <a:ext cx="8820150" cy="1800225"/>
          </a:xfrm>
          <a:prstGeom prst="rect">
            <a:avLst/>
          </a:prstGeom>
          <a:solidFill>
            <a:srgbClr val="99CCFF"/>
          </a:solidFill>
          <a:ln w="9525">
            <a:noFill/>
            <a:miter lim="800000"/>
            <a:headEnd/>
            <a:tailEnd/>
          </a:ln>
          <a:effectLst/>
        </p:spPr>
        <p:txBody>
          <a:bodyPr>
            <a:spAutoFit/>
          </a:bodyPr>
          <a:lstStyle/>
          <a:p>
            <a:pPr algn="just">
              <a:spcBef>
                <a:spcPct val="50000"/>
              </a:spcBef>
            </a:pPr>
            <a:r>
              <a:rPr lang="es-ES_tradnl" sz="2800">
                <a:latin typeface="Verdana" pitchFamily="34" charset="0"/>
                <a:cs typeface="Arial" pitchFamily="34" charset="0"/>
              </a:rPr>
              <a:t>Los valores de las Y</a:t>
            </a:r>
            <a:r>
              <a:rPr lang="es-ES_tradnl" sz="2800" baseline="-25000">
                <a:latin typeface="Verdana" pitchFamily="34" charset="0"/>
                <a:cs typeface="Arial" pitchFamily="34" charset="0"/>
              </a:rPr>
              <a:t>ij</a:t>
            </a:r>
            <a:r>
              <a:rPr lang="es-ES_tradnl" sz="2800">
                <a:latin typeface="Verdana" pitchFamily="34" charset="0"/>
                <a:cs typeface="Arial" pitchFamily="34" charset="0"/>
              </a:rPr>
              <a:t> dentro de cada población, para cada nivel del factor (aleatorio o no) tienen una varianza  conocida como el error experimental, dada por </a:t>
            </a:r>
            <a:r>
              <a:rPr lang="es-ES_tradnl" sz="2800" b="1">
                <a:latin typeface="Verdana" pitchFamily="34" charset="0"/>
                <a:cs typeface="Arial" pitchFamily="34" charset="0"/>
                <a:sym typeface="Symbol" pitchFamily="18" charset="2"/>
              </a:rPr>
              <a:t></a:t>
            </a:r>
            <a:r>
              <a:rPr lang="es-ES_tradnl" sz="2800" b="1" baseline="30000">
                <a:latin typeface="Verdana" pitchFamily="34" charset="0"/>
                <a:cs typeface="Arial" pitchFamily="34" charset="0"/>
              </a:rPr>
              <a:t>2</a:t>
            </a:r>
            <a:endParaRPr lang="es-MX" sz="2800" b="1" baseline="30000">
              <a:latin typeface="Verdana" pitchFamily="34" charset="0"/>
              <a:cs typeface="Arial" pitchFamily="34" charset="0"/>
            </a:endParaRPr>
          </a:p>
        </p:txBody>
      </p:sp>
      <p:graphicFrame>
        <p:nvGraphicFramePr>
          <p:cNvPr id="17412" name="Object 1028"/>
          <p:cNvGraphicFramePr>
            <a:graphicFrameLocks noChangeAspect="1"/>
          </p:cNvGraphicFramePr>
          <p:nvPr/>
        </p:nvGraphicFramePr>
        <p:xfrm>
          <a:off x="2743200" y="1258888"/>
          <a:ext cx="3076575" cy="798512"/>
        </p:xfrm>
        <a:graphic>
          <a:graphicData uri="http://schemas.openxmlformats.org/presentationml/2006/ole">
            <mc:AlternateContent xmlns:mc="http://schemas.openxmlformats.org/markup-compatibility/2006">
              <mc:Choice xmlns:v="urn:schemas-microsoft-com:vml" Requires="v">
                <p:oleObj spid="_x0000_s2051" name="Ecuación" r:id="rId3" imgW="977476" imgH="253890" progId="Equation.3">
                  <p:embed/>
                </p:oleObj>
              </mc:Choice>
              <mc:Fallback>
                <p:oleObj name="Ecuación" r:id="rId3" imgW="977476" imgH="253890" progId="Equation.3">
                  <p:embed/>
                  <p:pic>
                    <p:nvPicPr>
                      <p:cNvPr id="0" name="Picture 10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258888"/>
                        <a:ext cx="3076575" cy="798512"/>
                      </a:xfrm>
                      <a:prstGeom prst="rect">
                        <a:avLst/>
                      </a:prstGeom>
                      <a:solidFill>
                        <a:srgbClr val="FF99CC"/>
                      </a:solidFill>
                    </p:spPr>
                  </p:pic>
                </p:oleObj>
              </mc:Fallback>
            </mc:AlternateContent>
          </a:graphicData>
        </a:graphic>
      </p:graphicFrame>
      <p:sp>
        <p:nvSpPr>
          <p:cNvPr id="17413" name="Rectangle 1029"/>
          <p:cNvSpPr>
            <a:spLocks noGrp="1" noChangeArrowheads="1"/>
          </p:cNvSpPr>
          <p:nvPr>
            <p:ph type="title"/>
          </p:nvPr>
        </p:nvSpPr>
        <p:spPr>
          <a:xfrm>
            <a:off x="685800" y="76200"/>
            <a:ext cx="7772400" cy="1143000"/>
          </a:xfrm>
          <a:solidFill>
            <a:schemeClr val="accent1"/>
          </a:solidFill>
        </p:spPr>
        <p:txBody>
          <a:bodyPr/>
          <a:lstStyle/>
          <a:p>
            <a:r>
              <a:rPr lang="es-MX"/>
              <a:t>Error experimental</a:t>
            </a:r>
            <a:endParaRPr lang="es-ES"/>
          </a:p>
        </p:txBody>
      </p:sp>
      <p:pic>
        <p:nvPicPr>
          <p:cNvPr id="17414" name="Picture 1030"/>
          <p:cNvPicPr>
            <a:picLocks noChangeAspect="1" noChangeArrowheads="1"/>
          </p:cNvPicPr>
          <p:nvPr/>
        </p:nvPicPr>
        <p:blipFill>
          <a:blip r:embed="rId5" cstate="print"/>
          <a:srcRect/>
          <a:stretch>
            <a:fillRect/>
          </a:stretch>
        </p:blipFill>
        <p:spPr bwMode="auto">
          <a:xfrm>
            <a:off x="2895600" y="2133600"/>
            <a:ext cx="2743200" cy="2057400"/>
          </a:xfrm>
          <a:prstGeom prst="rect">
            <a:avLst/>
          </a:prstGeom>
          <a:solidFill>
            <a:srgbClr val="FFFF66"/>
          </a:solidFill>
          <a:ln w="9525">
            <a:noFill/>
            <a:miter lim="800000"/>
            <a:headEnd/>
            <a:tailEnd/>
          </a:ln>
          <a:effectLst/>
        </p:spPr>
      </p:pic>
      <p:sp>
        <p:nvSpPr>
          <p:cNvPr id="17415" name="Text Box 1031"/>
          <p:cNvSpPr txBox="1">
            <a:spLocks noChangeArrowheads="1"/>
          </p:cNvSpPr>
          <p:nvPr/>
        </p:nvSpPr>
        <p:spPr bwMode="auto">
          <a:xfrm>
            <a:off x="3276600" y="4114800"/>
            <a:ext cx="1981200" cy="457200"/>
          </a:xfrm>
          <a:prstGeom prst="rect">
            <a:avLst/>
          </a:prstGeom>
          <a:solidFill>
            <a:srgbClr val="FFFF66"/>
          </a:solidFill>
          <a:ln w="9525">
            <a:noFill/>
            <a:miter lim="800000"/>
            <a:headEnd/>
            <a:tailEnd/>
          </a:ln>
          <a:effectLst/>
        </p:spPr>
        <p:txBody>
          <a:bodyPr>
            <a:spAutoFit/>
          </a:bodyPr>
          <a:lstStyle/>
          <a:p>
            <a:pPr>
              <a:spcBef>
                <a:spcPct val="50000"/>
              </a:spcBef>
            </a:pPr>
            <a:r>
              <a:rPr lang="es-MX"/>
              <a:t>Tratamiento i</a:t>
            </a:r>
            <a:endParaRPr lang="es-E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solidFill>
            <a:schemeClr val="accent1"/>
          </a:solidFill>
        </p:spPr>
        <p:txBody>
          <a:bodyPr/>
          <a:lstStyle/>
          <a:p>
            <a:r>
              <a:rPr lang="es-ES">
                <a:latin typeface="Dcbx10" charset="0"/>
              </a:rPr>
              <a:t>Ejemplo</a:t>
            </a:r>
          </a:p>
        </p:txBody>
      </p:sp>
      <p:sp>
        <p:nvSpPr>
          <p:cNvPr id="3075" name="Rectangle 3"/>
          <p:cNvSpPr>
            <a:spLocks noGrp="1" noChangeArrowheads="1"/>
          </p:cNvSpPr>
          <p:nvPr>
            <p:ph type="body" idx="1"/>
          </p:nvPr>
        </p:nvSpPr>
        <p:spPr>
          <a:solidFill>
            <a:srgbClr val="FFFF66"/>
          </a:solidFill>
        </p:spPr>
        <p:txBody>
          <a:bodyPr/>
          <a:lstStyle/>
          <a:p>
            <a:pPr>
              <a:lnSpc>
                <a:spcPct val="90000"/>
              </a:lnSpc>
            </a:pPr>
            <a:r>
              <a:rPr lang="es-ES" dirty="0">
                <a:latin typeface="Dcr10" charset="0"/>
              </a:rPr>
              <a:t>En una fábrica se han observado anomalías en la calidad de las piezas producidas por un tipo de máquinas: por haber sido revisadas recientemente se piensa que</a:t>
            </a:r>
            <a:r>
              <a:rPr lang="es-MX" dirty="0">
                <a:latin typeface="Dcr10" charset="0"/>
              </a:rPr>
              <a:t> </a:t>
            </a:r>
            <a:r>
              <a:rPr lang="es-ES" dirty="0">
                <a:latin typeface="Dcr10" charset="0"/>
              </a:rPr>
              <a:t>los defectos puedan deberse a los trabajadores. Para contrastar esta </a:t>
            </a:r>
            <a:r>
              <a:rPr lang="es-ES" dirty="0" err="1">
                <a:latin typeface="Dcr10" charset="0"/>
              </a:rPr>
              <a:t>hipótesis</a:t>
            </a:r>
            <a:r>
              <a:rPr lang="es-ES" dirty="0">
                <a:latin typeface="Dcr10" charset="0"/>
              </a:rPr>
              <a:t> se toma una</a:t>
            </a:r>
            <a:r>
              <a:rPr lang="es-MX" dirty="0">
                <a:latin typeface="Dcr10" charset="0"/>
              </a:rPr>
              <a:t> </a:t>
            </a:r>
            <a:r>
              <a:rPr lang="es-ES" dirty="0">
                <a:latin typeface="Dcr10" charset="0"/>
              </a:rPr>
              <a:t>muestra aleatoria de trabajadores y se controla la calidad de las distintas piezas que cada</a:t>
            </a:r>
            <a:r>
              <a:rPr lang="es-MX" dirty="0">
                <a:latin typeface="Dcr10" charset="0"/>
              </a:rPr>
              <a:t> </a:t>
            </a:r>
            <a:r>
              <a:rPr lang="es-ES" dirty="0">
                <a:latin typeface="Dcr10" charset="0"/>
              </a:rPr>
              <a:t>uno obtiene.</a:t>
            </a:r>
          </a:p>
          <a:p>
            <a:pPr>
              <a:lnSpc>
                <a:spcPct val="90000"/>
              </a:lnSpc>
            </a:pP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solidFill>
            <a:schemeClr val="accent2"/>
          </a:solidFill>
        </p:spPr>
        <p:txBody>
          <a:bodyPr/>
          <a:lstStyle/>
          <a:p>
            <a:r>
              <a:rPr lang="es-MX">
                <a:solidFill>
                  <a:srgbClr val="FFFF66"/>
                </a:solidFill>
              </a:rPr>
              <a:t>PREGUNTAS</a:t>
            </a:r>
            <a:endParaRPr lang="es-ES">
              <a:solidFill>
                <a:srgbClr val="FFFF66"/>
              </a:solidFill>
            </a:endParaRPr>
          </a:p>
        </p:txBody>
      </p:sp>
      <p:sp>
        <p:nvSpPr>
          <p:cNvPr id="4099" name="Rectangle 3"/>
          <p:cNvSpPr>
            <a:spLocks noGrp="1" noChangeArrowheads="1"/>
          </p:cNvSpPr>
          <p:nvPr>
            <p:ph type="body" idx="1"/>
          </p:nvPr>
        </p:nvSpPr>
        <p:spPr>
          <a:xfrm>
            <a:off x="685800" y="1981200"/>
            <a:ext cx="7772400" cy="1447800"/>
          </a:xfrm>
          <a:solidFill>
            <a:srgbClr val="FFFF66"/>
          </a:solidFill>
        </p:spPr>
        <p:txBody>
          <a:bodyPr/>
          <a:lstStyle/>
          <a:p>
            <a:r>
              <a:rPr lang="es-MX"/>
              <a:t>Cual es la variable respuesta?</a:t>
            </a:r>
          </a:p>
          <a:p>
            <a:r>
              <a:rPr lang="es-MX"/>
              <a:t>Que factor se esta estudiando?</a:t>
            </a:r>
            <a:endParaRPr lang="es-ES"/>
          </a:p>
        </p:txBody>
      </p:sp>
      <p:sp>
        <p:nvSpPr>
          <p:cNvPr id="4100" name="Rectangle 4"/>
          <p:cNvSpPr>
            <a:spLocks noChangeArrowheads="1"/>
          </p:cNvSpPr>
          <p:nvPr/>
        </p:nvSpPr>
        <p:spPr bwMode="auto">
          <a:xfrm>
            <a:off x="762000" y="4008438"/>
            <a:ext cx="8153400" cy="1554162"/>
          </a:xfrm>
          <a:prstGeom prst="rect">
            <a:avLst/>
          </a:prstGeom>
          <a:solidFill>
            <a:schemeClr val="accent1"/>
          </a:solidFill>
          <a:ln w="9525">
            <a:noFill/>
            <a:miter lim="800000"/>
            <a:headEnd/>
            <a:tailEnd/>
          </a:ln>
          <a:effectLst/>
        </p:spPr>
        <p:txBody>
          <a:bodyPr>
            <a:spAutoFit/>
          </a:bodyPr>
          <a:lstStyle/>
          <a:p>
            <a:pPr>
              <a:spcBef>
                <a:spcPct val="20000"/>
              </a:spcBef>
              <a:buFontTx/>
              <a:buChar char="•"/>
            </a:pPr>
            <a:r>
              <a:rPr lang="es-ES" sz="3200" dirty="0">
                <a:latin typeface="Dcr10" charset="0"/>
              </a:rPr>
              <a:t>Los niveles de un factor son una muestra aleatoria de una </a:t>
            </a:r>
            <a:r>
              <a:rPr lang="es-ES" sz="3200" dirty="0">
                <a:latin typeface="Dcti10" charset="0"/>
              </a:rPr>
              <a:t>población </a:t>
            </a:r>
            <a:r>
              <a:rPr lang="es-ES" sz="3200" dirty="0">
                <a:latin typeface="Dcr10" charset="0"/>
              </a:rPr>
              <a:t>mayor de</a:t>
            </a:r>
            <a:r>
              <a:rPr lang="es-MX" sz="3200" dirty="0">
                <a:latin typeface="Dcr10" charset="0"/>
              </a:rPr>
              <a:t> </a:t>
            </a:r>
            <a:r>
              <a:rPr lang="es-ES" sz="3200" dirty="0">
                <a:latin typeface="Dcr10" charset="0"/>
              </a:rPr>
              <a:t>tratamientos.</a:t>
            </a:r>
          </a:p>
        </p:txBody>
      </p:sp>
      <p:sp>
        <p:nvSpPr>
          <p:cNvPr id="4101" name="Rectangle 5"/>
          <p:cNvSpPr>
            <a:spLocks noChangeArrowheads="1"/>
          </p:cNvSpPr>
          <p:nvPr/>
        </p:nvSpPr>
        <p:spPr bwMode="auto">
          <a:xfrm>
            <a:off x="814388" y="5943600"/>
            <a:ext cx="4976812" cy="457200"/>
          </a:xfrm>
          <a:prstGeom prst="rect">
            <a:avLst/>
          </a:prstGeom>
          <a:solidFill>
            <a:srgbClr val="FFFF66"/>
          </a:solidFill>
          <a:ln w="9525">
            <a:noFill/>
            <a:miter lim="800000"/>
            <a:headEnd/>
            <a:tailEnd/>
          </a:ln>
          <a:effectLst/>
        </p:spPr>
        <p:txBody>
          <a:bodyPr wrap="none">
            <a:spAutoFit/>
          </a:bodyPr>
          <a:lstStyle/>
          <a:p>
            <a:r>
              <a:rPr lang="es-ES">
                <a:latin typeface="Dcr10" charset="0"/>
              </a:rPr>
              <a:t>Esto es el modelo de </a:t>
            </a:r>
            <a:r>
              <a:rPr lang="es-ES">
                <a:latin typeface="Dcti10" charset="0"/>
              </a:rPr>
              <a:t>efectos aleatorios</a:t>
            </a:r>
            <a:r>
              <a:rPr lang="es-ES">
                <a:latin typeface="Dcr10"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solidFill>
            <a:schemeClr val="accent2"/>
          </a:solidFill>
        </p:spPr>
        <p:txBody>
          <a:bodyPr/>
          <a:lstStyle/>
          <a:p>
            <a:r>
              <a:rPr lang="es-ES">
                <a:solidFill>
                  <a:srgbClr val="FFFF66"/>
                </a:solidFill>
                <a:latin typeface="Dcbx10" charset="0"/>
              </a:rPr>
              <a:t>Modelo de efectos aleatorios</a:t>
            </a:r>
          </a:p>
        </p:txBody>
      </p:sp>
      <p:sp>
        <p:nvSpPr>
          <p:cNvPr id="5123" name="Rectangle 3"/>
          <p:cNvSpPr>
            <a:spLocks noGrp="1" noChangeArrowheads="1"/>
          </p:cNvSpPr>
          <p:nvPr>
            <p:ph type="body" idx="1"/>
          </p:nvPr>
        </p:nvSpPr>
        <p:spPr>
          <a:xfrm>
            <a:off x="685800" y="1981200"/>
            <a:ext cx="7772400" cy="3733800"/>
          </a:xfrm>
          <a:solidFill>
            <a:srgbClr val="FFFF66"/>
          </a:solidFill>
        </p:spPr>
        <p:txBody>
          <a:bodyPr/>
          <a:lstStyle/>
          <a:p>
            <a:r>
              <a:rPr lang="es-ES">
                <a:latin typeface="Dcr10" charset="0"/>
              </a:rPr>
              <a:t>El modelo se expresa igual que antes</a:t>
            </a:r>
          </a:p>
          <a:p>
            <a:endParaRPr lang="es-ES"/>
          </a:p>
        </p:txBody>
      </p:sp>
      <p:sp>
        <p:nvSpPr>
          <p:cNvPr id="5126" name="Rectangle 6"/>
          <p:cNvSpPr>
            <a:spLocks noChangeArrowheads="1"/>
          </p:cNvSpPr>
          <p:nvPr/>
        </p:nvSpPr>
        <p:spPr bwMode="auto">
          <a:xfrm>
            <a:off x="4081463" y="3309938"/>
            <a:ext cx="9144000" cy="0"/>
          </a:xfrm>
          <a:prstGeom prst="rect">
            <a:avLst/>
          </a:prstGeom>
          <a:noFill/>
          <a:ln w="9525">
            <a:noFill/>
            <a:miter lim="800000"/>
            <a:headEnd/>
            <a:tailEnd/>
          </a:ln>
          <a:effectLst/>
        </p:spPr>
        <p:txBody>
          <a:bodyPr>
            <a:spAutoFit/>
          </a:bodyPr>
          <a:lstStyle/>
          <a:p>
            <a:endParaRPr lang="es-PE"/>
          </a:p>
        </p:txBody>
      </p:sp>
      <p:graphicFrame>
        <p:nvGraphicFramePr>
          <p:cNvPr id="5125" name="Object 5"/>
          <p:cNvGraphicFramePr>
            <a:graphicFrameLocks noChangeAspect="1"/>
          </p:cNvGraphicFramePr>
          <p:nvPr/>
        </p:nvGraphicFramePr>
        <p:xfrm>
          <a:off x="2057400" y="2855913"/>
          <a:ext cx="3657600" cy="887412"/>
        </p:xfrm>
        <a:graphic>
          <a:graphicData uri="http://schemas.openxmlformats.org/presentationml/2006/ole">
            <mc:AlternateContent xmlns:mc="http://schemas.openxmlformats.org/markup-compatibility/2006">
              <mc:Choice xmlns:v="urn:schemas-microsoft-com:vml" Requires="v">
                <p:oleObj spid="_x0000_s3075" r:id="rId3" imgW="977900" imgH="241300" progId="">
                  <p:embed/>
                </p:oleObj>
              </mc:Choice>
              <mc:Fallback>
                <p:oleObj r:id="rId3" imgW="977900" imgH="241300" progId="">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855913"/>
                        <a:ext cx="3657600" cy="887412"/>
                      </a:xfrm>
                      <a:prstGeom prst="rect">
                        <a:avLst/>
                      </a:prstGeom>
                      <a:solidFill>
                        <a:schemeClr val="hlink"/>
                      </a:solidFill>
                    </p:spPr>
                  </p:pic>
                </p:oleObj>
              </mc:Fallback>
            </mc:AlternateContent>
          </a:graphicData>
        </a:graphic>
      </p:graphicFrame>
      <p:sp>
        <p:nvSpPr>
          <p:cNvPr id="5127" name="Rectangle 7"/>
          <p:cNvSpPr>
            <a:spLocks noChangeArrowheads="1"/>
          </p:cNvSpPr>
          <p:nvPr/>
        </p:nvSpPr>
        <p:spPr bwMode="auto">
          <a:xfrm>
            <a:off x="1760538" y="3733800"/>
            <a:ext cx="4437062" cy="457200"/>
          </a:xfrm>
          <a:prstGeom prst="rect">
            <a:avLst/>
          </a:prstGeom>
          <a:noFill/>
          <a:ln w="9525">
            <a:noFill/>
            <a:miter lim="800000"/>
            <a:headEnd/>
            <a:tailEnd/>
          </a:ln>
          <a:effectLst/>
        </p:spPr>
        <p:txBody>
          <a:bodyPr wrap="none">
            <a:spAutoFit/>
          </a:bodyPr>
          <a:lstStyle/>
          <a:p>
            <a:r>
              <a:rPr lang="es-ES">
                <a:latin typeface="Cmmi12" charset="-95"/>
              </a:rPr>
              <a:t>i </a:t>
            </a:r>
            <a:r>
              <a:rPr lang="es-ES">
                <a:latin typeface="cmr12" charset="0"/>
              </a:rPr>
              <a:t>= 1</a:t>
            </a:r>
            <a:r>
              <a:rPr lang="es-ES">
                <a:latin typeface="Cmmi12" charset="-95"/>
              </a:rPr>
              <a:t>, </a:t>
            </a:r>
            <a:r>
              <a:rPr lang="es-ES">
                <a:latin typeface="cmr12" charset="0"/>
              </a:rPr>
              <a:t>2</a:t>
            </a:r>
            <a:r>
              <a:rPr lang="es-ES">
                <a:latin typeface="Cmmi12" charset="-95"/>
              </a:rPr>
              <a:t>, . . . , </a:t>
            </a:r>
            <a:r>
              <a:rPr lang="es-MX">
                <a:latin typeface="Cmmi12" charset="-95"/>
              </a:rPr>
              <a:t>t  </a:t>
            </a:r>
            <a:r>
              <a:rPr lang="es-ES">
                <a:latin typeface="Cmmi12" charset="-95"/>
              </a:rPr>
              <a:t> </a:t>
            </a:r>
            <a:r>
              <a:rPr lang="es-ES">
                <a:latin typeface="Dcr10" charset="0"/>
              </a:rPr>
              <a:t>y</a:t>
            </a:r>
            <a:r>
              <a:rPr lang="es-MX">
                <a:latin typeface="Dcr10" charset="0"/>
              </a:rPr>
              <a:t>   </a:t>
            </a:r>
            <a:r>
              <a:rPr lang="es-ES">
                <a:latin typeface="Dcr10" charset="0"/>
              </a:rPr>
              <a:t> </a:t>
            </a:r>
            <a:r>
              <a:rPr lang="es-ES">
                <a:latin typeface="Cmmi12" charset="-95"/>
              </a:rPr>
              <a:t>j </a:t>
            </a:r>
            <a:r>
              <a:rPr lang="es-ES">
                <a:latin typeface="cmr12" charset="0"/>
              </a:rPr>
              <a:t>= 1</a:t>
            </a:r>
            <a:r>
              <a:rPr lang="es-ES">
                <a:latin typeface="Cmmi12" charset="-95"/>
              </a:rPr>
              <a:t>, </a:t>
            </a:r>
            <a:r>
              <a:rPr lang="es-ES">
                <a:latin typeface="cmr12" charset="0"/>
              </a:rPr>
              <a:t>2</a:t>
            </a:r>
            <a:r>
              <a:rPr lang="es-ES">
                <a:latin typeface="Cmmi12" charset="-95"/>
              </a:rPr>
              <a:t>, . . . , n,</a:t>
            </a:r>
          </a:p>
        </p:txBody>
      </p:sp>
      <p:sp>
        <p:nvSpPr>
          <p:cNvPr id="5128" name="Rectangle 8"/>
          <p:cNvSpPr>
            <a:spLocks noChangeArrowheads="1"/>
          </p:cNvSpPr>
          <p:nvPr/>
        </p:nvSpPr>
        <p:spPr bwMode="auto">
          <a:xfrm>
            <a:off x="990600" y="4483100"/>
            <a:ext cx="7315200" cy="1187450"/>
          </a:xfrm>
          <a:prstGeom prst="rect">
            <a:avLst/>
          </a:prstGeom>
          <a:noFill/>
          <a:ln w="9525">
            <a:noFill/>
            <a:miter lim="800000"/>
            <a:headEnd/>
            <a:tailEnd/>
          </a:ln>
          <a:effectLst/>
        </p:spPr>
        <p:txBody>
          <a:bodyPr>
            <a:spAutoFit/>
          </a:bodyPr>
          <a:lstStyle/>
          <a:p>
            <a:pPr>
              <a:spcBef>
                <a:spcPct val="50000"/>
              </a:spcBef>
            </a:pPr>
            <a:r>
              <a:rPr lang="es-ES" dirty="0">
                <a:latin typeface="Dcr10" charset="0"/>
              </a:rPr>
              <a:t>Si se asume que </a:t>
            </a:r>
            <a:r>
              <a:rPr lang="es-ES" dirty="0" err="1">
                <a:latin typeface="Cmmi12" charset="-95"/>
              </a:rPr>
              <a:t>τ</a:t>
            </a:r>
            <a:r>
              <a:rPr lang="es-ES" baseline="-25000" dirty="0" err="1">
                <a:latin typeface="Cmmi8" charset="-95"/>
              </a:rPr>
              <a:t>i</a:t>
            </a:r>
            <a:r>
              <a:rPr lang="es-ES" dirty="0">
                <a:latin typeface="Cmmi8" charset="-95"/>
              </a:rPr>
              <a:t> </a:t>
            </a:r>
            <a:r>
              <a:rPr lang="es-ES" dirty="0">
                <a:latin typeface="Dcr10" charset="0"/>
              </a:rPr>
              <a:t>y </a:t>
            </a:r>
            <a:r>
              <a:rPr lang="es-ES" dirty="0" err="1">
                <a:latin typeface="Cmmi12" charset="-95"/>
              </a:rPr>
              <a:t>ε</a:t>
            </a:r>
            <a:r>
              <a:rPr lang="es-ES" baseline="-25000" dirty="0" err="1">
                <a:latin typeface="Cmmi8" charset="-95"/>
              </a:rPr>
              <a:t>ij</a:t>
            </a:r>
            <a:r>
              <a:rPr lang="es-ES" dirty="0">
                <a:latin typeface="Cmmi8" charset="-95"/>
              </a:rPr>
              <a:t> </a:t>
            </a:r>
            <a:r>
              <a:rPr lang="es-ES" dirty="0">
                <a:latin typeface="Dcr10" charset="0"/>
              </a:rPr>
              <a:t>son independientes, y que </a:t>
            </a:r>
            <a:r>
              <a:rPr lang="es-ES" dirty="0" err="1">
                <a:latin typeface="Cmmi12" charset="-95"/>
              </a:rPr>
              <a:t>τ</a:t>
            </a:r>
            <a:r>
              <a:rPr lang="es-ES" baseline="-25000" dirty="0" err="1">
                <a:latin typeface="Cmmi8" charset="-95"/>
              </a:rPr>
              <a:t>i</a:t>
            </a:r>
            <a:r>
              <a:rPr lang="es-ES" dirty="0">
                <a:latin typeface="Cmmi8" charset="-95"/>
              </a:rPr>
              <a:t> </a:t>
            </a:r>
            <a:r>
              <a:rPr lang="es-ES" dirty="0">
                <a:latin typeface="Dcr10" charset="0"/>
              </a:rPr>
              <a:t>tiene como varianza </a:t>
            </a:r>
            <a:r>
              <a:rPr lang="es-ES" dirty="0">
                <a:latin typeface="Cmmi12" charset="-95"/>
              </a:rPr>
              <a:t>σ</a:t>
            </a:r>
            <a:r>
              <a:rPr lang="es-ES" baseline="30000" dirty="0">
                <a:latin typeface="cmr8" charset="0"/>
              </a:rPr>
              <a:t>2</a:t>
            </a:r>
            <a:r>
              <a:rPr lang="es-ES" baseline="-25000" dirty="0">
                <a:latin typeface="Cmmi8" charset="-95"/>
              </a:rPr>
              <a:t>τ</a:t>
            </a:r>
            <a:r>
              <a:rPr lang="es-MX" baseline="-25000" dirty="0">
                <a:latin typeface="Cmmi8" charset="-95"/>
              </a:rPr>
              <a:t>  </a:t>
            </a:r>
            <a:r>
              <a:rPr lang="es-ES" dirty="0">
                <a:latin typeface="Cmmi12" charset="-95"/>
              </a:rPr>
              <a:t>, </a:t>
            </a:r>
            <a:r>
              <a:rPr lang="es-ES" dirty="0">
                <a:latin typeface="Dcr10" charset="0"/>
              </a:rPr>
              <a:t>entonces</a:t>
            </a:r>
            <a:r>
              <a:rPr lang="es-MX" dirty="0">
                <a:latin typeface="Dcr10" charset="0"/>
              </a:rPr>
              <a:t> </a:t>
            </a:r>
            <a:r>
              <a:rPr lang="es-ES" dirty="0">
                <a:latin typeface="Dcr10" charset="0"/>
              </a:rPr>
              <a:t>la varianza de una observación dada es</a:t>
            </a:r>
          </a:p>
        </p:txBody>
      </p:sp>
      <p:sp>
        <p:nvSpPr>
          <p:cNvPr id="5129" name="Rectangle 9"/>
          <p:cNvSpPr>
            <a:spLocks noChangeArrowheads="1"/>
          </p:cNvSpPr>
          <p:nvPr/>
        </p:nvSpPr>
        <p:spPr bwMode="auto">
          <a:xfrm>
            <a:off x="2133600" y="5867400"/>
            <a:ext cx="4572000" cy="579438"/>
          </a:xfrm>
          <a:prstGeom prst="rect">
            <a:avLst/>
          </a:prstGeom>
          <a:solidFill>
            <a:schemeClr val="accent1"/>
          </a:solidFill>
          <a:ln w="9525">
            <a:noFill/>
            <a:miter lim="800000"/>
            <a:headEnd/>
            <a:tailEnd/>
          </a:ln>
          <a:effectLst/>
        </p:spPr>
        <p:txBody>
          <a:bodyPr>
            <a:spAutoFit/>
          </a:bodyPr>
          <a:lstStyle/>
          <a:p>
            <a:pPr>
              <a:spcBef>
                <a:spcPct val="50000"/>
              </a:spcBef>
            </a:pPr>
            <a:r>
              <a:rPr lang="es-ES" sz="3200">
                <a:latin typeface="Cmmi12" charset="-95"/>
              </a:rPr>
              <a:t>Var</a:t>
            </a:r>
            <a:r>
              <a:rPr lang="es-ES" sz="3200">
                <a:latin typeface="cmr12" charset="0"/>
              </a:rPr>
              <a:t>(</a:t>
            </a:r>
            <a:r>
              <a:rPr lang="es-ES" sz="3200">
                <a:latin typeface="Cmmi12" charset="-95"/>
              </a:rPr>
              <a:t>y</a:t>
            </a:r>
            <a:r>
              <a:rPr lang="es-ES" sz="3200" baseline="-25000">
                <a:latin typeface="Cmmi8" charset="-95"/>
              </a:rPr>
              <a:t>ij</a:t>
            </a:r>
            <a:r>
              <a:rPr lang="es-ES" sz="3200">
                <a:latin typeface="cmr12" charset="0"/>
              </a:rPr>
              <a:t>) = </a:t>
            </a:r>
            <a:r>
              <a:rPr lang="es-ES" sz="3200">
                <a:latin typeface="Cmmi12" charset="-95"/>
              </a:rPr>
              <a:t>σ</a:t>
            </a:r>
            <a:r>
              <a:rPr lang="es-ES" sz="3200" baseline="30000">
                <a:latin typeface="cmr8" charset="0"/>
              </a:rPr>
              <a:t>2</a:t>
            </a:r>
            <a:r>
              <a:rPr lang="es-ES" sz="3200" baseline="-25000">
                <a:latin typeface="Cmmi8" charset="-95"/>
              </a:rPr>
              <a:t>τ</a:t>
            </a:r>
            <a:r>
              <a:rPr lang="es-ES" sz="3200">
                <a:latin typeface="cmr12" charset="0"/>
              </a:rPr>
              <a:t>+ </a:t>
            </a:r>
            <a:r>
              <a:rPr lang="es-ES" sz="3200">
                <a:latin typeface="Cmmi12" charset="-95"/>
              </a:rPr>
              <a:t>σ</a:t>
            </a:r>
            <a:r>
              <a:rPr lang="es-ES" sz="3200" baseline="30000">
                <a:latin typeface="cmr8" charset="0"/>
              </a:rPr>
              <a:t>2</a:t>
            </a:r>
            <a:r>
              <a:rPr lang="es-ES" sz="3200">
                <a:latin typeface="Cmmi12" charset="-95"/>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685800" y="1981200"/>
            <a:ext cx="7772400" cy="1295400"/>
          </a:xfrm>
          <a:solidFill>
            <a:schemeClr val="accent1"/>
          </a:solidFill>
        </p:spPr>
        <p:txBody>
          <a:bodyPr/>
          <a:lstStyle/>
          <a:p>
            <a:r>
              <a:rPr lang="es-ES">
                <a:latin typeface="Cmmi12" charset="-95"/>
              </a:rPr>
              <a:t>σ</a:t>
            </a:r>
            <a:r>
              <a:rPr lang="es-ES" baseline="30000">
                <a:latin typeface="cmr8" charset="0"/>
              </a:rPr>
              <a:t>2</a:t>
            </a:r>
            <a:r>
              <a:rPr lang="es-ES" baseline="-25000">
                <a:latin typeface="Cmmi8" charset="-95"/>
              </a:rPr>
              <a:t>τ</a:t>
            </a:r>
            <a:r>
              <a:rPr lang="es-MX" baseline="-25000">
                <a:latin typeface="Cmmi8" charset="-95"/>
              </a:rPr>
              <a:t>  </a:t>
            </a:r>
            <a:r>
              <a:rPr lang="es-ES">
                <a:latin typeface="Dcr10" charset="0"/>
              </a:rPr>
              <a:t>y a </a:t>
            </a:r>
            <a:r>
              <a:rPr lang="es-ES">
                <a:latin typeface="Cmmi12" charset="-95"/>
              </a:rPr>
              <a:t>σ</a:t>
            </a:r>
            <a:r>
              <a:rPr lang="es-ES" baseline="30000">
                <a:latin typeface="cmr8" charset="0"/>
              </a:rPr>
              <a:t>2</a:t>
            </a:r>
            <a:r>
              <a:rPr lang="es-ES">
                <a:latin typeface="cmr8" charset="0"/>
              </a:rPr>
              <a:t> </a:t>
            </a:r>
            <a:r>
              <a:rPr lang="es-MX">
                <a:latin typeface="cmr8" charset="0"/>
              </a:rPr>
              <a:t> se les conoce como :</a:t>
            </a:r>
          </a:p>
          <a:p>
            <a:pPr>
              <a:buFontTx/>
              <a:buNone/>
            </a:pPr>
            <a:r>
              <a:rPr lang="es-ES">
                <a:latin typeface="Dcti10" charset="0"/>
              </a:rPr>
              <a:t>componentes de la varianza</a:t>
            </a:r>
            <a:endParaRPr lang="es-ES">
              <a:latin typeface="Cmmi12" charset="-95"/>
            </a:endParaRPr>
          </a:p>
          <a:p>
            <a:endParaRPr lang="es-ES"/>
          </a:p>
        </p:txBody>
      </p:sp>
      <p:sp>
        <p:nvSpPr>
          <p:cNvPr id="6148" name="Rectangle 4"/>
          <p:cNvSpPr>
            <a:spLocks noGrp="1" noChangeArrowheads="1"/>
          </p:cNvSpPr>
          <p:nvPr>
            <p:ph type="title"/>
          </p:nvPr>
        </p:nvSpPr>
        <p:spPr>
          <a:solidFill>
            <a:schemeClr val="accent2"/>
          </a:solidFill>
          <a:ln/>
        </p:spPr>
        <p:txBody>
          <a:bodyPr/>
          <a:lstStyle/>
          <a:p>
            <a:r>
              <a:rPr lang="es-ES">
                <a:solidFill>
                  <a:srgbClr val="FFFF66"/>
                </a:solidFill>
                <a:latin typeface="Dcbx10" charset="0"/>
              </a:rPr>
              <a:t>Modelo de efectos aleatorios</a:t>
            </a:r>
          </a:p>
        </p:txBody>
      </p:sp>
      <p:sp>
        <p:nvSpPr>
          <p:cNvPr id="6151" name="Rectangle 7"/>
          <p:cNvSpPr>
            <a:spLocks noChangeArrowheads="1"/>
          </p:cNvSpPr>
          <p:nvPr/>
        </p:nvSpPr>
        <p:spPr bwMode="auto">
          <a:xfrm>
            <a:off x="4057650" y="3176588"/>
            <a:ext cx="9144000" cy="0"/>
          </a:xfrm>
          <a:prstGeom prst="rect">
            <a:avLst/>
          </a:prstGeom>
          <a:noFill/>
          <a:ln w="9525">
            <a:noFill/>
            <a:miter lim="800000"/>
            <a:headEnd/>
            <a:tailEnd/>
          </a:ln>
          <a:effectLst/>
        </p:spPr>
        <p:txBody>
          <a:bodyPr>
            <a:spAutoFit/>
          </a:bodyPr>
          <a:lstStyle/>
          <a:p>
            <a:endParaRPr lang="es-PE"/>
          </a:p>
        </p:txBody>
      </p:sp>
      <p:graphicFrame>
        <p:nvGraphicFramePr>
          <p:cNvPr id="6150" name="Object 6"/>
          <p:cNvGraphicFramePr>
            <a:graphicFrameLocks noChangeAspect="1"/>
          </p:cNvGraphicFramePr>
          <p:nvPr/>
        </p:nvGraphicFramePr>
        <p:xfrm>
          <a:off x="1500188" y="3505200"/>
          <a:ext cx="4087812" cy="1981200"/>
        </p:xfrm>
        <a:graphic>
          <a:graphicData uri="http://schemas.openxmlformats.org/presentationml/2006/ole">
            <mc:AlternateContent xmlns:mc="http://schemas.openxmlformats.org/markup-compatibility/2006">
              <mc:Choice xmlns:v="urn:schemas-microsoft-com:vml" Requires="v">
                <p:oleObj spid="_x0000_s4099" name="Equation" r:id="rId3" imgW="1041400" imgH="508000" progId="">
                  <p:embed/>
                </p:oleObj>
              </mc:Choice>
              <mc:Fallback>
                <p:oleObj name="Equation" r:id="rId3" imgW="1041400" imgH="508000" progId="">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0188" y="3505200"/>
                        <a:ext cx="4087812" cy="1981200"/>
                      </a:xfrm>
                      <a:prstGeom prst="rect">
                        <a:avLst/>
                      </a:prstGeom>
                      <a:solidFill>
                        <a:schemeClr val="accent1"/>
                      </a:solidFill>
                    </p:spPr>
                  </p:pic>
                </p:oleObj>
              </mc:Fallback>
            </mc:AlternateContent>
          </a:graphicData>
        </a:graphic>
      </p:graphicFrame>
    </p:spTree>
  </p:cSld>
  <p:clrMapOvr>
    <a:masterClrMapping/>
  </p:clrMapOvr>
</p:sld>
</file>

<file path=ppt/theme/theme1.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6894</TotalTime>
  <Words>2131</Words>
  <Application>Microsoft Office PowerPoint</Application>
  <PresentationFormat>Presentación en pantalla (4:3)</PresentationFormat>
  <Paragraphs>329</Paragraphs>
  <Slides>39</Slides>
  <Notes>6</Notes>
  <HiddenSlides>0</HiddenSlides>
  <MMClips>0</MMClips>
  <ScaleCrop>false</ScaleCrop>
  <HeadingPairs>
    <vt:vector size="8" baseType="variant">
      <vt:variant>
        <vt:lpstr>Fuentes usadas</vt:lpstr>
      </vt:variant>
      <vt:variant>
        <vt:i4>17</vt:i4>
      </vt:variant>
      <vt:variant>
        <vt:lpstr>Tema</vt:lpstr>
      </vt:variant>
      <vt:variant>
        <vt:i4>1</vt:i4>
      </vt:variant>
      <vt:variant>
        <vt:lpstr>Servidores OLE incrustados</vt:lpstr>
      </vt:variant>
      <vt:variant>
        <vt:i4>5</vt:i4>
      </vt:variant>
      <vt:variant>
        <vt:lpstr>Títulos de diapositiva</vt:lpstr>
      </vt:variant>
      <vt:variant>
        <vt:i4>39</vt:i4>
      </vt:variant>
    </vt:vector>
  </HeadingPairs>
  <TitlesOfParts>
    <vt:vector size="62" baseType="lpstr">
      <vt:lpstr>Arial</vt:lpstr>
      <vt:lpstr>Calibri</vt:lpstr>
      <vt:lpstr>Cambria Math</vt:lpstr>
      <vt:lpstr>Cmmi12</vt:lpstr>
      <vt:lpstr>Cmmi8</vt:lpstr>
      <vt:lpstr>cmr12</vt:lpstr>
      <vt:lpstr>cmr8</vt:lpstr>
      <vt:lpstr>cmsy10</vt:lpstr>
      <vt:lpstr>Courier New</vt:lpstr>
      <vt:lpstr>Dcbx10</vt:lpstr>
      <vt:lpstr>Dcr10</vt:lpstr>
      <vt:lpstr>Dcti10</vt:lpstr>
      <vt:lpstr>Symbol</vt:lpstr>
      <vt:lpstr>Times</vt:lpstr>
      <vt:lpstr>Times New Roman</vt:lpstr>
      <vt:lpstr>Verdana</vt:lpstr>
      <vt:lpstr>Wingdings</vt:lpstr>
      <vt:lpstr>Diseño predeterminado</vt:lpstr>
      <vt:lpstr>Imagen de mapa de bits</vt:lpstr>
      <vt:lpstr>Ecuación</vt:lpstr>
      <vt:lpstr>Equation</vt:lpstr>
      <vt:lpstr>Microsoft Word 97 - 2003 Document</vt:lpstr>
      <vt:lpstr>Document</vt:lpstr>
      <vt:lpstr>Modelo de efectos aleatorios y modelos de mixtos</vt:lpstr>
      <vt:lpstr>Factor de Efectos fijos</vt:lpstr>
      <vt:lpstr>Factor de Efectos aleatorios</vt:lpstr>
      <vt:lpstr>Factor de Efectos aleatorios</vt:lpstr>
      <vt:lpstr>Error experimental</vt:lpstr>
      <vt:lpstr>Ejemplo</vt:lpstr>
      <vt:lpstr>PREGUNTAS</vt:lpstr>
      <vt:lpstr>Modelo de efectos aleatorios</vt:lpstr>
      <vt:lpstr>Modelo de efectos aleatorios</vt:lpstr>
      <vt:lpstr>Pruebas de Hipótesis, Metodología General </vt:lpstr>
      <vt:lpstr>Pruebas de Hipótesis, Metodología General </vt:lpstr>
      <vt:lpstr>Presentación de PowerPoint</vt:lpstr>
      <vt:lpstr>Presentación de PowerPoint</vt:lpstr>
      <vt:lpstr>Presentación de PowerPoint</vt:lpstr>
      <vt:lpstr>Hipótesis</vt:lpstr>
      <vt:lpstr>Presentación de PowerPoint</vt:lpstr>
      <vt:lpstr>Estimación de los componentes de la varianza</vt:lpstr>
      <vt:lpstr>Paso 1: Calculo de Esperanza de Cuadrados Medios</vt:lpstr>
      <vt:lpstr>Paso 2: Estimación de los Componentes de la Varianza</vt:lpstr>
      <vt:lpstr>Diferente tamaño de muestra</vt:lpstr>
      <vt:lpstr>Componentes de Varianza negativos?</vt:lpstr>
      <vt:lpstr>Ejemplo</vt:lpstr>
      <vt:lpstr>Presentación de PowerPoint</vt:lpstr>
      <vt:lpstr>Tabla de ANOVA:</vt:lpstr>
      <vt:lpstr>Presentación de PowerPoint</vt:lpstr>
      <vt:lpstr>Estimación de los componentes de la varianza:</vt:lpstr>
      <vt:lpstr>OTROS MÉTODOS DE ESTIMACIÓN</vt:lpstr>
      <vt:lpstr>Estimación de máxima verosimilitud restringida (REML)</vt:lpstr>
      <vt:lpstr>Presentación de PowerPoint</vt:lpstr>
      <vt:lpstr>Presentación de PowerPoint</vt:lpstr>
      <vt:lpstr>Presentación de PowerPoint</vt:lpstr>
      <vt:lpstr>Presentación de PowerPoint</vt:lpstr>
      <vt:lpstr>Presentación de PowerPoint</vt:lpstr>
      <vt:lpstr>REsidual Maximum Likelihood estimation (REML)</vt:lpstr>
      <vt:lpstr>Ejemplo: Diseño bloques al azar</vt:lpstr>
      <vt:lpstr>Diseño Bloques al Azar (Mixto)</vt:lpstr>
      <vt:lpstr>Componentes de varianza</vt:lpstr>
      <vt:lpstr>Ejemplo : Medidas repetidas</vt:lpstr>
      <vt:lpstr>Presentación de PowerPoint</vt:lpstr>
    </vt:vector>
  </TitlesOfParts>
  <Company>cp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 de efectos aleatorios</dc:title>
  <dc:creator>Gustavo Ramirez</dc:creator>
  <cp:lastModifiedBy>Revisor</cp:lastModifiedBy>
  <cp:revision>72</cp:revision>
  <dcterms:created xsi:type="dcterms:W3CDTF">2007-10-10T03:44:14Z</dcterms:created>
  <dcterms:modified xsi:type="dcterms:W3CDTF">2022-04-19T15:55:59Z</dcterms:modified>
</cp:coreProperties>
</file>