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F1227A-41EA-4E24-A9DC-00745514FB0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5ECF28F6-E15E-4800-82EC-32A8FF78E58C}">
      <dgm:prSet phldrT="[Texto]" custT="1"/>
      <dgm:spPr/>
      <dgm:t>
        <a:bodyPr/>
        <a:lstStyle/>
        <a:p>
          <a:r>
            <a:rPr lang="es-ES" sz="2400" b="1" dirty="0" smtClean="0">
              <a:solidFill>
                <a:srgbClr val="FFFF00"/>
              </a:solidFill>
            </a:rPr>
            <a:t>INTRODUCCIÓN</a:t>
          </a:r>
          <a:endParaRPr lang="es-ES" sz="2400" b="1" dirty="0">
            <a:solidFill>
              <a:srgbClr val="FFFF00"/>
            </a:solidFill>
          </a:endParaRPr>
        </a:p>
      </dgm:t>
    </dgm:pt>
    <dgm:pt modelId="{2F0C676E-3C57-493E-8F8A-F529723059CC}" type="parTrans" cxnId="{5841A368-A107-4BED-B8BF-D019DE991520}">
      <dgm:prSet/>
      <dgm:spPr/>
      <dgm:t>
        <a:bodyPr/>
        <a:lstStyle/>
        <a:p>
          <a:endParaRPr lang="es-ES"/>
        </a:p>
      </dgm:t>
    </dgm:pt>
    <dgm:pt modelId="{C2AD9755-0B34-4620-9937-D87F2179DA1B}" type="sibTrans" cxnId="{5841A368-A107-4BED-B8BF-D019DE991520}">
      <dgm:prSet/>
      <dgm:spPr/>
      <dgm:t>
        <a:bodyPr/>
        <a:lstStyle/>
        <a:p>
          <a:endParaRPr lang="es-ES"/>
        </a:p>
      </dgm:t>
    </dgm:pt>
    <dgm:pt modelId="{BC726102-9A0E-48F5-BC81-6246E145FE29}">
      <dgm:prSet phldrT="[Texto]" custT="1"/>
      <dgm:spPr>
        <a:ln w="28575">
          <a:solidFill>
            <a:srgbClr val="C00000"/>
          </a:solidFill>
        </a:ln>
      </dgm:spPr>
      <dgm:t>
        <a:bodyPr/>
        <a:lstStyle/>
        <a:p>
          <a:pPr algn="l"/>
          <a:r>
            <a:rPr lang="es-ES" sz="2400" b="1" dirty="0" smtClean="0">
              <a:solidFill>
                <a:schemeClr val="bg1"/>
              </a:solidFill>
            </a:rPr>
            <a:t>Pasado</a:t>
          </a:r>
          <a:endParaRPr lang="es-ES" sz="2400" b="1" dirty="0">
            <a:solidFill>
              <a:schemeClr val="bg1"/>
            </a:solidFill>
          </a:endParaRPr>
        </a:p>
      </dgm:t>
    </dgm:pt>
    <dgm:pt modelId="{D22FFB42-612D-4A5F-871E-158234099FC0}" type="parTrans" cxnId="{11BFD5B4-2A29-47EB-A8E8-58EF93C172E8}">
      <dgm:prSet/>
      <dgm:spPr/>
      <dgm:t>
        <a:bodyPr/>
        <a:lstStyle/>
        <a:p>
          <a:endParaRPr lang="es-ES"/>
        </a:p>
      </dgm:t>
    </dgm:pt>
    <dgm:pt modelId="{A2679941-530D-43E4-A17B-73513AF64C32}" type="sibTrans" cxnId="{11BFD5B4-2A29-47EB-A8E8-58EF93C172E8}">
      <dgm:prSet/>
      <dgm:spPr/>
      <dgm:t>
        <a:bodyPr/>
        <a:lstStyle/>
        <a:p>
          <a:endParaRPr lang="es-ES"/>
        </a:p>
      </dgm:t>
    </dgm:pt>
    <dgm:pt modelId="{9EFFC940-9109-4D6E-9B23-60181F4FB5EC}">
      <dgm:prSet phldrT="[Texto]" custT="1"/>
      <dgm:spPr>
        <a:ln w="28575">
          <a:solidFill>
            <a:srgbClr val="C00000"/>
          </a:solidFill>
        </a:ln>
      </dgm:spPr>
      <dgm:t>
        <a:bodyPr/>
        <a:lstStyle/>
        <a:p>
          <a:r>
            <a:rPr lang="es-ES" sz="2400" b="1" dirty="0" smtClean="0"/>
            <a:t>Presente</a:t>
          </a:r>
          <a:endParaRPr lang="es-ES" sz="2400" b="1" dirty="0"/>
        </a:p>
      </dgm:t>
    </dgm:pt>
    <dgm:pt modelId="{ABE14EC5-2605-4828-A5B5-FFED30C45365}" type="parTrans" cxnId="{B53EB0CD-2150-4972-9868-14D4D9F4058E}">
      <dgm:prSet/>
      <dgm:spPr/>
      <dgm:t>
        <a:bodyPr/>
        <a:lstStyle/>
        <a:p>
          <a:endParaRPr lang="es-ES"/>
        </a:p>
      </dgm:t>
    </dgm:pt>
    <dgm:pt modelId="{216DD803-25C7-4FC2-86B5-D53B5DF6DDE5}" type="sibTrans" cxnId="{B53EB0CD-2150-4972-9868-14D4D9F4058E}">
      <dgm:prSet/>
      <dgm:spPr/>
      <dgm:t>
        <a:bodyPr/>
        <a:lstStyle/>
        <a:p>
          <a:endParaRPr lang="es-ES"/>
        </a:p>
      </dgm:t>
    </dgm:pt>
    <dgm:pt modelId="{03A97503-FFA1-4036-9264-B12BBDF11551}">
      <dgm:prSet phldrT="[Texto]"/>
      <dgm:spPr>
        <a:ln w="28575">
          <a:solidFill>
            <a:srgbClr val="C00000"/>
          </a:solidFill>
        </a:ln>
      </dgm:spPr>
      <dgm:t>
        <a:bodyPr/>
        <a:lstStyle/>
        <a:p>
          <a:r>
            <a:rPr lang="es-ES" dirty="0" smtClean="0"/>
            <a:t>Futuro</a:t>
          </a:r>
          <a:endParaRPr lang="es-ES" dirty="0"/>
        </a:p>
      </dgm:t>
    </dgm:pt>
    <dgm:pt modelId="{028D4914-9BD2-4C38-A3DB-7080250781B9}" type="parTrans" cxnId="{1CA75971-4AC6-424C-B222-A72F0FC8EA9B}">
      <dgm:prSet/>
      <dgm:spPr/>
      <dgm:t>
        <a:bodyPr/>
        <a:lstStyle/>
        <a:p>
          <a:endParaRPr lang="es-ES"/>
        </a:p>
      </dgm:t>
    </dgm:pt>
    <dgm:pt modelId="{14FE2F31-3009-451F-B05D-1DB62E9F0588}" type="sibTrans" cxnId="{1CA75971-4AC6-424C-B222-A72F0FC8EA9B}">
      <dgm:prSet/>
      <dgm:spPr/>
      <dgm:t>
        <a:bodyPr/>
        <a:lstStyle/>
        <a:p>
          <a:endParaRPr lang="es-ES"/>
        </a:p>
      </dgm:t>
    </dgm:pt>
    <dgm:pt modelId="{AFAB9F97-0DD2-46EA-8337-F9DE05A7EA9B}" type="pres">
      <dgm:prSet presAssocID="{1FF1227A-41EA-4E24-A9DC-00745514FB00}" presName="Name0" presStyleCnt="0">
        <dgm:presLayoutVars>
          <dgm:chPref val="1"/>
          <dgm:dir/>
          <dgm:animOne val="branch"/>
          <dgm:animLvl val="lvl"/>
          <dgm:resizeHandles val="exact"/>
        </dgm:presLayoutVars>
      </dgm:prSet>
      <dgm:spPr/>
      <dgm:t>
        <a:bodyPr/>
        <a:lstStyle/>
        <a:p>
          <a:endParaRPr lang="es-ES"/>
        </a:p>
      </dgm:t>
    </dgm:pt>
    <dgm:pt modelId="{EC37A315-3E02-4900-A1DC-2C61D729C381}" type="pres">
      <dgm:prSet presAssocID="{5ECF28F6-E15E-4800-82EC-32A8FF78E58C}" presName="root1" presStyleCnt="0"/>
      <dgm:spPr/>
    </dgm:pt>
    <dgm:pt modelId="{9CD79881-F1C2-47BC-B44D-5298D870484E}" type="pres">
      <dgm:prSet presAssocID="{5ECF28F6-E15E-4800-82EC-32A8FF78E58C}" presName="LevelOneTextNode" presStyleLbl="node0" presStyleIdx="0" presStyleCnt="1" custAng="5400000" custScaleX="57245" custScaleY="41223" custLinFactX="-17998" custLinFactNeighborX="-100000" custLinFactNeighborY="482">
        <dgm:presLayoutVars>
          <dgm:chPref val="3"/>
        </dgm:presLayoutVars>
      </dgm:prSet>
      <dgm:spPr/>
      <dgm:t>
        <a:bodyPr/>
        <a:lstStyle/>
        <a:p>
          <a:endParaRPr lang="es-ES"/>
        </a:p>
      </dgm:t>
    </dgm:pt>
    <dgm:pt modelId="{8854BF76-E08C-429F-998F-1D1ADD3E80A1}" type="pres">
      <dgm:prSet presAssocID="{5ECF28F6-E15E-4800-82EC-32A8FF78E58C}" presName="level2hierChild" presStyleCnt="0"/>
      <dgm:spPr/>
    </dgm:pt>
    <dgm:pt modelId="{EF12F89E-C866-4CDA-8ABA-0DEAC463A728}" type="pres">
      <dgm:prSet presAssocID="{D22FFB42-612D-4A5F-871E-158234099FC0}" presName="conn2-1" presStyleLbl="parChTrans1D2" presStyleIdx="0" presStyleCnt="3"/>
      <dgm:spPr/>
      <dgm:t>
        <a:bodyPr/>
        <a:lstStyle/>
        <a:p>
          <a:endParaRPr lang="es-ES"/>
        </a:p>
      </dgm:t>
    </dgm:pt>
    <dgm:pt modelId="{2CDBF892-7F6D-4BA4-8EDF-7A23EBE0AB95}" type="pres">
      <dgm:prSet presAssocID="{D22FFB42-612D-4A5F-871E-158234099FC0}" presName="connTx" presStyleLbl="parChTrans1D2" presStyleIdx="0" presStyleCnt="3"/>
      <dgm:spPr/>
      <dgm:t>
        <a:bodyPr/>
        <a:lstStyle/>
        <a:p>
          <a:endParaRPr lang="es-ES"/>
        </a:p>
      </dgm:t>
    </dgm:pt>
    <dgm:pt modelId="{A1770A42-A2C0-4076-A8BE-C7BFD98423EB}" type="pres">
      <dgm:prSet presAssocID="{BC726102-9A0E-48F5-BC81-6246E145FE29}" presName="root2" presStyleCnt="0"/>
      <dgm:spPr/>
    </dgm:pt>
    <dgm:pt modelId="{1689742F-681B-45A2-BBEF-FFFB0660E287}" type="pres">
      <dgm:prSet presAssocID="{BC726102-9A0E-48F5-BC81-6246E145FE29}" presName="LevelTwoTextNode" presStyleLbl="node2" presStyleIdx="0" presStyleCnt="3" custScaleX="30113" custScaleY="38863">
        <dgm:presLayoutVars>
          <dgm:chPref val="3"/>
        </dgm:presLayoutVars>
      </dgm:prSet>
      <dgm:spPr/>
      <dgm:t>
        <a:bodyPr/>
        <a:lstStyle/>
        <a:p>
          <a:endParaRPr lang="es-ES"/>
        </a:p>
      </dgm:t>
    </dgm:pt>
    <dgm:pt modelId="{E07ABF67-C5E1-4DA2-B75E-60EEB79FA6C5}" type="pres">
      <dgm:prSet presAssocID="{BC726102-9A0E-48F5-BC81-6246E145FE29}" presName="level3hierChild" presStyleCnt="0"/>
      <dgm:spPr/>
    </dgm:pt>
    <dgm:pt modelId="{D0C1BFE0-1FC6-4E43-8ABD-C8CF94091FC6}" type="pres">
      <dgm:prSet presAssocID="{ABE14EC5-2605-4828-A5B5-FFED30C45365}" presName="conn2-1" presStyleLbl="parChTrans1D2" presStyleIdx="1" presStyleCnt="3"/>
      <dgm:spPr/>
      <dgm:t>
        <a:bodyPr/>
        <a:lstStyle/>
        <a:p>
          <a:endParaRPr lang="es-ES"/>
        </a:p>
      </dgm:t>
    </dgm:pt>
    <dgm:pt modelId="{3AE5FF60-D011-41D5-B806-AFC265E57861}" type="pres">
      <dgm:prSet presAssocID="{ABE14EC5-2605-4828-A5B5-FFED30C45365}" presName="connTx" presStyleLbl="parChTrans1D2" presStyleIdx="1" presStyleCnt="3"/>
      <dgm:spPr/>
      <dgm:t>
        <a:bodyPr/>
        <a:lstStyle/>
        <a:p>
          <a:endParaRPr lang="es-ES"/>
        </a:p>
      </dgm:t>
    </dgm:pt>
    <dgm:pt modelId="{B459E4CB-DA74-450E-A7FC-0B3DD8BDBB1F}" type="pres">
      <dgm:prSet presAssocID="{9EFFC940-9109-4D6E-9B23-60181F4FB5EC}" presName="root2" presStyleCnt="0"/>
      <dgm:spPr/>
    </dgm:pt>
    <dgm:pt modelId="{63A7DDDD-6D11-42C8-A9A1-78741E5FCF30}" type="pres">
      <dgm:prSet presAssocID="{9EFFC940-9109-4D6E-9B23-60181F4FB5EC}" presName="LevelTwoTextNode" presStyleLbl="node2" presStyleIdx="1" presStyleCnt="3" custScaleX="41526" custScaleY="40789">
        <dgm:presLayoutVars>
          <dgm:chPref val="3"/>
        </dgm:presLayoutVars>
      </dgm:prSet>
      <dgm:spPr/>
      <dgm:t>
        <a:bodyPr/>
        <a:lstStyle/>
        <a:p>
          <a:endParaRPr lang="es-ES"/>
        </a:p>
      </dgm:t>
    </dgm:pt>
    <dgm:pt modelId="{F637D613-EF1F-4F53-8555-F90ACBE1BDF0}" type="pres">
      <dgm:prSet presAssocID="{9EFFC940-9109-4D6E-9B23-60181F4FB5EC}" presName="level3hierChild" presStyleCnt="0"/>
      <dgm:spPr/>
    </dgm:pt>
    <dgm:pt modelId="{37BC884E-FE94-4686-A926-1CFED733A6D0}" type="pres">
      <dgm:prSet presAssocID="{028D4914-9BD2-4C38-A3DB-7080250781B9}" presName="conn2-1" presStyleLbl="parChTrans1D2" presStyleIdx="2" presStyleCnt="3"/>
      <dgm:spPr/>
      <dgm:t>
        <a:bodyPr/>
        <a:lstStyle/>
        <a:p>
          <a:endParaRPr lang="es-ES"/>
        </a:p>
      </dgm:t>
    </dgm:pt>
    <dgm:pt modelId="{B21B7151-AF79-4ED4-BBBC-0E33218B2479}" type="pres">
      <dgm:prSet presAssocID="{028D4914-9BD2-4C38-A3DB-7080250781B9}" presName="connTx" presStyleLbl="parChTrans1D2" presStyleIdx="2" presStyleCnt="3"/>
      <dgm:spPr/>
      <dgm:t>
        <a:bodyPr/>
        <a:lstStyle/>
        <a:p>
          <a:endParaRPr lang="es-ES"/>
        </a:p>
      </dgm:t>
    </dgm:pt>
    <dgm:pt modelId="{51F6DC97-B647-48AA-9A19-F483C209253E}" type="pres">
      <dgm:prSet presAssocID="{03A97503-FFA1-4036-9264-B12BBDF11551}" presName="root2" presStyleCnt="0"/>
      <dgm:spPr/>
    </dgm:pt>
    <dgm:pt modelId="{23BEE32E-3C84-4CDF-A987-F9B071433B1E}" type="pres">
      <dgm:prSet presAssocID="{03A97503-FFA1-4036-9264-B12BBDF11551}" presName="LevelTwoTextNode" presStyleLbl="node2" presStyleIdx="2" presStyleCnt="3" custScaleX="34755" custScaleY="37030">
        <dgm:presLayoutVars>
          <dgm:chPref val="3"/>
        </dgm:presLayoutVars>
      </dgm:prSet>
      <dgm:spPr/>
      <dgm:t>
        <a:bodyPr/>
        <a:lstStyle/>
        <a:p>
          <a:endParaRPr lang="es-ES"/>
        </a:p>
      </dgm:t>
    </dgm:pt>
    <dgm:pt modelId="{F7212951-7D6F-48EA-900B-67A314710C13}" type="pres">
      <dgm:prSet presAssocID="{03A97503-FFA1-4036-9264-B12BBDF11551}" presName="level3hierChild" presStyleCnt="0"/>
      <dgm:spPr/>
    </dgm:pt>
  </dgm:ptLst>
  <dgm:cxnLst>
    <dgm:cxn modelId="{4FA2C8AF-27F1-478F-9BDB-B564A0FCB9C1}" type="presOf" srcId="{028D4914-9BD2-4C38-A3DB-7080250781B9}" destId="{37BC884E-FE94-4686-A926-1CFED733A6D0}" srcOrd="0" destOrd="0" presId="urn:microsoft.com/office/officeart/2008/layout/HorizontalMultiLevelHierarchy"/>
    <dgm:cxn modelId="{ABCF0962-4CB6-4DC8-A2DF-1BABCEB56D49}" type="presOf" srcId="{D22FFB42-612D-4A5F-871E-158234099FC0}" destId="{2CDBF892-7F6D-4BA4-8EDF-7A23EBE0AB95}" srcOrd="1" destOrd="0" presId="urn:microsoft.com/office/officeart/2008/layout/HorizontalMultiLevelHierarchy"/>
    <dgm:cxn modelId="{1CBD0A19-D284-48D6-B5DB-04C8458D5CF9}" type="presOf" srcId="{1FF1227A-41EA-4E24-A9DC-00745514FB00}" destId="{AFAB9F97-0DD2-46EA-8337-F9DE05A7EA9B}" srcOrd="0" destOrd="0" presId="urn:microsoft.com/office/officeart/2008/layout/HorizontalMultiLevelHierarchy"/>
    <dgm:cxn modelId="{5841A368-A107-4BED-B8BF-D019DE991520}" srcId="{1FF1227A-41EA-4E24-A9DC-00745514FB00}" destId="{5ECF28F6-E15E-4800-82EC-32A8FF78E58C}" srcOrd="0" destOrd="0" parTransId="{2F0C676E-3C57-493E-8F8A-F529723059CC}" sibTransId="{C2AD9755-0B34-4620-9937-D87F2179DA1B}"/>
    <dgm:cxn modelId="{A536CAC6-9597-4321-8AD7-D29E24426AF4}" type="presOf" srcId="{03A97503-FFA1-4036-9264-B12BBDF11551}" destId="{23BEE32E-3C84-4CDF-A987-F9B071433B1E}" srcOrd="0" destOrd="0" presId="urn:microsoft.com/office/officeart/2008/layout/HorizontalMultiLevelHierarchy"/>
    <dgm:cxn modelId="{D498256E-133C-4FE9-BC24-ABCFF81ADA98}" type="presOf" srcId="{ABE14EC5-2605-4828-A5B5-FFED30C45365}" destId="{D0C1BFE0-1FC6-4E43-8ABD-C8CF94091FC6}" srcOrd="0" destOrd="0" presId="urn:microsoft.com/office/officeart/2008/layout/HorizontalMultiLevelHierarchy"/>
    <dgm:cxn modelId="{FCC51A64-5AAB-4C03-9E5D-A174DF91948D}" type="presOf" srcId="{ABE14EC5-2605-4828-A5B5-FFED30C45365}" destId="{3AE5FF60-D011-41D5-B806-AFC265E57861}" srcOrd="1" destOrd="0" presId="urn:microsoft.com/office/officeart/2008/layout/HorizontalMultiLevelHierarchy"/>
    <dgm:cxn modelId="{B53EB0CD-2150-4972-9868-14D4D9F4058E}" srcId="{5ECF28F6-E15E-4800-82EC-32A8FF78E58C}" destId="{9EFFC940-9109-4D6E-9B23-60181F4FB5EC}" srcOrd="1" destOrd="0" parTransId="{ABE14EC5-2605-4828-A5B5-FFED30C45365}" sibTransId="{216DD803-25C7-4FC2-86B5-D53B5DF6DDE5}"/>
    <dgm:cxn modelId="{8D062482-06FC-4017-A5CD-3D5F828CB3CA}" type="presOf" srcId="{9EFFC940-9109-4D6E-9B23-60181F4FB5EC}" destId="{63A7DDDD-6D11-42C8-A9A1-78741E5FCF30}" srcOrd="0" destOrd="0" presId="urn:microsoft.com/office/officeart/2008/layout/HorizontalMultiLevelHierarchy"/>
    <dgm:cxn modelId="{5021D440-93CF-450A-8172-108D9E95DA74}" type="presOf" srcId="{028D4914-9BD2-4C38-A3DB-7080250781B9}" destId="{B21B7151-AF79-4ED4-BBBC-0E33218B2479}" srcOrd="1" destOrd="0" presId="urn:microsoft.com/office/officeart/2008/layout/HorizontalMultiLevelHierarchy"/>
    <dgm:cxn modelId="{1CA75971-4AC6-424C-B222-A72F0FC8EA9B}" srcId="{5ECF28F6-E15E-4800-82EC-32A8FF78E58C}" destId="{03A97503-FFA1-4036-9264-B12BBDF11551}" srcOrd="2" destOrd="0" parTransId="{028D4914-9BD2-4C38-A3DB-7080250781B9}" sibTransId="{14FE2F31-3009-451F-B05D-1DB62E9F0588}"/>
    <dgm:cxn modelId="{E09921CE-1F0F-4574-9D19-369049D4478A}" type="presOf" srcId="{D22FFB42-612D-4A5F-871E-158234099FC0}" destId="{EF12F89E-C866-4CDA-8ABA-0DEAC463A728}" srcOrd="0" destOrd="0" presId="urn:microsoft.com/office/officeart/2008/layout/HorizontalMultiLevelHierarchy"/>
    <dgm:cxn modelId="{11BFD5B4-2A29-47EB-A8E8-58EF93C172E8}" srcId="{5ECF28F6-E15E-4800-82EC-32A8FF78E58C}" destId="{BC726102-9A0E-48F5-BC81-6246E145FE29}" srcOrd="0" destOrd="0" parTransId="{D22FFB42-612D-4A5F-871E-158234099FC0}" sibTransId="{A2679941-530D-43E4-A17B-73513AF64C32}"/>
    <dgm:cxn modelId="{BEFC3CC6-CF35-41D9-8B72-C7223B38B41E}" type="presOf" srcId="{5ECF28F6-E15E-4800-82EC-32A8FF78E58C}" destId="{9CD79881-F1C2-47BC-B44D-5298D870484E}" srcOrd="0" destOrd="0" presId="urn:microsoft.com/office/officeart/2008/layout/HorizontalMultiLevelHierarchy"/>
    <dgm:cxn modelId="{7342E376-E787-4808-81D2-0D37F569F40A}" type="presOf" srcId="{BC726102-9A0E-48F5-BC81-6246E145FE29}" destId="{1689742F-681B-45A2-BBEF-FFFB0660E287}" srcOrd="0" destOrd="0" presId="urn:microsoft.com/office/officeart/2008/layout/HorizontalMultiLevelHierarchy"/>
    <dgm:cxn modelId="{E1C2D596-0AF3-4C91-92E1-74377F5BD79E}" type="presParOf" srcId="{AFAB9F97-0DD2-46EA-8337-F9DE05A7EA9B}" destId="{EC37A315-3E02-4900-A1DC-2C61D729C381}" srcOrd="0" destOrd="0" presId="urn:microsoft.com/office/officeart/2008/layout/HorizontalMultiLevelHierarchy"/>
    <dgm:cxn modelId="{BFF1EB08-A961-4047-8BC4-5275B4380098}" type="presParOf" srcId="{EC37A315-3E02-4900-A1DC-2C61D729C381}" destId="{9CD79881-F1C2-47BC-B44D-5298D870484E}" srcOrd="0" destOrd="0" presId="urn:microsoft.com/office/officeart/2008/layout/HorizontalMultiLevelHierarchy"/>
    <dgm:cxn modelId="{314E363F-CFBD-43C4-BA0D-E0ECC6B10E65}" type="presParOf" srcId="{EC37A315-3E02-4900-A1DC-2C61D729C381}" destId="{8854BF76-E08C-429F-998F-1D1ADD3E80A1}" srcOrd="1" destOrd="0" presId="urn:microsoft.com/office/officeart/2008/layout/HorizontalMultiLevelHierarchy"/>
    <dgm:cxn modelId="{D08DB5FB-323B-45B6-BD19-17C361B3CDFC}" type="presParOf" srcId="{8854BF76-E08C-429F-998F-1D1ADD3E80A1}" destId="{EF12F89E-C866-4CDA-8ABA-0DEAC463A728}" srcOrd="0" destOrd="0" presId="urn:microsoft.com/office/officeart/2008/layout/HorizontalMultiLevelHierarchy"/>
    <dgm:cxn modelId="{B489FA3E-8A88-419B-AE81-C1CB13C26C42}" type="presParOf" srcId="{EF12F89E-C866-4CDA-8ABA-0DEAC463A728}" destId="{2CDBF892-7F6D-4BA4-8EDF-7A23EBE0AB95}" srcOrd="0" destOrd="0" presId="urn:microsoft.com/office/officeart/2008/layout/HorizontalMultiLevelHierarchy"/>
    <dgm:cxn modelId="{11BA3454-AB00-4A9D-9EA6-1F191E50EC7D}" type="presParOf" srcId="{8854BF76-E08C-429F-998F-1D1ADD3E80A1}" destId="{A1770A42-A2C0-4076-A8BE-C7BFD98423EB}" srcOrd="1" destOrd="0" presId="urn:microsoft.com/office/officeart/2008/layout/HorizontalMultiLevelHierarchy"/>
    <dgm:cxn modelId="{3A70A1C4-0904-4768-A4F6-101FC6DFACC4}" type="presParOf" srcId="{A1770A42-A2C0-4076-A8BE-C7BFD98423EB}" destId="{1689742F-681B-45A2-BBEF-FFFB0660E287}" srcOrd="0" destOrd="0" presId="urn:microsoft.com/office/officeart/2008/layout/HorizontalMultiLevelHierarchy"/>
    <dgm:cxn modelId="{98ACC24C-A735-41AE-8B0D-F4CE68BD504F}" type="presParOf" srcId="{A1770A42-A2C0-4076-A8BE-C7BFD98423EB}" destId="{E07ABF67-C5E1-4DA2-B75E-60EEB79FA6C5}" srcOrd="1" destOrd="0" presId="urn:microsoft.com/office/officeart/2008/layout/HorizontalMultiLevelHierarchy"/>
    <dgm:cxn modelId="{6563C931-9EC1-4FCB-9AA2-B88407F397B7}" type="presParOf" srcId="{8854BF76-E08C-429F-998F-1D1ADD3E80A1}" destId="{D0C1BFE0-1FC6-4E43-8ABD-C8CF94091FC6}" srcOrd="2" destOrd="0" presId="urn:microsoft.com/office/officeart/2008/layout/HorizontalMultiLevelHierarchy"/>
    <dgm:cxn modelId="{D3CA6F76-D387-47DD-812F-FAE8FAA9CDAF}" type="presParOf" srcId="{D0C1BFE0-1FC6-4E43-8ABD-C8CF94091FC6}" destId="{3AE5FF60-D011-41D5-B806-AFC265E57861}" srcOrd="0" destOrd="0" presId="urn:microsoft.com/office/officeart/2008/layout/HorizontalMultiLevelHierarchy"/>
    <dgm:cxn modelId="{6120D93A-2EE8-462B-9041-602821C6DCBD}" type="presParOf" srcId="{8854BF76-E08C-429F-998F-1D1ADD3E80A1}" destId="{B459E4CB-DA74-450E-A7FC-0B3DD8BDBB1F}" srcOrd="3" destOrd="0" presId="urn:microsoft.com/office/officeart/2008/layout/HorizontalMultiLevelHierarchy"/>
    <dgm:cxn modelId="{CBED6291-BA2D-4736-AEE3-7D0313E74794}" type="presParOf" srcId="{B459E4CB-DA74-450E-A7FC-0B3DD8BDBB1F}" destId="{63A7DDDD-6D11-42C8-A9A1-78741E5FCF30}" srcOrd="0" destOrd="0" presId="urn:microsoft.com/office/officeart/2008/layout/HorizontalMultiLevelHierarchy"/>
    <dgm:cxn modelId="{03F6E3E1-D765-4C7A-A69B-506B5796A491}" type="presParOf" srcId="{B459E4CB-DA74-450E-A7FC-0B3DD8BDBB1F}" destId="{F637D613-EF1F-4F53-8555-F90ACBE1BDF0}" srcOrd="1" destOrd="0" presId="urn:microsoft.com/office/officeart/2008/layout/HorizontalMultiLevelHierarchy"/>
    <dgm:cxn modelId="{CC405AB5-96FE-4792-BD7C-CF7D2278C075}" type="presParOf" srcId="{8854BF76-E08C-429F-998F-1D1ADD3E80A1}" destId="{37BC884E-FE94-4686-A926-1CFED733A6D0}" srcOrd="4" destOrd="0" presId="urn:microsoft.com/office/officeart/2008/layout/HorizontalMultiLevelHierarchy"/>
    <dgm:cxn modelId="{5E843B45-CE4F-4BDE-87D4-D77BEE5A6D6B}" type="presParOf" srcId="{37BC884E-FE94-4686-A926-1CFED733A6D0}" destId="{B21B7151-AF79-4ED4-BBBC-0E33218B2479}" srcOrd="0" destOrd="0" presId="urn:microsoft.com/office/officeart/2008/layout/HorizontalMultiLevelHierarchy"/>
    <dgm:cxn modelId="{71F16297-515A-4137-B348-DAAC7DF5498D}" type="presParOf" srcId="{8854BF76-E08C-429F-998F-1D1ADD3E80A1}" destId="{51F6DC97-B647-48AA-9A19-F483C209253E}" srcOrd="5" destOrd="0" presId="urn:microsoft.com/office/officeart/2008/layout/HorizontalMultiLevelHierarchy"/>
    <dgm:cxn modelId="{6FEEC3C5-E6A9-4774-9F5F-CF57DCF7820B}" type="presParOf" srcId="{51F6DC97-B647-48AA-9A19-F483C209253E}" destId="{23BEE32E-3C84-4CDF-A987-F9B071433B1E}" srcOrd="0" destOrd="0" presId="urn:microsoft.com/office/officeart/2008/layout/HorizontalMultiLevelHierarchy"/>
    <dgm:cxn modelId="{20B43A7B-2914-4854-A39B-4E0FA2A8CEA6}" type="presParOf" srcId="{51F6DC97-B647-48AA-9A19-F483C209253E}" destId="{F7212951-7D6F-48EA-900B-67A314710C1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C884E-FE94-4686-A926-1CFED733A6D0}">
      <dsp:nvSpPr>
        <dsp:cNvPr id="0" name=""/>
        <dsp:cNvSpPr/>
      </dsp:nvSpPr>
      <dsp:spPr>
        <a:xfrm>
          <a:off x="2104997" y="2735451"/>
          <a:ext cx="1890227" cy="641295"/>
        </a:xfrm>
        <a:custGeom>
          <a:avLst/>
          <a:gdLst/>
          <a:ahLst/>
          <a:cxnLst/>
          <a:rect l="0" t="0" r="0" b="0"/>
          <a:pathLst>
            <a:path>
              <a:moveTo>
                <a:pt x="0" y="0"/>
              </a:moveTo>
              <a:lnTo>
                <a:pt x="945113" y="0"/>
              </a:lnTo>
              <a:lnTo>
                <a:pt x="945113" y="641295"/>
              </a:lnTo>
              <a:lnTo>
                <a:pt x="1890227" y="6412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3000209" y="3006198"/>
        <a:ext cx="99802" cy="99802"/>
      </dsp:txXfrm>
    </dsp:sp>
    <dsp:sp modelId="{D0C1BFE0-1FC6-4E43-8ABD-C8CF94091FC6}">
      <dsp:nvSpPr>
        <dsp:cNvPr id="0" name=""/>
        <dsp:cNvSpPr/>
      </dsp:nvSpPr>
      <dsp:spPr>
        <a:xfrm>
          <a:off x="2104997" y="2673049"/>
          <a:ext cx="1890227" cy="91440"/>
        </a:xfrm>
        <a:custGeom>
          <a:avLst/>
          <a:gdLst/>
          <a:ahLst/>
          <a:cxnLst/>
          <a:rect l="0" t="0" r="0" b="0"/>
          <a:pathLst>
            <a:path>
              <a:moveTo>
                <a:pt x="0" y="62402"/>
              </a:moveTo>
              <a:lnTo>
                <a:pt x="945113" y="62402"/>
              </a:lnTo>
              <a:lnTo>
                <a:pt x="945113" y="45720"/>
              </a:lnTo>
              <a:lnTo>
                <a:pt x="1890227"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3002853" y="2671511"/>
        <a:ext cx="94515" cy="94515"/>
      </dsp:txXfrm>
    </dsp:sp>
    <dsp:sp modelId="{EF12F89E-C866-4CDA-8ABA-0DEAC463A728}">
      <dsp:nvSpPr>
        <dsp:cNvPr id="0" name=""/>
        <dsp:cNvSpPr/>
      </dsp:nvSpPr>
      <dsp:spPr>
        <a:xfrm>
          <a:off x="2104997" y="2051355"/>
          <a:ext cx="1890227" cy="684096"/>
        </a:xfrm>
        <a:custGeom>
          <a:avLst/>
          <a:gdLst/>
          <a:ahLst/>
          <a:cxnLst/>
          <a:rect l="0" t="0" r="0" b="0"/>
          <a:pathLst>
            <a:path>
              <a:moveTo>
                <a:pt x="0" y="684096"/>
              </a:moveTo>
              <a:lnTo>
                <a:pt x="945113" y="684096"/>
              </a:lnTo>
              <a:lnTo>
                <a:pt x="945113" y="0"/>
              </a:lnTo>
              <a:lnTo>
                <a:pt x="189022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2999855" y="2343148"/>
        <a:ext cx="100510" cy="100510"/>
      </dsp:txXfrm>
    </dsp:sp>
    <dsp:sp modelId="{9CD79881-F1C2-47BC-B44D-5298D870484E}">
      <dsp:nvSpPr>
        <dsp:cNvPr id="0" name=""/>
        <dsp:cNvSpPr/>
      </dsp:nvSpPr>
      <dsp:spPr>
        <a:xfrm>
          <a:off x="693447" y="2440769"/>
          <a:ext cx="2233737" cy="5893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solidFill>
                <a:srgbClr val="FFFF00"/>
              </a:solidFill>
            </a:rPr>
            <a:t>INTRODUCCIÓN</a:t>
          </a:r>
          <a:endParaRPr lang="es-ES" sz="2400" b="1" kern="1200" dirty="0">
            <a:solidFill>
              <a:srgbClr val="FFFF00"/>
            </a:solidFill>
          </a:endParaRPr>
        </a:p>
      </dsp:txBody>
      <dsp:txXfrm>
        <a:off x="693447" y="2440769"/>
        <a:ext cx="2233737" cy="589364"/>
      </dsp:txXfrm>
    </dsp:sp>
    <dsp:sp modelId="{1689742F-681B-45A2-BBEF-FFFB0660E287}">
      <dsp:nvSpPr>
        <dsp:cNvPr id="0" name=""/>
        <dsp:cNvSpPr/>
      </dsp:nvSpPr>
      <dsp:spPr>
        <a:xfrm>
          <a:off x="3995224" y="1851298"/>
          <a:ext cx="1016889" cy="400112"/>
        </a:xfrm>
        <a:prstGeom prst="rect">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s-ES" sz="2400" b="1" kern="1200" dirty="0" smtClean="0">
              <a:solidFill>
                <a:schemeClr val="bg1"/>
              </a:solidFill>
            </a:rPr>
            <a:t>Pasado</a:t>
          </a:r>
          <a:endParaRPr lang="es-ES" sz="2400" b="1" kern="1200" dirty="0">
            <a:solidFill>
              <a:schemeClr val="bg1"/>
            </a:solidFill>
          </a:endParaRPr>
        </a:p>
      </dsp:txBody>
      <dsp:txXfrm>
        <a:off x="3995224" y="1851298"/>
        <a:ext cx="1016889" cy="400112"/>
      </dsp:txXfrm>
    </dsp:sp>
    <dsp:sp modelId="{63A7DDDD-6D11-42C8-A9A1-78741E5FCF30}">
      <dsp:nvSpPr>
        <dsp:cNvPr id="0" name=""/>
        <dsp:cNvSpPr/>
      </dsp:nvSpPr>
      <dsp:spPr>
        <a:xfrm>
          <a:off x="3995224" y="2508798"/>
          <a:ext cx="1402297" cy="419941"/>
        </a:xfrm>
        <a:prstGeom prst="rect">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Presente</a:t>
          </a:r>
          <a:endParaRPr lang="es-ES" sz="2400" b="1" kern="1200" dirty="0"/>
        </a:p>
      </dsp:txBody>
      <dsp:txXfrm>
        <a:off x="3995224" y="2508798"/>
        <a:ext cx="1402297" cy="419941"/>
      </dsp:txXfrm>
    </dsp:sp>
    <dsp:sp modelId="{23BEE32E-3C84-4CDF-A987-F9B071433B1E}">
      <dsp:nvSpPr>
        <dsp:cNvPr id="0" name=""/>
        <dsp:cNvSpPr/>
      </dsp:nvSpPr>
      <dsp:spPr>
        <a:xfrm>
          <a:off x="3995224" y="3186126"/>
          <a:ext cx="1173646" cy="381241"/>
        </a:xfrm>
        <a:prstGeom prst="rect">
          <a:avLst/>
        </a:prstGeom>
        <a:solidFill>
          <a:schemeClr val="accent1">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smtClean="0"/>
            <a:t>Futuro</a:t>
          </a:r>
          <a:endParaRPr lang="es-ES" sz="2500" kern="1200" dirty="0"/>
        </a:p>
      </dsp:txBody>
      <dsp:txXfrm>
        <a:off x="3995224" y="3186126"/>
        <a:ext cx="1173646" cy="38124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793E1E35-C615-425D-BDCB-469079CC4098}" type="datetimeFigureOut">
              <a:rPr lang="en-US" smtClean="0"/>
              <a:t>7/24/2020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197298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793E1E35-C615-425D-BDCB-469079CC4098}" type="datetimeFigureOut">
              <a:rPr lang="en-US" smtClean="0"/>
              <a:t>7/24/2020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2538820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793E1E35-C615-425D-BDCB-469079CC4098}" type="datetimeFigureOut">
              <a:rPr lang="en-US" smtClean="0"/>
              <a:t>7/24/2020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134474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793E1E35-C615-425D-BDCB-469079CC4098}" type="datetimeFigureOut">
              <a:rPr lang="en-US" smtClean="0"/>
              <a:t>7/24/2020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322122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793E1E35-C615-425D-BDCB-469079CC4098}" type="datetimeFigureOut">
              <a:rPr lang="en-US" smtClean="0"/>
              <a:t>7/24/2020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2021682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793E1E35-C615-425D-BDCB-469079CC4098}" type="datetimeFigureOut">
              <a:rPr lang="en-US" smtClean="0"/>
              <a:t>7/24/2020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2721525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793E1E35-C615-425D-BDCB-469079CC4098}" type="datetimeFigureOut">
              <a:rPr lang="en-US" smtClean="0"/>
              <a:t>7/24/2020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16701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793E1E35-C615-425D-BDCB-469079CC4098}" type="datetimeFigureOut">
              <a:rPr lang="en-US" smtClean="0"/>
              <a:t>7/24/2020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8163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93E1E35-C615-425D-BDCB-469079CC4098}" type="datetimeFigureOut">
              <a:rPr lang="en-US" smtClean="0"/>
              <a:t>7/24/2020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391663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93E1E35-C615-425D-BDCB-469079CC4098}" type="datetimeFigureOut">
              <a:rPr lang="en-US" smtClean="0"/>
              <a:t>7/24/2020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396476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93E1E35-C615-425D-BDCB-469079CC4098}" type="datetimeFigureOut">
              <a:rPr lang="en-US" smtClean="0"/>
              <a:t>7/24/2020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4D0B35F-0929-40AB-A9AC-214D555927AD}" type="slidenum">
              <a:rPr lang="en-US" smtClean="0"/>
              <a:t>‹Nº›</a:t>
            </a:fld>
            <a:endParaRPr lang="en-US"/>
          </a:p>
        </p:txBody>
      </p:sp>
    </p:spTree>
    <p:extLst>
      <p:ext uri="{BB962C8B-B14F-4D97-AF65-F5344CB8AC3E}">
        <p14:creationId xmlns:p14="http://schemas.microsoft.com/office/powerpoint/2010/main" val="105541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E1E35-C615-425D-BDCB-469079CC4098}" type="datetimeFigureOut">
              <a:rPr lang="en-US" smtClean="0"/>
              <a:t>7/24/2020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0B35F-0929-40AB-A9AC-214D555927AD}" type="slidenum">
              <a:rPr lang="en-US" smtClean="0"/>
              <a:t>‹Nº›</a:t>
            </a:fld>
            <a:endParaRPr lang="en-US"/>
          </a:p>
        </p:txBody>
      </p:sp>
    </p:spTree>
    <p:extLst>
      <p:ext uri="{BB962C8B-B14F-4D97-AF65-F5344CB8AC3E}">
        <p14:creationId xmlns:p14="http://schemas.microsoft.com/office/powerpoint/2010/main" val="2387429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0.jpeg"/><Relationship Id="rId4" Type="http://schemas.openxmlformats.org/officeDocument/2006/relationships/diagramQuickStyle" Target="../diagrams/quickStyle1.xml"/><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jpeg"/><Relationship Id="rId5" Type="http://schemas.microsoft.com/office/2007/relationships/hdphoto" Target="../media/hdphoto16.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55371" y="2082601"/>
            <a:ext cx="7654835" cy="2229802"/>
          </a:xfrm>
          <a:solidFill>
            <a:srgbClr val="0070C0"/>
          </a:solidFill>
          <a:ln w="57150">
            <a:solidFill>
              <a:srgbClr val="FFFF00"/>
            </a:solidFill>
          </a:ln>
        </p:spPr>
        <p:txBody>
          <a:bodyPr anchor="ctr">
            <a:normAutofit/>
          </a:bodyPr>
          <a:lstStyle/>
          <a:p>
            <a:r>
              <a:rPr lang="es-ES" sz="5400" b="1" dirty="0" smtClean="0">
                <a:solidFill>
                  <a:schemeClr val="bg1"/>
                </a:solidFill>
              </a:rPr>
              <a:t>PRODUCCIÓN DE CULTIVOS SIN SUELO</a:t>
            </a:r>
            <a:endParaRPr lang="en-US" sz="5400" b="1" dirty="0">
              <a:solidFill>
                <a:schemeClr val="bg1"/>
              </a:solidFill>
            </a:endParaRPr>
          </a:p>
        </p:txBody>
      </p:sp>
      <p:pic>
        <p:nvPicPr>
          <p:cNvPr id="5" name="Imagen 4" descr="Los secretos innovadores de la hidroponia: la técnica para lograr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14" y="4490494"/>
            <a:ext cx="3040380" cy="1815737"/>
          </a:xfrm>
          <a:prstGeom prst="rect">
            <a:avLst/>
          </a:prstGeom>
          <a:noFill/>
          <a:ln>
            <a:noFill/>
          </a:ln>
        </p:spPr>
      </p:pic>
      <p:pic>
        <p:nvPicPr>
          <p:cNvPr id="1028" name="Picture 4" descr="La hidroponía crecerá de la mano de la exportación - Redagrícola Per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6697" y="4846732"/>
            <a:ext cx="2695303" cy="2011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ltivo hidropónico: qué, cómo, cuándo, quién, dónde y por qué"/>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390" y="173300"/>
            <a:ext cx="2629952" cy="17312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istoria de la hidroponía o cultivo hidropóni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9118" y="306117"/>
            <a:ext cx="2456996" cy="150931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a:stretch>
            <a:fillRect/>
          </a:stretch>
        </p:blipFill>
        <p:spPr>
          <a:xfrm>
            <a:off x="0" y="0"/>
            <a:ext cx="1038905" cy="1038905"/>
          </a:xfrm>
          <a:prstGeom prst="rect">
            <a:avLst/>
          </a:prstGeom>
        </p:spPr>
      </p:pic>
      <p:pic>
        <p:nvPicPr>
          <p:cNvPr id="8" name="Picture 6" descr="Colegio de Postgraduados (ColPos), Campus Veracruz : Universidades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599" y="0"/>
            <a:ext cx="1104401" cy="1104401"/>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65014" y="6498277"/>
            <a:ext cx="5198218" cy="400110"/>
          </a:xfrm>
          <a:prstGeom prst="rect">
            <a:avLst/>
          </a:prstGeom>
          <a:solidFill>
            <a:srgbClr val="00B0F0"/>
          </a:solidFill>
        </p:spPr>
        <p:txBody>
          <a:bodyPr wrap="none">
            <a:spAutoFit/>
          </a:bodyPr>
          <a:lstStyle/>
          <a:p>
            <a:r>
              <a:rPr lang="es-ES" sz="2000" b="1" dirty="0" smtClean="0">
                <a:solidFill>
                  <a:srgbClr val="C00000"/>
                </a:solidFill>
              </a:rPr>
              <a:t>CTH-638 PRODUCCIÓN DE CULTIVOS SIN SUELO</a:t>
            </a:r>
            <a:endParaRPr lang="en-US" sz="2000" b="1" dirty="0">
              <a:solidFill>
                <a:srgbClr val="C00000"/>
              </a:solidFill>
            </a:endParaRPr>
          </a:p>
        </p:txBody>
      </p:sp>
    </p:spTree>
    <p:extLst>
      <p:ext uri="{BB962C8B-B14F-4D97-AF65-F5344CB8AC3E}">
        <p14:creationId xmlns:p14="http://schemas.microsoft.com/office/powerpoint/2010/main" val="1228185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24200" y="587195"/>
            <a:ext cx="6189617" cy="444772"/>
          </a:xfrm>
          <a:solidFill>
            <a:srgbClr val="00B050"/>
          </a:solidFill>
        </p:spPr>
        <p:txBody>
          <a:bodyPr>
            <a:normAutofit fontScale="90000"/>
          </a:bodyPr>
          <a:lstStyle/>
          <a:p>
            <a:r>
              <a:rPr lang="es-ES" sz="2800" b="1" dirty="0" smtClean="0">
                <a:solidFill>
                  <a:schemeClr val="bg1"/>
                </a:solidFill>
              </a:rPr>
              <a:t>2.3.4 El suelo contra los cultivos hidropónicos</a:t>
            </a:r>
            <a:endParaRPr lang="en-US" sz="2800" b="1" dirty="0">
              <a:solidFill>
                <a:schemeClr val="bg1"/>
              </a:solidFill>
            </a:endParaRPr>
          </a:p>
        </p:txBody>
      </p:sp>
      <p:sp>
        <p:nvSpPr>
          <p:cNvPr id="3" name="Marcador de contenido 2"/>
          <p:cNvSpPr>
            <a:spLocks noGrp="1"/>
          </p:cNvSpPr>
          <p:nvPr>
            <p:ph idx="1"/>
          </p:nvPr>
        </p:nvSpPr>
        <p:spPr>
          <a:xfrm>
            <a:off x="746760" y="1342299"/>
            <a:ext cx="10515600" cy="1805850"/>
          </a:xfrm>
          <a:solidFill>
            <a:srgbClr val="CC66FF">
              <a:alpha val="0"/>
            </a:srgbClr>
          </a:solidFill>
          <a:ln w="28575">
            <a:solidFill>
              <a:srgbClr val="CC66FF"/>
            </a:solidFill>
          </a:ln>
        </p:spPr>
        <p:txBody>
          <a:bodyPr>
            <a:normAutofit/>
          </a:bodyPr>
          <a:lstStyle/>
          <a:p>
            <a:pPr algn="just"/>
            <a:r>
              <a:rPr lang="es-ES" sz="2400" dirty="0" smtClean="0"/>
              <a:t>No existe una diferencia fisiológica entre las plantas que crecen en un cultivo hidropónico y aquellas que crece en suelos. En los cultivos hidropónicos las raíces de las plantas son humedecidas con una solución de nutrientes que contienen los elementos, por lo tanto, el proceso de utilización/absorción de las plantas es el mismo como en el suelo.   </a:t>
            </a:r>
            <a:endParaRPr lang="en-US" sz="2400" dirty="0"/>
          </a:p>
        </p:txBody>
      </p:sp>
      <p:pic>
        <p:nvPicPr>
          <p:cNvPr id="5" name="Imagen 4"/>
          <p:cNvPicPr>
            <a:picLocks noChangeAspect="1"/>
          </p:cNvPicPr>
          <p:nvPr/>
        </p:nvPicPr>
        <p:blipFill>
          <a:blip r:embed="rId2"/>
          <a:stretch>
            <a:fillRect/>
          </a:stretch>
        </p:blipFill>
        <p:spPr>
          <a:xfrm>
            <a:off x="3475537" y="3618412"/>
            <a:ext cx="5838280" cy="2919140"/>
          </a:xfrm>
          <a:prstGeom prst="rect">
            <a:avLst/>
          </a:prstGeom>
        </p:spPr>
      </p:pic>
    </p:spTree>
    <p:extLst>
      <p:ext uri="{BB962C8B-B14F-4D97-AF65-F5344CB8AC3E}">
        <p14:creationId xmlns:p14="http://schemas.microsoft.com/office/powerpoint/2010/main" val="1794319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7835" t="18112" r="40937" b="17891"/>
          <a:stretch/>
        </p:blipFill>
        <p:spPr bwMode="auto">
          <a:xfrm>
            <a:off x="2299062" y="130628"/>
            <a:ext cx="6792687" cy="65575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5008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12920" y="286748"/>
            <a:ext cx="4478383" cy="601526"/>
          </a:xfrm>
          <a:solidFill>
            <a:schemeClr val="accent2"/>
          </a:solidFill>
        </p:spPr>
        <p:txBody>
          <a:bodyPr>
            <a:normAutofit/>
          </a:bodyPr>
          <a:lstStyle/>
          <a:p>
            <a:r>
              <a:rPr lang="es-ES" sz="2800" b="1" dirty="0" smtClean="0">
                <a:solidFill>
                  <a:schemeClr val="bg1"/>
                </a:solidFill>
              </a:rPr>
              <a:t>2.5 Nutrición de las plantas</a:t>
            </a:r>
            <a:endParaRPr lang="en-US" sz="2800" b="1" dirty="0">
              <a:solidFill>
                <a:schemeClr val="bg1"/>
              </a:solidFill>
            </a:endParaRPr>
          </a:p>
        </p:txBody>
      </p:sp>
      <p:sp>
        <p:nvSpPr>
          <p:cNvPr id="3" name="Marcador de contenido 2"/>
          <p:cNvSpPr>
            <a:spLocks noGrp="1"/>
          </p:cNvSpPr>
          <p:nvPr>
            <p:ph idx="1"/>
          </p:nvPr>
        </p:nvSpPr>
        <p:spPr>
          <a:xfrm>
            <a:off x="877389" y="1329236"/>
            <a:ext cx="10515600" cy="4601301"/>
          </a:xfrm>
          <a:solidFill>
            <a:schemeClr val="accent1">
              <a:lumMod val="50000"/>
            </a:schemeClr>
          </a:solidFill>
        </p:spPr>
        <p:txBody>
          <a:bodyPr>
            <a:normAutofit/>
          </a:bodyPr>
          <a:lstStyle/>
          <a:p>
            <a:pPr algn="just"/>
            <a:r>
              <a:rPr lang="es-ES" dirty="0" smtClean="0">
                <a:solidFill>
                  <a:schemeClr val="bg1"/>
                </a:solidFill>
              </a:rPr>
              <a:t>La nutrición vegetal es la base de la hidroponía. Cualquier que intente implementar técnicas hidropónicas debe tener suficientes conocimientos de nutrición vegetal para hacer las soluciones de nutrientes. </a:t>
            </a:r>
          </a:p>
          <a:p>
            <a:pPr algn="just"/>
            <a:r>
              <a:rPr lang="es-ES" dirty="0" smtClean="0">
                <a:solidFill>
                  <a:schemeClr val="bg1"/>
                </a:solidFill>
              </a:rPr>
              <a:t>Análisis foliar periódico (una o dos veces por semana) para detectar deficiencia de nutriente. Pero como son caros, la alternativa es el diagnostico visual de los síntomas de deficiencias de nutrientes que presentaran las plantas. </a:t>
            </a:r>
          </a:p>
          <a:p>
            <a:pPr algn="just"/>
            <a:endParaRPr lang="es-ES" dirty="0" smtClean="0">
              <a:solidFill>
                <a:schemeClr val="bg1"/>
              </a:solidFill>
            </a:endParaRPr>
          </a:p>
          <a:p>
            <a:pPr algn="just"/>
            <a:endParaRPr lang="en-US" dirty="0">
              <a:solidFill>
                <a:schemeClr val="bg1"/>
              </a:solidFill>
            </a:endParaRPr>
          </a:p>
        </p:txBody>
      </p:sp>
    </p:spTree>
    <p:extLst>
      <p:ext uri="{BB962C8B-B14F-4D97-AF65-F5344CB8AC3E}">
        <p14:creationId xmlns:p14="http://schemas.microsoft.com/office/powerpoint/2010/main" val="3060398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4633" t="21875" r="33803" b="18482"/>
          <a:stretch/>
        </p:blipFill>
        <p:spPr>
          <a:xfrm>
            <a:off x="365759" y="139905"/>
            <a:ext cx="8132920" cy="6561341"/>
          </a:xfrm>
          <a:prstGeom prst="rect">
            <a:avLst/>
          </a:prstGeom>
        </p:spPr>
      </p:pic>
      <p:pic>
        <p:nvPicPr>
          <p:cNvPr id="4098" name="Picture 2" descr="Guía de síntomas de deficiencias de micronutrientes en las planta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8992" y="613954"/>
            <a:ext cx="3493008" cy="499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64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4533" t="20626" r="35007" b="13660"/>
          <a:stretch/>
        </p:blipFill>
        <p:spPr>
          <a:xfrm>
            <a:off x="2063930" y="123109"/>
            <a:ext cx="7375438" cy="6734891"/>
          </a:xfrm>
          <a:prstGeom prst="rect">
            <a:avLst/>
          </a:prstGeom>
        </p:spPr>
      </p:pic>
    </p:spTree>
    <p:extLst>
      <p:ext uri="{BB962C8B-B14F-4D97-AF65-F5344CB8AC3E}">
        <p14:creationId xmlns:p14="http://schemas.microsoft.com/office/powerpoint/2010/main" val="3851773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5035" t="24018" r="33200" b="7947"/>
          <a:stretch/>
        </p:blipFill>
        <p:spPr>
          <a:xfrm>
            <a:off x="2683612" y="214406"/>
            <a:ext cx="6982902" cy="6395399"/>
          </a:xfrm>
          <a:prstGeom prst="rect">
            <a:avLst/>
          </a:prstGeom>
        </p:spPr>
      </p:pic>
    </p:spTree>
    <p:extLst>
      <p:ext uri="{BB962C8B-B14F-4D97-AF65-F5344CB8AC3E}">
        <p14:creationId xmlns:p14="http://schemas.microsoft.com/office/powerpoint/2010/main" val="810933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4934" t="36518" r="32899" b="25625"/>
          <a:stretch/>
        </p:blipFill>
        <p:spPr>
          <a:xfrm>
            <a:off x="1933303" y="152771"/>
            <a:ext cx="8307978" cy="4193551"/>
          </a:xfrm>
          <a:prstGeom prst="rect">
            <a:avLst/>
          </a:prstGeom>
        </p:spPr>
      </p:pic>
      <p:pic>
        <p:nvPicPr>
          <p:cNvPr id="3" name="Imagen 2"/>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22064" t="40451" r="35336" b="44435"/>
          <a:stretch/>
        </p:blipFill>
        <p:spPr bwMode="auto">
          <a:xfrm>
            <a:off x="1802674" y="4467498"/>
            <a:ext cx="8438607" cy="20639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3794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2324" t="18838" r="35409" b="13126"/>
          <a:stretch/>
        </p:blipFill>
        <p:spPr>
          <a:xfrm>
            <a:off x="2455817" y="163363"/>
            <a:ext cx="7209839" cy="6524820"/>
          </a:xfrm>
          <a:prstGeom prst="rect">
            <a:avLst/>
          </a:prstGeom>
        </p:spPr>
      </p:pic>
    </p:spTree>
    <p:extLst>
      <p:ext uri="{BB962C8B-B14F-4D97-AF65-F5344CB8AC3E}">
        <p14:creationId xmlns:p14="http://schemas.microsoft.com/office/powerpoint/2010/main" val="2529543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02473"/>
            <a:ext cx="1946366" cy="1998618"/>
          </a:xfrm>
          <a:solidFill>
            <a:schemeClr val="accent2">
              <a:lumMod val="75000"/>
            </a:schemeClr>
          </a:solidFill>
        </p:spPr>
        <p:txBody>
          <a:bodyPr>
            <a:normAutofit/>
          </a:bodyPr>
          <a:lstStyle/>
          <a:p>
            <a:r>
              <a:rPr lang="es-ES" sz="2400" b="1" dirty="0" smtClean="0">
                <a:solidFill>
                  <a:schemeClr val="bg1"/>
                </a:solidFill>
              </a:rPr>
              <a:t>Comparación de los culticos con y sin suelo</a:t>
            </a:r>
            <a:endParaRPr lang="en-US" sz="2400" b="1" dirty="0">
              <a:solidFill>
                <a:schemeClr val="bg1"/>
              </a:solidFill>
            </a:endParaRPr>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3830" t="19553" r="34104" b="9196"/>
          <a:stretch/>
        </p:blipFill>
        <p:spPr>
          <a:xfrm>
            <a:off x="2508069" y="1"/>
            <a:ext cx="7201758" cy="6858000"/>
          </a:xfrm>
          <a:prstGeom prst="rect">
            <a:avLst/>
          </a:prstGeom>
        </p:spPr>
      </p:pic>
    </p:spTree>
    <p:extLst>
      <p:ext uri="{BB962C8B-B14F-4D97-AF65-F5344CB8AC3E}">
        <p14:creationId xmlns:p14="http://schemas.microsoft.com/office/powerpoint/2010/main" val="1632733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5034" t="24196" r="32297" b="11160"/>
          <a:stretch/>
        </p:blipFill>
        <p:spPr>
          <a:xfrm>
            <a:off x="3265714" y="218348"/>
            <a:ext cx="7795170" cy="6639652"/>
          </a:xfrm>
          <a:prstGeom prst="rect">
            <a:avLst/>
          </a:prstGeom>
        </p:spPr>
      </p:pic>
      <p:pic>
        <p:nvPicPr>
          <p:cNvPr id="5122" name="Picture 2" descr="Sistemas de cultivo sin suelo | Revista Infoagro Méxi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628" y="3305538"/>
            <a:ext cx="3049769" cy="22878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uía: Suelo vs hidroponía : .: Hydro Environme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28" y="457200"/>
            <a:ext cx="3081134" cy="284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729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476709290"/>
              </p:ext>
            </p:extLst>
          </p:nvPr>
        </p:nvGraphicFramePr>
        <p:xfrm>
          <a:off x="229327" y="6047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Chinampas: eco-tecnología azteca de vanguardia. - Ciencia Histór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8784" y="137923"/>
            <a:ext cx="3392231" cy="190813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recto de flecha 4"/>
          <p:cNvCxnSpPr/>
          <p:nvPr/>
        </p:nvCxnSpPr>
        <p:spPr>
          <a:xfrm flipV="1">
            <a:off x="5296989" y="1316068"/>
            <a:ext cx="2591795" cy="7299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 name="Imagen 6"/>
          <p:cNvPicPr/>
          <p:nvPr/>
        </p:nvPicPr>
        <p:blipFill>
          <a:blip r:embed="rId8"/>
          <a:stretch>
            <a:fillRect/>
          </a:stretch>
        </p:blipFill>
        <p:spPr>
          <a:xfrm>
            <a:off x="7343666" y="2251303"/>
            <a:ext cx="4482465" cy="3544116"/>
          </a:xfrm>
          <a:prstGeom prst="rect">
            <a:avLst/>
          </a:prstGeom>
        </p:spPr>
      </p:pic>
      <p:cxnSp>
        <p:nvCxnSpPr>
          <p:cNvPr id="8" name="Conector recto de flecha 7"/>
          <p:cNvCxnSpPr/>
          <p:nvPr/>
        </p:nvCxnSpPr>
        <p:spPr>
          <a:xfrm>
            <a:off x="5722701" y="2753488"/>
            <a:ext cx="1514122" cy="18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agen 10" descr="Lechugas hidropónicas: presente y futuro de la agricultura ..."/>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598126"/>
            <a:ext cx="3592286" cy="1888443"/>
          </a:xfrm>
          <a:prstGeom prst="rect">
            <a:avLst/>
          </a:prstGeom>
          <a:noFill/>
          <a:ln>
            <a:noFill/>
          </a:ln>
        </p:spPr>
      </p:pic>
      <p:pic>
        <p:nvPicPr>
          <p:cNvPr id="2054" name="Picture 6" descr="El futuro de los campos japoneses – Agriculturers.com | Red de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9130" y="4598126"/>
            <a:ext cx="2905296" cy="188844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recto de flecha 14"/>
          <p:cNvCxnSpPr/>
          <p:nvPr/>
        </p:nvCxnSpPr>
        <p:spPr>
          <a:xfrm flipH="1">
            <a:off x="2808514" y="3646578"/>
            <a:ext cx="1611464" cy="86010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Conector recto de flecha 18"/>
          <p:cNvCxnSpPr/>
          <p:nvPr/>
        </p:nvCxnSpPr>
        <p:spPr>
          <a:xfrm flipH="1">
            <a:off x="5159218" y="3590694"/>
            <a:ext cx="57597" cy="9896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CuadroTexto 2"/>
          <p:cNvSpPr txBox="1"/>
          <p:nvPr/>
        </p:nvSpPr>
        <p:spPr>
          <a:xfrm>
            <a:off x="718456" y="352697"/>
            <a:ext cx="3448595" cy="1200329"/>
          </a:xfrm>
          <a:prstGeom prst="rect">
            <a:avLst/>
          </a:prstGeom>
          <a:noFill/>
        </p:spPr>
        <p:txBody>
          <a:bodyPr wrap="square" rtlCol="0">
            <a:spAutoFit/>
          </a:bodyPr>
          <a:lstStyle/>
          <a:p>
            <a:r>
              <a:rPr lang="es-ES" dirty="0"/>
              <a:t>+</a:t>
            </a:r>
            <a:r>
              <a:rPr lang="es-ES" dirty="0" smtClean="0"/>
              <a:t>1600. Jardines colgantes de Babilonia, Jardines flotantes de los Aztecas, México y los de China imperial.</a:t>
            </a:r>
            <a:endParaRPr lang="en-US" dirty="0"/>
          </a:p>
        </p:txBody>
      </p:sp>
      <p:sp>
        <p:nvSpPr>
          <p:cNvPr id="4" name="CuadroTexto 3"/>
          <p:cNvSpPr txBox="1"/>
          <p:nvPr/>
        </p:nvSpPr>
        <p:spPr>
          <a:xfrm>
            <a:off x="6604425" y="6126480"/>
            <a:ext cx="2774705" cy="646331"/>
          </a:xfrm>
          <a:prstGeom prst="rect">
            <a:avLst/>
          </a:prstGeom>
          <a:noFill/>
        </p:spPr>
        <p:txBody>
          <a:bodyPr wrap="square" rtlCol="0">
            <a:spAutoFit/>
          </a:bodyPr>
          <a:lstStyle/>
          <a:p>
            <a:r>
              <a:rPr lang="es-ES" dirty="0" smtClean="0"/>
              <a:t>Limitación: Agua potable y nutrientes</a:t>
            </a:r>
            <a:endParaRPr lang="en-US" dirty="0"/>
          </a:p>
        </p:txBody>
      </p:sp>
    </p:spTree>
    <p:extLst>
      <p:ext uri="{BB962C8B-B14F-4D97-AF65-F5344CB8AC3E}">
        <p14:creationId xmlns:p14="http://schemas.microsoft.com/office/powerpoint/2010/main" val="942744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3930" t="47768" r="32899" b="13839"/>
          <a:stretch/>
        </p:blipFill>
        <p:spPr>
          <a:xfrm>
            <a:off x="1711232" y="431072"/>
            <a:ext cx="8033658" cy="4016829"/>
          </a:xfrm>
          <a:prstGeom prst="rect">
            <a:avLst/>
          </a:prstGeom>
        </p:spPr>
      </p:pic>
      <p:pic>
        <p:nvPicPr>
          <p:cNvPr id="3" name="Imagen 2"/>
          <p:cNvPicPr/>
          <p:nvPr/>
        </p:nvPicPr>
        <p:blipFill rotWithShape="1">
          <a:blip r:embed="rId4"/>
          <a:srcRect l="24780" t="26188" r="33639" b="61282"/>
          <a:stretch/>
        </p:blipFill>
        <p:spPr bwMode="auto">
          <a:xfrm>
            <a:off x="1987798" y="4585063"/>
            <a:ext cx="7480527" cy="16067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346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8749" t="52942" r="36513" b="16697"/>
          <a:stretch/>
        </p:blipFill>
        <p:spPr>
          <a:xfrm>
            <a:off x="3252652" y="1975180"/>
            <a:ext cx="7916092" cy="3890043"/>
          </a:xfrm>
          <a:prstGeom prst="rect">
            <a:avLst/>
          </a:prstGeom>
        </p:spPr>
      </p:pic>
      <p:pic>
        <p:nvPicPr>
          <p:cNvPr id="5" name="Imagen 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23629" t="38371" r="33803" b="56339"/>
          <a:stretch/>
        </p:blipFill>
        <p:spPr>
          <a:xfrm>
            <a:off x="2116182" y="940525"/>
            <a:ext cx="8039975" cy="561703"/>
          </a:xfrm>
          <a:prstGeom prst="rect">
            <a:avLst/>
          </a:prstGeom>
        </p:spPr>
      </p:pic>
      <p:pic>
        <p:nvPicPr>
          <p:cNvPr id="6146" name="Picture 2" descr="Cuál es la diferencia que hay entre la aeroponía y la hidroponí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37314"/>
            <a:ext cx="3466703" cy="19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155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TOSINTESIS, ¿COMO SE PRODU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1851" y="4505325"/>
            <a:ext cx="2914650" cy="235267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398520" y="339634"/>
            <a:ext cx="4974771" cy="470263"/>
          </a:xfrm>
          <a:solidFill>
            <a:schemeClr val="accent2"/>
          </a:solidFill>
        </p:spPr>
        <p:txBody>
          <a:bodyPr>
            <a:noAutofit/>
          </a:bodyPr>
          <a:lstStyle/>
          <a:p>
            <a:pPr algn="ctr"/>
            <a:r>
              <a:rPr lang="es-ES" sz="2800" b="1" dirty="0" smtClean="0">
                <a:solidFill>
                  <a:schemeClr val="bg1"/>
                </a:solidFill>
              </a:rPr>
              <a:t>Nutrición de plantas</a:t>
            </a:r>
            <a:endParaRPr lang="en-US" sz="2800" b="1" dirty="0">
              <a:solidFill>
                <a:schemeClr val="bg1"/>
              </a:solidFill>
            </a:endParaRPr>
          </a:p>
        </p:txBody>
      </p:sp>
      <p:sp>
        <p:nvSpPr>
          <p:cNvPr id="3" name="Marcador de contenido 2"/>
          <p:cNvSpPr>
            <a:spLocks noGrp="1"/>
          </p:cNvSpPr>
          <p:nvPr>
            <p:ph idx="1"/>
          </p:nvPr>
        </p:nvSpPr>
        <p:spPr>
          <a:xfrm>
            <a:off x="1215933" y="1002665"/>
            <a:ext cx="9782992" cy="4351338"/>
          </a:xfrm>
          <a:ln w="28575">
            <a:solidFill>
              <a:schemeClr val="bg1"/>
            </a:solidFill>
          </a:ln>
        </p:spPr>
        <p:txBody>
          <a:bodyPr>
            <a:normAutofit fontScale="92500"/>
          </a:bodyPr>
          <a:lstStyle/>
          <a:p>
            <a:r>
              <a:rPr lang="es-ES" b="1" dirty="0" smtClean="0">
                <a:solidFill>
                  <a:srgbClr val="00B0F0"/>
                </a:solidFill>
              </a:rPr>
              <a:t>2.1 constituyentes</a:t>
            </a:r>
            <a:endParaRPr lang="es-ES" dirty="0"/>
          </a:p>
          <a:p>
            <a:pPr algn="just">
              <a:buFont typeface="Wingdings" panose="05000000000000000000" pitchFamily="2" charset="2"/>
              <a:buChar char="Ø"/>
            </a:pPr>
            <a:r>
              <a:rPr lang="es-ES" dirty="0" smtClean="0"/>
              <a:t>La materia fresca de la planta: 80-95% de agua</a:t>
            </a:r>
          </a:p>
          <a:p>
            <a:pPr algn="just">
              <a:buFont typeface="Wingdings" panose="05000000000000000000" pitchFamily="2" charset="2"/>
              <a:buChar char="Ø"/>
            </a:pPr>
            <a:r>
              <a:rPr lang="es-ES" dirty="0" smtClean="0"/>
              <a:t>La materia fresca de la planta se seca a 70 °C entre 24 y 28 horas.</a:t>
            </a:r>
          </a:p>
          <a:p>
            <a:pPr algn="just">
              <a:buFont typeface="Wingdings" panose="05000000000000000000" pitchFamily="2" charset="2"/>
              <a:buChar char="Ø"/>
            </a:pPr>
            <a:r>
              <a:rPr lang="es-ES" dirty="0" smtClean="0"/>
              <a:t> El peso seco de la materia queda entre un 10 a 20% del peso inicial</a:t>
            </a:r>
          </a:p>
          <a:p>
            <a:pPr algn="just">
              <a:buFont typeface="Wingdings" panose="05000000000000000000" pitchFamily="2" charset="2"/>
              <a:buChar char="Ø"/>
            </a:pPr>
            <a:r>
              <a:rPr lang="es-ES" dirty="0" smtClean="0"/>
              <a:t>Aproximadamente el 90% del peso seco de la mayoría de las plantas está formado por tres elementos: Carbono (C), Oxigeno (O), Hidrógeno (H).</a:t>
            </a:r>
          </a:p>
          <a:p>
            <a:pPr algn="just">
              <a:buFont typeface="Wingdings" panose="05000000000000000000" pitchFamily="2" charset="2"/>
              <a:buChar char="Ø"/>
            </a:pPr>
            <a:r>
              <a:rPr lang="es-ES" dirty="0" smtClean="0"/>
              <a:t>El agua proporciona H y O, el cual también proviene del dióxido de carbono de la atmósfera. </a:t>
            </a:r>
          </a:p>
          <a:p>
            <a:pPr algn="just">
              <a:buFont typeface="Wingdings" panose="05000000000000000000" pitchFamily="2" charset="2"/>
              <a:buChar char="Ø"/>
            </a:pPr>
            <a:endParaRPr lang="es-ES" dirty="0" smtClean="0"/>
          </a:p>
          <a:p>
            <a:pPr>
              <a:buFont typeface="Wingdings" panose="05000000000000000000" pitchFamily="2" charset="2"/>
              <a:buChar char="Ø"/>
            </a:pPr>
            <a:endParaRPr lang="es-ES" dirty="0" smtClean="0"/>
          </a:p>
          <a:p>
            <a:pPr marL="0" indent="0">
              <a:buNone/>
            </a:pPr>
            <a:endParaRPr lang="es-ES" dirty="0" smtClean="0"/>
          </a:p>
          <a:p>
            <a:pPr marL="0" indent="0">
              <a:buNone/>
            </a:pPr>
            <a:endParaRPr lang="en-US" dirty="0"/>
          </a:p>
        </p:txBody>
      </p:sp>
      <p:sp>
        <p:nvSpPr>
          <p:cNvPr id="4" name="Rectángulo 3"/>
          <p:cNvSpPr/>
          <p:nvPr/>
        </p:nvSpPr>
        <p:spPr>
          <a:xfrm>
            <a:off x="1045029" y="1097280"/>
            <a:ext cx="170904" cy="3931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440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62943" y="483325"/>
            <a:ext cx="5549537" cy="619534"/>
          </a:xfrm>
          <a:solidFill>
            <a:srgbClr val="00B050"/>
          </a:solidFill>
        </p:spPr>
        <p:txBody>
          <a:bodyPr>
            <a:normAutofit/>
          </a:bodyPr>
          <a:lstStyle/>
          <a:p>
            <a:r>
              <a:rPr lang="es-ES" sz="2800" b="1" dirty="0" smtClean="0">
                <a:solidFill>
                  <a:schemeClr val="bg1"/>
                </a:solidFill>
              </a:rPr>
              <a:t>2.2 Elementos minerales y esenciales</a:t>
            </a:r>
            <a:endParaRPr lang="en-US" sz="2800" b="1" dirty="0">
              <a:solidFill>
                <a:schemeClr val="bg1"/>
              </a:solidFill>
            </a:endParaRPr>
          </a:p>
        </p:txBody>
      </p:sp>
      <p:sp>
        <p:nvSpPr>
          <p:cNvPr id="3" name="Marcador de contenido 2"/>
          <p:cNvSpPr>
            <a:spLocks noGrp="1"/>
          </p:cNvSpPr>
          <p:nvPr>
            <p:ph idx="1"/>
          </p:nvPr>
        </p:nvSpPr>
        <p:spPr>
          <a:xfrm>
            <a:off x="603068" y="1459865"/>
            <a:ext cx="10515600" cy="4351338"/>
          </a:xfrm>
          <a:solidFill>
            <a:schemeClr val="accent2">
              <a:lumMod val="20000"/>
              <a:lumOff val="80000"/>
            </a:schemeClr>
          </a:solidFill>
          <a:ln w="28575">
            <a:solidFill>
              <a:srgbClr val="00B050"/>
            </a:solidFill>
          </a:ln>
        </p:spPr>
        <p:txBody>
          <a:bodyPr/>
          <a:lstStyle/>
          <a:p>
            <a:pPr algn="just">
              <a:buFont typeface="Wingdings" panose="05000000000000000000" pitchFamily="2" charset="2"/>
              <a:buChar char="Ø"/>
            </a:pPr>
            <a:r>
              <a:rPr lang="es-ES" dirty="0" smtClean="0"/>
              <a:t>De los 90 elementos que se conocen, 60 se han encontrado en las plantas, aunque algunos no son esenciales para las plantas.</a:t>
            </a:r>
          </a:p>
          <a:p>
            <a:pPr algn="just">
              <a:buFont typeface="Wingdings" panose="05000000000000000000" pitchFamily="2" charset="2"/>
              <a:buChar char="Ø"/>
            </a:pPr>
            <a:r>
              <a:rPr lang="es-ES" dirty="0" smtClean="0"/>
              <a:t>Un elemento es esencial cuando: 1) la planta no puede completar su ciclo de vida en ausencia del elemento; 2) la acción del elemento debe ser específica y ningún otro elemento puede sustituirlo completamente; 3) el elemento debe estar directamente implicado en la nutrición de la planta.</a:t>
            </a:r>
          </a:p>
          <a:p>
            <a:pPr algn="just">
              <a:buFont typeface="Wingdings" panose="05000000000000000000" pitchFamily="2" charset="2"/>
              <a:buChar char="Ø"/>
            </a:pPr>
            <a:r>
              <a:rPr lang="es-ES" dirty="0" smtClean="0"/>
              <a:t>Solamente 16 elementos son considerados esenciales, estos están divididos en macronutrientes y micronutrientes. </a:t>
            </a:r>
          </a:p>
          <a:p>
            <a:endParaRPr lang="en-US" dirty="0"/>
          </a:p>
        </p:txBody>
      </p:sp>
    </p:spTree>
    <p:extLst>
      <p:ext uri="{BB962C8B-B14F-4D97-AF65-F5344CB8AC3E}">
        <p14:creationId xmlns:p14="http://schemas.microsoft.com/office/powerpoint/2010/main" val="2102217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25137" y="179706"/>
            <a:ext cx="10515600" cy="3895905"/>
          </a:xfrm>
          <a:solidFill>
            <a:srgbClr val="0070C0"/>
          </a:solidFill>
        </p:spPr>
        <p:txBody>
          <a:bodyPr/>
          <a:lstStyle/>
          <a:p>
            <a:pPr algn="just"/>
            <a:r>
              <a:rPr lang="es-ES" dirty="0" smtClean="0">
                <a:solidFill>
                  <a:schemeClr val="bg1"/>
                </a:solidFill>
              </a:rPr>
              <a:t>Los macronutrientes: carbono (C), hidrógeno (H), oxígeno (O), nitrógeno (N), fósforo (P), potasio (K), calcio (Ca), azufre (S) y magnesio (Mg). </a:t>
            </a:r>
          </a:p>
          <a:p>
            <a:pPr algn="just"/>
            <a:r>
              <a:rPr lang="es-ES" dirty="0" smtClean="0">
                <a:solidFill>
                  <a:schemeClr val="bg1"/>
                </a:solidFill>
              </a:rPr>
              <a:t>Los micronutrientes: Hierro (Fe), cloro (Cl), manganeso (Mn), boro (B), Zinc (Zn), cobre (Cu) y molibdeno (Mo). </a:t>
            </a:r>
            <a:endParaRPr lang="es-ES" dirty="0">
              <a:solidFill>
                <a:schemeClr val="bg1"/>
              </a:solidFill>
            </a:endParaRPr>
          </a:p>
          <a:p>
            <a:pPr algn="just"/>
            <a:r>
              <a:rPr lang="es-ES" dirty="0" smtClean="0">
                <a:solidFill>
                  <a:schemeClr val="bg1"/>
                </a:solidFill>
              </a:rPr>
              <a:t>Otros: Silicio (Si), níquel (Ni), aluminio (Al), Cobalto (Co), Vanadio (Va), selenio (Se) y platino (Pt). Por ejemplo el cobalto las leguminosas lo utilizan para fijar nitrógeno, el silicio como soporte, platino incrementa el crecimiento.  </a:t>
            </a:r>
            <a:endParaRPr lang="en-US" dirty="0">
              <a:solidFill>
                <a:schemeClr val="bg1"/>
              </a:solidFill>
            </a:endParaRPr>
          </a:p>
        </p:txBody>
      </p:sp>
      <p:pic>
        <p:nvPicPr>
          <p:cNvPr id="1028" name="Picture 4" descr="El poder de los Macro Nutrientes | Nutriv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93" y="4099950"/>
            <a:ext cx="3916640" cy="26110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rvicios Integrales del Agro.: LOS MACRONUTRIENTES 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910" y="4222568"/>
            <a:ext cx="4762827" cy="263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650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794" t="24197" r="34505" b="18124"/>
          <a:stretch/>
        </p:blipFill>
        <p:spPr>
          <a:xfrm>
            <a:off x="1214845" y="535578"/>
            <a:ext cx="9660242" cy="6178730"/>
          </a:xfrm>
          <a:prstGeom prst="rect">
            <a:avLst/>
          </a:prstGeom>
        </p:spPr>
      </p:pic>
    </p:spTree>
    <p:extLst>
      <p:ext uri="{BB962C8B-B14F-4D97-AF65-F5344CB8AC3E}">
        <p14:creationId xmlns:p14="http://schemas.microsoft.com/office/powerpoint/2010/main" val="2431364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995" t="56875" r="35007" b="28304"/>
          <a:stretch/>
        </p:blipFill>
        <p:spPr>
          <a:xfrm>
            <a:off x="1240972" y="313510"/>
            <a:ext cx="7511142" cy="1251857"/>
          </a:xfrm>
          <a:prstGeom prst="rect">
            <a:avLst/>
          </a:prstGeom>
        </p:spPr>
      </p:pic>
      <p:pic>
        <p:nvPicPr>
          <p:cNvPr id="4" name="Imagen 3"/>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6802" t="21734" r="32790" b="29966"/>
          <a:stretch/>
        </p:blipFill>
        <p:spPr bwMode="auto">
          <a:xfrm>
            <a:off x="1045029" y="1804851"/>
            <a:ext cx="8530045" cy="50531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4037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5954" t="21131" r="31772" b="14571"/>
          <a:stretch/>
        </p:blipFill>
        <p:spPr bwMode="auto">
          <a:xfrm>
            <a:off x="1154430" y="222067"/>
            <a:ext cx="7806690" cy="65314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708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0166" y="286750"/>
            <a:ext cx="8736874" cy="536211"/>
          </a:xfrm>
          <a:solidFill>
            <a:schemeClr val="accent2"/>
          </a:solidFill>
        </p:spPr>
        <p:txBody>
          <a:bodyPr>
            <a:normAutofit/>
          </a:bodyPr>
          <a:lstStyle/>
          <a:p>
            <a:pPr algn="ctr"/>
            <a:r>
              <a:rPr lang="es-ES" sz="2800" b="1" dirty="0" smtClean="0">
                <a:solidFill>
                  <a:schemeClr val="bg1"/>
                </a:solidFill>
              </a:rPr>
              <a:t>2.3 Obtención de los minerales y del agua por las plantas</a:t>
            </a:r>
            <a:endParaRPr lang="en-US" sz="2800" b="1" dirty="0">
              <a:solidFill>
                <a:schemeClr val="bg1"/>
              </a:solidFill>
            </a:endParaRPr>
          </a:p>
        </p:txBody>
      </p:sp>
      <p:sp>
        <p:nvSpPr>
          <p:cNvPr id="3" name="Marcador de contenido 2"/>
          <p:cNvSpPr>
            <a:spLocks noGrp="1"/>
          </p:cNvSpPr>
          <p:nvPr>
            <p:ph idx="1"/>
          </p:nvPr>
        </p:nvSpPr>
        <p:spPr>
          <a:xfrm>
            <a:off x="851262" y="1081043"/>
            <a:ext cx="10515600" cy="4351338"/>
          </a:xfrm>
        </p:spPr>
        <p:txBody>
          <a:bodyPr/>
          <a:lstStyle/>
          <a:p>
            <a:r>
              <a:rPr lang="es-ES" sz="2400" b="1" dirty="0" smtClean="0">
                <a:solidFill>
                  <a:srgbClr val="0070C0"/>
                </a:solidFill>
              </a:rPr>
              <a:t>2.3.1 El suelo</a:t>
            </a:r>
          </a:p>
          <a:p>
            <a:r>
              <a:rPr lang="es-ES" sz="2000" dirty="0" smtClean="0"/>
              <a:t>Provee cuatro necesidades esenciales de las plantas: 1) aporte de agua, 2) aporte de nutrientes esenciales, 3) aporte de oxígeno, y 4) soporte del sistema radicular. </a:t>
            </a:r>
            <a:endParaRPr lang="es-ES" sz="2000" dirty="0"/>
          </a:p>
          <a:p>
            <a:r>
              <a:rPr lang="es-ES" sz="2000" dirty="0" smtClean="0"/>
              <a:t>La posibilidad del suelo en suministrar una nutrición adecuada depende de: 1) la cantidad de los diversos elementos esenciales en el suelo , 2) sus formas y combinaciones, 3) el proceso por el cual estos elementos se convierten utilizables para las plantas, 4) la solución del suelo y su PH (ácido &lt;7, neutro =7, alcalino &gt;7). </a:t>
            </a:r>
          </a:p>
          <a:p>
            <a:endParaRPr lang="es-ES" sz="2000" dirty="0"/>
          </a:p>
          <a:p>
            <a:r>
              <a:rPr lang="es-ES" sz="2400" b="1" dirty="0" smtClean="0">
                <a:solidFill>
                  <a:srgbClr val="0070C0"/>
                </a:solidFill>
              </a:rPr>
              <a:t>2.3.2 Interacción suelo-agua</a:t>
            </a:r>
          </a:p>
          <a:p>
            <a:r>
              <a:rPr lang="es-ES" sz="2000" dirty="0" smtClean="0"/>
              <a:t>Raíces de las plantas</a:t>
            </a:r>
            <a:endParaRPr lang="en-US" sz="1800" dirty="0"/>
          </a:p>
        </p:txBody>
      </p:sp>
      <p:pic>
        <p:nvPicPr>
          <p:cNvPr id="4" name="Imagen 3"/>
          <p:cNvPicPr/>
          <p:nvPr/>
        </p:nvPicPr>
        <p:blipFill rotWithShape="1">
          <a:blip r:embed="rId2"/>
          <a:srcRect l="16123" t="21131" r="34487" b="28155"/>
          <a:stretch/>
        </p:blipFill>
        <p:spPr bwMode="auto">
          <a:xfrm>
            <a:off x="6238603" y="3698466"/>
            <a:ext cx="4810398" cy="31595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1517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644</Words>
  <Application>Microsoft Office PowerPoint</Application>
  <PresentationFormat>Panorámica</PresentationFormat>
  <Paragraphs>37</Paragraphs>
  <Slides>21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Arial</vt:lpstr>
      <vt:lpstr>Calibri</vt:lpstr>
      <vt:lpstr>Calibri Light</vt:lpstr>
      <vt:lpstr>Wingdings</vt:lpstr>
      <vt:lpstr>Tema de Office</vt:lpstr>
      <vt:lpstr>PRODUCCIÓN DE CULTIVOS SIN SUELO</vt:lpstr>
      <vt:lpstr>Presentación de PowerPoint</vt:lpstr>
      <vt:lpstr>Nutrición de plantas</vt:lpstr>
      <vt:lpstr>2.2 Elementos minerales y esenciales</vt:lpstr>
      <vt:lpstr>Presentación de PowerPoint</vt:lpstr>
      <vt:lpstr>Presentación de PowerPoint</vt:lpstr>
      <vt:lpstr>Presentación de PowerPoint</vt:lpstr>
      <vt:lpstr>Presentación de PowerPoint</vt:lpstr>
      <vt:lpstr>2.3 Obtención de los minerales y del agua por las plantas</vt:lpstr>
      <vt:lpstr>2.3.4 El suelo contra los cultivos hidropónicos</vt:lpstr>
      <vt:lpstr>Presentación de PowerPoint</vt:lpstr>
      <vt:lpstr>2.5 Nutrición de las plantas</vt:lpstr>
      <vt:lpstr>Presentación de PowerPoint</vt:lpstr>
      <vt:lpstr>Presentación de PowerPoint</vt:lpstr>
      <vt:lpstr>Presentación de PowerPoint</vt:lpstr>
      <vt:lpstr>Presentación de PowerPoint</vt:lpstr>
      <vt:lpstr>Presentación de PowerPoint</vt:lpstr>
      <vt:lpstr>Comparación de los culticos con y sin suelo</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dc:title>
  <dc:creator>DC</dc:creator>
  <cp:lastModifiedBy>DC</cp:lastModifiedBy>
  <cp:revision>63</cp:revision>
  <dcterms:created xsi:type="dcterms:W3CDTF">2020-04-30T19:51:09Z</dcterms:created>
  <dcterms:modified xsi:type="dcterms:W3CDTF">2020-07-24T17:15:18Z</dcterms:modified>
</cp:coreProperties>
</file>