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2" r:id="rId1"/>
  </p:sldMasterIdLst>
  <p:notesMasterIdLst>
    <p:notesMasterId r:id="rId30"/>
  </p:notesMasterIdLst>
  <p:sldIdLst>
    <p:sldId id="262" r:id="rId2"/>
    <p:sldId id="258" r:id="rId3"/>
    <p:sldId id="264" r:id="rId4"/>
    <p:sldId id="297" r:id="rId5"/>
    <p:sldId id="328" r:id="rId6"/>
    <p:sldId id="266" r:id="rId7"/>
    <p:sldId id="265" r:id="rId8"/>
    <p:sldId id="261" r:id="rId9"/>
    <p:sldId id="276" r:id="rId10"/>
    <p:sldId id="298" r:id="rId11"/>
    <p:sldId id="324" r:id="rId12"/>
    <p:sldId id="327" r:id="rId13"/>
    <p:sldId id="294" r:id="rId14"/>
    <p:sldId id="299" r:id="rId15"/>
    <p:sldId id="309" r:id="rId16"/>
    <p:sldId id="310" r:id="rId17"/>
    <p:sldId id="311" r:id="rId18"/>
    <p:sldId id="312" r:id="rId19"/>
    <p:sldId id="313" r:id="rId20"/>
    <p:sldId id="314" r:id="rId21"/>
    <p:sldId id="315" r:id="rId22"/>
    <p:sldId id="325" r:id="rId23"/>
    <p:sldId id="316" r:id="rId24"/>
    <p:sldId id="323" r:id="rId25"/>
    <p:sldId id="317" r:id="rId26"/>
    <p:sldId id="318" r:id="rId27"/>
    <p:sldId id="319" r:id="rId28"/>
    <p:sldId id="320" r:id="rId29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E3F1"/>
    <a:srgbClr val="FFFFFF"/>
    <a:srgbClr val="FF3300"/>
    <a:srgbClr val="DDDDDD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09" autoAdjust="0"/>
  </p:normalViewPr>
  <p:slideViewPr>
    <p:cSldViewPr>
      <p:cViewPr varScale="1">
        <p:scale>
          <a:sx n="65" d="100"/>
          <a:sy n="65" d="100"/>
        </p:scale>
        <p:origin x="1248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FFB89FA4-2FCE-4D8E-95B3-DF74206241B5}" type="datetimeFigureOut">
              <a:rPr lang="es-ES"/>
              <a:pPr>
                <a:defRPr/>
              </a:pPr>
              <a:t>25/03/2021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99ACA959-4807-4298-B6C1-F43BD98CDBE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64509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1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ES"/>
          </a:p>
        </p:txBody>
      </p:sp>
      <p:sp>
        <p:nvSpPr>
          <p:cNvPr id="9421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5CC57EC-4938-407C-A6B6-366DE3B83A78}" type="slidenum">
              <a:rPr lang="es-ES" smtClean="0"/>
              <a:pPr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97010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8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charset="0"/>
              <a:buNone/>
              <a:defRPr>
                <a:latin typeface="+mn-lt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8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charset="0"/>
              <a:buNone/>
              <a:defRPr>
                <a:latin typeface="+mn-lt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E8B440D-6162-48FE-91A5-6833F6C3AD1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8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charset="0"/>
              <a:buNone/>
              <a:defRPr>
                <a:latin typeface="+mn-lt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8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charset="0"/>
              <a:buNone/>
              <a:defRPr>
                <a:latin typeface="+mn-lt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48940AB-29D0-4FB4-B91D-2C9FE943C77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8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charset="0"/>
              <a:buNone/>
              <a:defRPr>
                <a:latin typeface="+mn-lt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8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charset="0"/>
              <a:buNone/>
              <a:defRPr>
                <a:latin typeface="+mn-lt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C72190A-8228-452B-8BDA-BA4EE54FC9C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8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charset="0"/>
              <a:buNone/>
              <a:defRPr>
                <a:latin typeface="+mn-lt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8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charset="0"/>
              <a:buNone/>
              <a:defRPr>
                <a:latin typeface="+mn-lt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7DD1973-BBFE-417D-9A6E-20170571F28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8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charset="0"/>
              <a:buNone/>
              <a:defRPr>
                <a:latin typeface="+mn-lt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8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charset="0"/>
              <a:buNone/>
              <a:defRPr>
                <a:latin typeface="+mn-lt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59902ED-D11D-430F-9D40-151480B5775E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8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charset="0"/>
              <a:buNone/>
              <a:defRPr>
                <a:latin typeface="+mn-lt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8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charset="0"/>
              <a:buNone/>
              <a:defRPr>
                <a:latin typeface="+mn-lt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88D99FD-8E95-4C07-ABCA-DF606F98BAB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8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charset="0"/>
              <a:buNone/>
              <a:defRPr>
                <a:latin typeface="+mn-lt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8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charset="0"/>
              <a:buNone/>
              <a:defRPr>
                <a:latin typeface="+mn-lt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0D3F17C-0E5E-4EFA-9FA1-A4D37032B1D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8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charset="0"/>
              <a:buNone/>
              <a:defRPr>
                <a:latin typeface="+mn-lt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8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charset="0"/>
              <a:buNone/>
              <a:defRPr>
                <a:latin typeface="+mn-lt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64ED243-09BB-43D1-96CA-D2FBB6C6223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9286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18435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225425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lnSpc>
                <a:spcPct val="8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charset="0"/>
              <a:buNone/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fld id="{FF047EA2-5EF7-4F6C-BD9F-A012146C24D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38" r:id="rId2"/>
    <p:sldLayoutId id="2147483839" r:id="rId3"/>
    <p:sldLayoutId id="2147483840" r:id="rId4"/>
    <p:sldLayoutId id="2147483841" r:id="rId5"/>
    <p:sldLayoutId id="2147483842" r:id="rId6"/>
    <p:sldLayoutId id="2147483843" r:id="rId7"/>
    <p:sldLayoutId id="2147483844" r:id="rId8"/>
    <p:sldLayoutId id="2147483845" r:id="rId9"/>
    <p:sldLayoutId id="2147483846" r:id="rId10"/>
    <p:sldLayoutId id="214748384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6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7" Type="http://schemas.openxmlformats.org/officeDocument/2006/relationships/image" Target="../media/image12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11.wmf"/><Relationship Id="rId4" Type="http://schemas.openxmlformats.org/officeDocument/2006/relationships/oleObject" Target="../embeddings/oleObject6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wmf"/><Relationship Id="rId4" Type="http://schemas.openxmlformats.org/officeDocument/2006/relationships/oleObject" Target="../embeddings/oleObject9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png"/><Relationship Id="rId4" Type="http://schemas.openxmlformats.org/officeDocument/2006/relationships/image" Target="../media/image5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image" Target="../media/image21.wmf"/><Relationship Id="rId7" Type="http://schemas.openxmlformats.org/officeDocument/2006/relationships/oleObject" Target="../embeddings/oleObject15.bin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428625" y="1428750"/>
            <a:ext cx="8215313" cy="421481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/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5750" y="2062163"/>
            <a:ext cx="8348663" cy="1719262"/>
          </a:xfrm>
        </p:spPr>
        <p:txBody>
          <a:bodyPr/>
          <a:lstStyle/>
          <a:p>
            <a:r>
              <a:rPr lang="es-ES_tradnl">
                <a:solidFill>
                  <a:srgbClr val="FFFF00"/>
                </a:solidFill>
              </a:rPr>
              <a:t>DISEÑO BLOQUES COMPLETOS AL AZAR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42938" y="3886200"/>
            <a:ext cx="6700837" cy="1752600"/>
          </a:xfrm>
        </p:spPr>
        <p:txBody>
          <a:bodyPr/>
          <a:lstStyle/>
          <a:p>
            <a:pPr lvl="2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defRPr/>
            </a:pPr>
            <a:r>
              <a:rPr lang="es-ES_tradnl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charset="0"/>
              </a:rPr>
              <a:t>Gustavo Ramírez Valverde</a:t>
            </a:r>
          </a:p>
          <a:p>
            <a:pPr lvl="2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defRPr/>
            </a:pPr>
            <a:endParaRPr lang="es-ES_tradnl" sz="2800" dirty="0">
              <a:solidFill>
                <a:schemeClr val="accent2">
                  <a:lumMod val="60000"/>
                  <a:lumOff val="40000"/>
                </a:schemeClr>
              </a:solidFill>
              <a:latin typeface="Arial" charset="0"/>
            </a:endParaRPr>
          </a:p>
          <a:p>
            <a:pPr>
              <a:defRPr/>
            </a:pPr>
            <a:endParaRPr lang="es-ES_tradnl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457200" y="1962150"/>
            <a:ext cx="8329613" cy="4824413"/>
          </a:xfrm>
          <a:prstGeom prst="rect">
            <a:avLst/>
          </a:prstGeom>
          <a:solidFill>
            <a:schemeClr val="tx2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990600" lvl="1" indent="-533400" algn="just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es-ES_tradnl" sz="3200" b="1">
                <a:solidFill>
                  <a:srgbClr val="FFFF00"/>
                </a:solidFill>
                <a:latin typeface="Times New Roman" pitchFamily="18" charset="0"/>
              </a:rPr>
              <a:t>Modelo Estadístico:</a:t>
            </a:r>
            <a:r>
              <a:rPr lang="es-ES_tradnl" sz="2400" b="1">
                <a:solidFill>
                  <a:srgbClr val="FFFF00"/>
                </a:solidFill>
                <a:latin typeface="Times New Roman" pitchFamily="18" charset="0"/>
              </a:rPr>
              <a:t>	y</a:t>
            </a:r>
            <a:r>
              <a:rPr lang="es-ES_tradnl" sz="2400" baseline="-30000">
                <a:solidFill>
                  <a:srgbClr val="FFFF00"/>
                </a:solidFill>
                <a:latin typeface="Times New Roman" pitchFamily="18" charset="0"/>
              </a:rPr>
              <a:t>ij</a:t>
            </a:r>
            <a:r>
              <a:rPr lang="es-ES_tradnl" sz="2400">
                <a:solidFill>
                  <a:srgbClr val="FFFF00"/>
                </a:solidFill>
                <a:latin typeface="Times New Roman" pitchFamily="18" charset="0"/>
              </a:rPr>
              <a:t> = </a:t>
            </a:r>
            <a:r>
              <a:rPr lang="es-ES_tradnl" sz="2400">
                <a:solidFill>
                  <a:srgbClr val="FFFF00"/>
                </a:solidFill>
                <a:latin typeface="Times New Roman" pitchFamily="18" charset="0"/>
                <a:sym typeface="Symbol" pitchFamily="18" charset="2"/>
              </a:rPr>
              <a:t></a:t>
            </a:r>
            <a:r>
              <a:rPr lang="es-ES_tradnl" sz="2400">
                <a:solidFill>
                  <a:srgbClr val="FFFF00"/>
                </a:solidFill>
                <a:latin typeface="Times New Roman" pitchFamily="18" charset="0"/>
              </a:rPr>
              <a:t> + </a:t>
            </a:r>
            <a:r>
              <a:rPr lang="es-ES_tradnl" sz="2400">
                <a:solidFill>
                  <a:srgbClr val="FFFF00"/>
                </a:solidFill>
                <a:latin typeface="Times New Roman" pitchFamily="18" charset="0"/>
                <a:sym typeface="Symbol" pitchFamily="18" charset="2"/>
              </a:rPr>
              <a:t></a:t>
            </a:r>
            <a:r>
              <a:rPr lang="es-ES_tradnl" sz="2400" baseline="-30000">
                <a:solidFill>
                  <a:srgbClr val="FFFF00"/>
                </a:solidFill>
                <a:latin typeface="Times New Roman" pitchFamily="18" charset="0"/>
              </a:rPr>
              <a:t>i</a:t>
            </a:r>
            <a:r>
              <a:rPr lang="es-ES_tradnl" sz="2400">
                <a:solidFill>
                  <a:srgbClr val="FFFF00"/>
                </a:solidFill>
                <a:latin typeface="Times New Roman" pitchFamily="18" charset="0"/>
              </a:rPr>
              <a:t> + </a:t>
            </a:r>
            <a:r>
              <a:rPr lang="es-ES_tradnl" sz="2400">
                <a:solidFill>
                  <a:srgbClr val="FFFF00"/>
                </a:solidFill>
                <a:latin typeface="Symbol" pitchFamily="18" charset="2"/>
              </a:rPr>
              <a:t>b</a:t>
            </a:r>
            <a:r>
              <a:rPr lang="es-ES_tradnl" sz="2400" baseline="-25000">
                <a:solidFill>
                  <a:srgbClr val="FFFF00"/>
                </a:solidFill>
                <a:latin typeface="Times New Roman" pitchFamily="18" charset="0"/>
              </a:rPr>
              <a:t>j  </a:t>
            </a:r>
            <a:r>
              <a:rPr lang="es-ES_tradnl" sz="2400">
                <a:solidFill>
                  <a:srgbClr val="FFFF00"/>
                </a:solidFill>
                <a:latin typeface="Times New Roman" pitchFamily="18" charset="0"/>
              </a:rPr>
              <a:t>+ </a:t>
            </a:r>
            <a:r>
              <a:rPr lang="es-ES_tradnl" sz="2400">
                <a:solidFill>
                  <a:srgbClr val="FFFF00"/>
                </a:solidFill>
                <a:latin typeface="Times New Roman" pitchFamily="18" charset="0"/>
                <a:sym typeface="Symbol" pitchFamily="18" charset="2"/>
              </a:rPr>
              <a:t></a:t>
            </a:r>
            <a:r>
              <a:rPr lang="es-ES_tradnl" sz="2400" baseline="-30000">
                <a:solidFill>
                  <a:srgbClr val="FFFF00"/>
                </a:solidFill>
                <a:latin typeface="Times New Roman" pitchFamily="18" charset="0"/>
              </a:rPr>
              <a:t>ij</a:t>
            </a:r>
            <a:r>
              <a:rPr lang="es-ES_tradnl" sz="2400">
                <a:solidFill>
                  <a:srgbClr val="FFFF00"/>
                </a:solidFill>
                <a:latin typeface="Times New Roman" pitchFamily="18" charset="0"/>
              </a:rPr>
              <a:t>    ;</a:t>
            </a:r>
          </a:p>
          <a:p>
            <a:pPr marL="990600" lvl="1" indent="-533400" algn="just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es-ES_tradnl" sz="2400">
                <a:solidFill>
                  <a:srgbClr val="FFFF00"/>
                </a:solidFill>
                <a:latin typeface="Times New Roman" pitchFamily="18" charset="0"/>
              </a:rPr>
              <a:t>			       i= 1, 2, 3, ... , t     j= 1, 2, 3, ... , b</a:t>
            </a:r>
            <a:endParaRPr lang="es-ES_tradnl" sz="2400">
              <a:solidFill>
                <a:srgbClr val="FFFF00"/>
              </a:solidFill>
              <a:latin typeface="Verdana" pitchFamily="34" charset="0"/>
              <a:sym typeface="Symbol" pitchFamily="18" charset="2"/>
            </a:endParaRPr>
          </a:p>
          <a:p>
            <a:pPr marL="990600" lvl="1" indent="-533400" algn="just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es-ES_tradnl" sz="240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Donde:</a:t>
            </a:r>
          </a:p>
          <a:p>
            <a:pPr marL="990600" lvl="1" indent="-53340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es-ES_tradnl" sz="800">
                <a:solidFill>
                  <a:srgbClr val="FFFF00"/>
                </a:solidFill>
                <a:latin typeface="Verdana" pitchFamily="34" charset="0"/>
                <a:sym typeface="Symbol" pitchFamily="18" charset="2"/>
              </a:rPr>
              <a:t>	</a:t>
            </a:r>
          </a:p>
          <a:p>
            <a:pPr marL="990600" lvl="1" indent="-53340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es-ES_tradnl" sz="2400">
                <a:solidFill>
                  <a:srgbClr val="FFFF00"/>
                </a:solidFill>
                <a:latin typeface="Verdana" pitchFamily="34" charset="0"/>
                <a:sym typeface="Symbol" pitchFamily="18" charset="2"/>
              </a:rPr>
              <a:t>y</a:t>
            </a:r>
            <a:r>
              <a:rPr lang="es-ES_tradnl" sz="2400" baseline="-30000">
                <a:solidFill>
                  <a:srgbClr val="FFFF00"/>
                </a:solidFill>
                <a:latin typeface="Verdana" pitchFamily="34" charset="0"/>
                <a:sym typeface="Symbol" pitchFamily="18" charset="2"/>
              </a:rPr>
              <a:t>ij </a:t>
            </a:r>
            <a:r>
              <a:rPr lang="es-ES_tradnl" sz="2400">
                <a:solidFill>
                  <a:srgbClr val="FFFF00"/>
                </a:solidFill>
                <a:latin typeface="Verdana" pitchFamily="34" charset="0"/>
                <a:sym typeface="Symbol" pitchFamily="18" charset="2"/>
              </a:rPr>
              <a:t>= Observación de la variable respuesta (VR) obtenida del 	tratamiento i-ésimo dentro del bloque  j-ésimo</a:t>
            </a:r>
          </a:p>
          <a:p>
            <a:pPr marL="990600" lvl="1" indent="-53340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es-ES_tradnl" sz="2400">
                <a:solidFill>
                  <a:srgbClr val="FFFF00"/>
                </a:solidFill>
                <a:latin typeface="Times New Roman" pitchFamily="18" charset="0"/>
                <a:sym typeface="Symbol" pitchFamily="18" charset="2"/>
              </a:rPr>
              <a:t></a:t>
            </a:r>
            <a:r>
              <a:rPr lang="es-ES_tradnl" sz="2400">
                <a:solidFill>
                  <a:srgbClr val="FFFF00"/>
                </a:solidFill>
                <a:latin typeface="Verdana" pitchFamily="34" charset="0"/>
                <a:sym typeface="Symbol" pitchFamily="18" charset="2"/>
              </a:rPr>
              <a:t> = Media general (respuesta media sin aplicar ningún tratamiento a 	las unidades experimentales)</a:t>
            </a:r>
          </a:p>
          <a:p>
            <a:pPr marL="990600" lvl="1" indent="-53340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es-ES_tradnl" sz="2400">
                <a:solidFill>
                  <a:srgbClr val="FFFF00"/>
                </a:solidFill>
                <a:latin typeface="Times New Roman" pitchFamily="18" charset="0"/>
                <a:sym typeface="Symbol" pitchFamily="18" charset="2"/>
              </a:rPr>
              <a:t></a:t>
            </a:r>
            <a:r>
              <a:rPr lang="es-ES_tradnl" sz="2400" baseline="-30000">
                <a:solidFill>
                  <a:srgbClr val="FFFF00"/>
                </a:solidFill>
                <a:latin typeface="Verdana" pitchFamily="34" charset="0"/>
                <a:sym typeface="Symbol" pitchFamily="18" charset="2"/>
              </a:rPr>
              <a:t>i</a:t>
            </a:r>
            <a:r>
              <a:rPr lang="es-ES_tradnl" sz="2400">
                <a:solidFill>
                  <a:srgbClr val="FFFF00"/>
                </a:solidFill>
                <a:latin typeface="Verdana" pitchFamily="34" charset="0"/>
                <a:sym typeface="Symbol" pitchFamily="18" charset="2"/>
              </a:rPr>
              <a:t> = Efecto del i-ésimo tratamiento</a:t>
            </a:r>
          </a:p>
          <a:p>
            <a:pPr marL="990600" lvl="1" indent="-53340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es-ES_tradnl" sz="2400">
                <a:solidFill>
                  <a:srgbClr val="FFFF00"/>
                </a:solidFill>
                <a:latin typeface="Symbol" pitchFamily="18" charset="2"/>
              </a:rPr>
              <a:t>b</a:t>
            </a:r>
            <a:r>
              <a:rPr lang="es-ES_tradnl" sz="2400" baseline="-25000">
                <a:solidFill>
                  <a:srgbClr val="FFFF00"/>
                </a:solidFill>
                <a:latin typeface="Times New Roman" pitchFamily="18" charset="0"/>
              </a:rPr>
              <a:t>j</a:t>
            </a:r>
            <a:r>
              <a:rPr lang="es-ES_tradnl" sz="2400" baseline="-25000">
                <a:solidFill>
                  <a:srgbClr val="FFFF00"/>
                </a:solidFill>
                <a:latin typeface="Verdana" pitchFamily="34" charset="0"/>
              </a:rPr>
              <a:t> </a:t>
            </a:r>
            <a:r>
              <a:rPr lang="es-ES_tradnl" sz="2400">
                <a:solidFill>
                  <a:srgbClr val="FFFF00"/>
                </a:solidFill>
                <a:latin typeface="Verdana" pitchFamily="34" charset="0"/>
              </a:rPr>
              <a:t>=</a:t>
            </a:r>
            <a:r>
              <a:rPr lang="es-ES_tradnl" sz="2400" baseline="-25000">
                <a:solidFill>
                  <a:srgbClr val="FFFF00"/>
                </a:solidFill>
                <a:latin typeface="Verdana" pitchFamily="34" charset="0"/>
              </a:rPr>
              <a:t> </a:t>
            </a:r>
            <a:r>
              <a:rPr lang="es-ES_tradnl" sz="2400">
                <a:solidFill>
                  <a:srgbClr val="FFFF00"/>
                </a:solidFill>
                <a:latin typeface="Verdana" pitchFamily="34" charset="0"/>
              </a:rPr>
              <a:t>Efecto del j-ésimo bloque</a:t>
            </a:r>
            <a:endParaRPr lang="es-ES_tradnl" sz="2400">
              <a:solidFill>
                <a:srgbClr val="FFFF00"/>
              </a:solidFill>
              <a:latin typeface="Verdana" pitchFamily="34" charset="0"/>
              <a:sym typeface="Symbol" pitchFamily="18" charset="2"/>
            </a:endParaRPr>
          </a:p>
          <a:p>
            <a:pPr marL="990600" lvl="1" indent="-53340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es-ES_tradnl" sz="2400">
                <a:solidFill>
                  <a:srgbClr val="FFFF00"/>
                </a:solidFill>
                <a:latin typeface="Times New Roman" pitchFamily="18" charset="0"/>
                <a:sym typeface="Symbol" pitchFamily="18" charset="2"/>
              </a:rPr>
              <a:t></a:t>
            </a:r>
            <a:r>
              <a:rPr lang="es-ES_tradnl" sz="2400" baseline="-30000">
                <a:solidFill>
                  <a:srgbClr val="FFFF00"/>
                </a:solidFill>
                <a:latin typeface="Verdana" pitchFamily="34" charset="0"/>
                <a:sym typeface="Symbol" pitchFamily="18" charset="2"/>
              </a:rPr>
              <a:t>ij</a:t>
            </a:r>
            <a:r>
              <a:rPr lang="es-ES_tradnl" sz="2400">
                <a:solidFill>
                  <a:srgbClr val="FFFF00"/>
                </a:solidFill>
                <a:latin typeface="Verdana" pitchFamily="34" charset="0"/>
                <a:sym typeface="Symbol" pitchFamily="18" charset="2"/>
              </a:rPr>
              <a:t> = Error asociado al tratamiento i en el bloque j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928688"/>
            <a:ext cx="7772400" cy="928687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>
              <a:defRPr/>
            </a:pPr>
            <a:r>
              <a:rPr lang="es-ES_tradnl">
                <a:solidFill>
                  <a:srgbClr val="FFFF00"/>
                </a:solidFill>
              </a:rPr>
              <a:t>Diseño Bloques al Azar (DBA)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  <a:solidFill>
            <a:schemeClr val="bg2">
              <a:lumMod val="50000"/>
            </a:schemeClr>
          </a:solidFill>
        </p:spPr>
        <p:txBody>
          <a:bodyPr/>
          <a:lstStyle/>
          <a:p>
            <a:r>
              <a:rPr lang="es-MX" dirty="0">
                <a:solidFill>
                  <a:srgbClr val="FFFF00"/>
                </a:solidFill>
              </a:rPr>
              <a:t>Planeación de un diseño bloques completos al azar en R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11560" y="1556792"/>
            <a:ext cx="8229600" cy="5151413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r>
              <a:rPr lang="pt-BR" dirty="0" err="1">
                <a:solidFill>
                  <a:srgbClr val="FFFF00"/>
                </a:solidFill>
              </a:rPr>
              <a:t>library</a:t>
            </a:r>
            <a:r>
              <a:rPr lang="pt-BR" dirty="0">
                <a:solidFill>
                  <a:srgbClr val="FFFF00"/>
                </a:solidFill>
              </a:rPr>
              <a:t>(</a:t>
            </a:r>
            <a:r>
              <a:rPr lang="pt-BR" dirty="0" err="1">
                <a:solidFill>
                  <a:srgbClr val="FFFF00"/>
                </a:solidFill>
              </a:rPr>
              <a:t>agricolae</a:t>
            </a:r>
            <a:r>
              <a:rPr lang="pt-BR" dirty="0">
                <a:solidFill>
                  <a:srgbClr val="FFFF00"/>
                </a:solidFill>
              </a:rPr>
              <a:t>)</a:t>
            </a:r>
          </a:p>
          <a:p>
            <a:r>
              <a:rPr lang="pt-BR" dirty="0" err="1">
                <a:solidFill>
                  <a:srgbClr val="FFFF00"/>
                </a:solidFill>
              </a:rPr>
              <a:t>Trt</a:t>
            </a:r>
            <a:r>
              <a:rPr lang="pt-BR" dirty="0">
                <a:solidFill>
                  <a:srgbClr val="FFFF00"/>
                </a:solidFill>
              </a:rPr>
              <a:t> &lt;- c("A", "B", "C","D","E")</a:t>
            </a:r>
          </a:p>
          <a:p>
            <a:r>
              <a:rPr lang="pt-BR" dirty="0" err="1">
                <a:solidFill>
                  <a:srgbClr val="FFFF00"/>
                </a:solidFill>
              </a:rPr>
              <a:t>Bloques</a:t>
            </a:r>
            <a:r>
              <a:rPr lang="pt-BR" dirty="0">
                <a:solidFill>
                  <a:srgbClr val="FFFF00"/>
                </a:solidFill>
              </a:rPr>
              <a:t> &lt;- 4</a:t>
            </a:r>
          </a:p>
          <a:p>
            <a:r>
              <a:rPr lang="pt-BR" dirty="0" err="1">
                <a:solidFill>
                  <a:srgbClr val="FFFF00"/>
                </a:solidFill>
              </a:rPr>
              <a:t>Disenio</a:t>
            </a:r>
            <a:r>
              <a:rPr lang="pt-BR" dirty="0">
                <a:solidFill>
                  <a:srgbClr val="FFFF00"/>
                </a:solidFill>
              </a:rPr>
              <a:t> &lt;- design.</a:t>
            </a:r>
            <a:r>
              <a:rPr lang="pt-BR" dirty="0" err="1">
                <a:solidFill>
                  <a:srgbClr val="FFFF00"/>
                </a:solidFill>
              </a:rPr>
              <a:t>rcbd</a:t>
            </a:r>
            <a:r>
              <a:rPr lang="pt-BR" dirty="0">
                <a:solidFill>
                  <a:srgbClr val="FFFF00"/>
                </a:solidFill>
              </a:rPr>
              <a:t>(</a:t>
            </a:r>
            <a:r>
              <a:rPr lang="pt-BR" dirty="0" err="1">
                <a:solidFill>
                  <a:srgbClr val="FFFF00"/>
                </a:solidFill>
              </a:rPr>
              <a:t>Trt</a:t>
            </a:r>
            <a:r>
              <a:rPr lang="pt-BR" dirty="0">
                <a:solidFill>
                  <a:srgbClr val="FFFF00"/>
                </a:solidFill>
              </a:rPr>
              <a:t>, r=</a:t>
            </a:r>
            <a:r>
              <a:rPr lang="pt-BR" dirty="0" err="1">
                <a:solidFill>
                  <a:srgbClr val="FFFF00"/>
                </a:solidFill>
              </a:rPr>
              <a:t>Bloques</a:t>
            </a:r>
            <a:r>
              <a:rPr lang="pt-BR" dirty="0">
                <a:solidFill>
                  <a:srgbClr val="FFFF00"/>
                </a:solidFill>
              </a:rPr>
              <a:t>)</a:t>
            </a:r>
          </a:p>
          <a:p>
            <a:r>
              <a:rPr lang="pt-BR" dirty="0" err="1">
                <a:solidFill>
                  <a:srgbClr val="FFFF00"/>
                </a:solidFill>
              </a:rPr>
              <a:t>Disenio</a:t>
            </a:r>
            <a:endParaRPr lang="es-MX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9227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  <a:solidFill>
            <a:schemeClr val="bg2">
              <a:lumMod val="50000"/>
            </a:schemeClr>
          </a:solidFill>
        </p:spPr>
        <p:txBody>
          <a:bodyPr/>
          <a:lstStyle/>
          <a:p>
            <a:r>
              <a:rPr lang="es-MX" dirty="0">
                <a:solidFill>
                  <a:srgbClr val="FFFF00"/>
                </a:solidFill>
              </a:rPr>
              <a:t>Planeación de un diseño DCA en R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11560" y="1556792"/>
            <a:ext cx="8229600" cy="5151413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pPr marL="82296" indent="0">
              <a:buNone/>
            </a:pPr>
            <a:r>
              <a:rPr lang="es-MX" dirty="0" err="1">
                <a:solidFill>
                  <a:srgbClr val="FFFF00"/>
                </a:solidFill>
              </a:rPr>
              <a:t>library</a:t>
            </a:r>
            <a:r>
              <a:rPr lang="es-MX" dirty="0">
                <a:solidFill>
                  <a:srgbClr val="FFFF00"/>
                </a:solidFill>
              </a:rPr>
              <a:t>(</a:t>
            </a:r>
            <a:r>
              <a:rPr lang="es-MX" dirty="0" err="1">
                <a:solidFill>
                  <a:srgbClr val="FFFF00"/>
                </a:solidFill>
              </a:rPr>
              <a:t>agricolae</a:t>
            </a:r>
            <a:r>
              <a:rPr lang="es-MX" dirty="0">
                <a:solidFill>
                  <a:srgbClr val="FFFF00"/>
                </a:solidFill>
              </a:rPr>
              <a:t>)</a:t>
            </a:r>
          </a:p>
          <a:p>
            <a:pPr marL="82296" indent="0">
              <a:buNone/>
            </a:pPr>
            <a:r>
              <a:rPr lang="es-MX" dirty="0" err="1">
                <a:solidFill>
                  <a:srgbClr val="FFFF00"/>
                </a:solidFill>
              </a:rPr>
              <a:t>trt</a:t>
            </a:r>
            <a:r>
              <a:rPr lang="es-MX" dirty="0">
                <a:solidFill>
                  <a:srgbClr val="FFFF00"/>
                </a:solidFill>
              </a:rPr>
              <a:t> = c("A", "B", "C")</a:t>
            </a:r>
          </a:p>
          <a:p>
            <a:pPr marL="82296" indent="0">
              <a:buNone/>
            </a:pPr>
            <a:r>
              <a:rPr lang="es-MX" dirty="0" err="1">
                <a:solidFill>
                  <a:srgbClr val="FFFF00"/>
                </a:solidFill>
              </a:rPr>
              <a:t>repeticion</a:t>
            </a:r>
            <a:r>
              <a:rPr lang="es-MX" dirty="0">
                <a:solidFill>
                  <a:srgbClr val="FFFF00"/>
                </a:solidFill>
              </a:rPr>
              <a:t> =c(4, 3, 4)</a:t>
            </a:r>
          </a:p>
          <a:p>
            <a:pPr marL="82296" indent="0">
              <a:buNone/>
            </a:pPr>
            <a:r>
              <a:rPr lang="es-MX" dirty="0" err="1">
                <a:solidFill>
                  <a:srgbClr val="FFFF00"/>
                </a:solidFill>
              </a:rPr>
              <a:t>disenio</a:t>
            </a:r>
            <a:r>
              <a:rPr lang="es-MX" dirty="0">
                <a:solidFill>
                  <a:srgbClr val="FFFF00"/>
                </a:solidFill>
              </a:rPr>
              <a:t> =design.crd(</a:t>
            </a:r>
            <a:r>
              <a:rPr lang="es-MX" dirty="0" err="1">
                <a:solidFill>
                  <a:srgbClr val="FFFF00"/>
                </a:solidFill>
              </a:rPr>
              <a:t>trt,r</a:t>
            </a:r>
            <a:r>
              <a:rPr lang="es-MX" dirty="0">
                <a:solidFill>
                  <a:srgbClr val="FFFF00"/>
                </a:solidFill>
              </a:rPr>
              <a:t>=</a:t>
            </a:r>
            <a:r>
              <a:rPr lang="es-MX" dirty="0" err="1">
                <a:solidFill>
                  <a:srgbClr val="FFFF00"/>
                </a:solidFill>
              </a:rPr>
              <a:t>repeticion,serie</a:t>
            </a:r>
            <a:r>
              <a:rPr lang="es-MX" dirty="0">
                <a:solidFill>
                  <a:srgbClr val="FFFF00"/>
                </a:solidFill>
              </a:rPr>
              <a:t>=0)</a:t>
            </a:r>
          </a:p>
          <a:p>
            <a:pPr marL="82296" indent="0">
              <a:buNone/>
            </a:pPr>
            <a:r>
              <a:rPr lang="es-MX" dirty="0" err="1">
                <a:solidFill>
                  <a:srgbClr val="FFFF00"/>
                </a:solidFill>
              </a:rPr>
              <a:t>disenio</a:t>
            </a:r>
            <a:endParaRPr lang="es-MX" dirty="0">
              <a:solidFill>
                <a:srgbClr val="FFFF00"/>
              </a:solidFill>
            </a:endParaRPr>
          </a:p>
          <a:p>
            <a:pPr>
              <a:buNone/>
            </a:pPr>
            <a:endParaRPr lang="es-MX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9227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28688"/>
            <a:ext cx="8229600" cy="1162050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>
              <a:defRPr/>
            </a:pPr>
            <a:r>
              <a:rPr lang="es-ES_tradnl">
                <a:solidFill>
                  <a:srgbClr val="FFFF00"/>
                </a:solidFill>
              </a:rPr>
              <a:t>Supuestos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254250"/>
            <a:ext cx="8229600" cy="3389313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>
              <a:defRPr/>
            </a:pPr>
            <a:r>
              <a:rPr lang="es-ES_tradnl">
                <a:solidFill>
                  <a:srgbClr val="FFFF00"/>
                </a:solidFill>
              </a:rPr>
              <a:t>Los supuestos del modelo son:</a:t>
            </a:r>
          </a:p>
          <a:p>
            <a:pPr lvl="1">
              <a:defRPr/>
            </a:pPr>
            <a:r>
              <a:rPr lang="es-ES_tradnl">
                <a:solidFill>
                  <a:srgbClr val="FFFF00"/>
                </a:solidFill>
              </a:rPr>
              <a:t>Normalidad</a:t>
            </a:r>
          </a:p>
          <a:p>
            <a:pPr lvl="1">
              <a:defRPr/>
            </a:pPr>
            <a:r>
              <a:rPr lang="es-ES_tradnl">
                <a:solidFill>
                  <a:srgbClr val="FFFF00"/>
                </a:solidFill>
              </a:rPr>
              <a:t>Independencia</a:t>
            </a:r>
          </a:p>
          <a:p>
            <a:pPr lvl="1">
              <a:defRPr/>
            </a:pPr>
            <a:r>
              <a:rPr lang="es-ES_tradnl">
                <a:solidFill>
                  <a:srgbClr val="FFFF00"/>
                </a:solidFill>
              </a:rPr>
              <a:t>Homogeneidad de varianzas</a:t>
            </a:r>
          </a:p>
          <a:p>
            <a:pPr lvl="1">
              <a:defRPr/>
            </a:pPr>
            <a:r>
              <a:rPr lang="es-ES_tradnl">
                <a:solidFill>
                  <a:srgbClr val="FFFF00"/>
                </a:solidFill>
              </a:rPr>
              <a:t>No interacción Bloques con tratamientos (Aditividad).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75" name="Rectangle 3"/>
          <p:cNvSpPr>
            <a:spLocks noGrp="1" noChangeArrowheads="1"/>
          </p:cNvSpPr>
          <p:nvPr>
            <p:ph type="title"/>
          </p:nvPr>
        </p:nvSpPr>
        <p:spPr>
          <a:xfrm>
            <a:off x="371475" y="1071563"/>
            <a:ext cx="8629650" cy="928687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 algn="l">
              <a:defRPr/>
            </a:pPr>
            <a:r>
              <a:rPr lang="es-ES_tradnl" b="1">
                <a:solidFill>
                  <a:srgbClr val="FFFF00"/>
                </a:solidFill>
              </a:rPr>
              <a:t>Diseño Bloques al Azar (DBA)</a:t>
            </a:r>
          </a:p>
        </p:txBody>
      </p:sp>
      <p:sp>
        <p:nvSpPr>
          <p:cNvPr id="27650" name="Rectangle 3"/>
          <p:cNvSpPr>
            <a:spLocks noGrp="1" noChangeArrowheads="1"/>
          </p:cNvSpPr>
          <p:nvPr>
            <p:ph idx="1"/>
          </p:nvPr>
        </p:nvSpPr>
        <p:spPr>
          <a:xfrm>
            <a:off x="357188" y="2214563"/>
            <a:ext cx="8575675" cy="698500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 marL="609600" indent="-609600" algn="just">
              <a:buFont typeface="Wingdings" pitchFamily="2" charset="2"/>
              <a:buNone/>
              <a:defRPr/>
            </a:pPr>
            <a:r>
              <a:rPr lang="es-ES_tradnl" sz="4000" b="1">
                <a:solidFill>
                  <a:srgbClr val="FFFF00"/>
                </a:solidFill>
              </a:rPr>
              <a:t>TABLA DE ANOVA:</a:t>
            </a:r>
          </a:p>
        </p:txBody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3359150" y="4779963"/>
            <a:ext cx="12700" cy="14287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4646613" y="4779963"/>
            <a:ext cx="12700" cy="14287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43014" name="Rectangle 6"/>
          <p:cNvSpPr>
            <a:spLocks noChangeArrowheads="1"/>
          </p:cNvSpPr>
          <p:nvPr/>
        </p:nvSpPr>
        <p:spPr bwMode="auto">
          <a:xfrm>
            <a:off x="5932488" y="4779963"/>
            <a:ext cx="14287" cy="14287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43015" name="Rectangle 7"/>
          <p:cNvSpPr>
            <a:spLocks noChangeArrowheads="1"/>
          </p:cNvSpPr>
          <p:nvPr/>
        </p:nvSpPr>
        <p:spPr bwMode="auto">
          <a:xfrm>
            <a:off x="3359150" y="4794250"/>
            <a:ext cx="12700" cy="623888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43016" name="Rectangle 8"/>
          <p:cNvSpPr>
            <a:spLocks noChangeArrowheads="1"/>
          </p:cNvSpPr>
          <p:nvPr/>
        </p:nvSpPr>
        <p:spPr bwMode="auto">
          <a:xfrm>
            <a:off x="4646613" y="4794250"/>
            <a:ext cx="12700" cy="623888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43017" name="Rectangle 9"/>
          <p:cNvSpPr>
            <a:spLocks noChangeArrowheads="1"/>
          </p:cNvSpPr>
          <p:nvPr/>
        </p:nvSpPr>
        <p:spPr bwMode="auto">
          <a:xfrm>
            <a:off x="5932488" y="4794250"/>
            <a:ext cx="14287" cy="623888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43018" name="Rectangle 10"/>
          <p:cNvSpPr>
            <a:spLocks noChangeArrowheads="1"/>
          </p:cNvSpPr>
          <p:nvPr/>
        </p:nvSpPr>
        <p:spPr bwMode="auto">
          <a:xfrm>
            <a:off x="3359150" y="5418138"/>
            <a:ext cx="12700" cy="269875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43019" name="Rectangle 11"/>
          <p:cNvSpPr>
            <a:spLocks noChangeArrowheads="1"/>
          </p:cNvSpPr>
          <p:nvPr/>
        </p:nvSpPr>
        <p:spPr bwMode="auto">
          <a:xfrm>
            <a:off x="4646613" y="5418138"/>
            <a:ext cx="12700" cy="269875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43020" name="Rectangle 12"/>
          <p:cNvSpPr>
            <a:spLocks noChangeArrowheads="1"/>
          </p:cNvSpPr>
          <p:nvPr/>
        </p:nvSpPr>
        <p:spPr bwMode="auto">
          <a:xfrm>
            <a:off x="5932488" y="5418138"/>
            <a:ext cx="14287" cy="269875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43021" name="Rectangle 13"/>
          <p:cNvSpPr>
            <a:spLocks noChangeArrowheads="1"/>
          </p:cNvSpPr>
          <p:nvPr/>
        </p:nvSpPr>
        <p:spPr bwMode="auto">
          <a:xfrm>
            <a:off x="758825" y="5688013"/>
            <a:ext cx="12700" cy="14287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43022" name="Rectangle 14"/>
          <p:cNvSpPr>
            <a:spLocks noChangeArrowheads="1"/>
          </p:cNvSpPr>
          <p:nvPr/>
        </p:nvSpPr>
        <p:spPr bwMode="auto">
          <a:xfrm>
            <a:off x="771525" y="5688013"/>
            <a:ext cx="1303338" cy="14287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43023" name="Rectangle 15"/>
          <p:cNvSpPr>
            <a:spLocks noChangeArrowheads="1"/>
          </p:cNvSpPr>
          <p:nvPr/>
        </p:nvSpPr>
        <p:spPr bwMode="auto">
          <a:xfrm>
            <a:off x="2074863" y="5688013"/>
            <a:ext cx="12700" cy="14287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43024" name="Rectangle 16"/>
          <p:cNvSpPr>
            <a:spLocks noChangeArrowheads="1"/>
          </p:cNvSpPr>
          <p:nvPr/>
        </p:nvSpPr>
        <p:spPr bwMode="auto">
          <a:xfrm>
            <a:off x="2087563" y="5688013"/>
            <a:ext cx="1271587" cy="14287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43025" name="Rectangle 17"/>
          <p:cNvSpPr>
            <a:spLocks noChangeArrowheads="1"/>
          </p:cNvSpPr>
          <p:nvPr/>
        </p:nvSpPr>
        <p:spPr bwMode="auto">
          <a:xfrm>
            <a:off x="3359150" y="5688013"/>
            <a:ext cx="12700" cy="14287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43026" name="Rectangle 18"/>
          <p:cNvSpPr>
            <a:spLocks noChangeArrowheads="1"/>
          </p:cNvSpPr>
          <p:nvPr/>
        </p:nvSpPr>
        <p:spPr bwMode="auto">
          <a:xfrm>
            <a:off x="3371850" y="5688013"/>
            <a:ext cx="1274763" cy="14287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43027" name="Rectangle 19"/>
          <p:cNvSpPr>
            <a:spLocks noChangeArrowheads="1"/>
          </p:cNvSpPr>
          <p:nvPr/>
        </p:nvSpPr>
        <p:spPr bwMode="auto">
          <a:xfrm>
            <a:off x="4646613" y="5688013"/>
            <a:ext cx="12700" cy="14287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43028" name="Rectangle 20"/>
          <p:cNvSpPr>
            <a:spLocks noChangeArrowheads="1"/>
          </p:cNvSpPr>
          <p:nvPr/>
        </p:nvSpPr>
        <p:spPr bwMode="auto">
          <a:xfrm>
            <a:off x="4659313" y="5688013"/>
            <a:ext cx="1273175" cy="14287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43029" name="Rectangle 21"/>
          <p:cNvSpPr>
            <a:spLocks noChangeArrowheads="1"/>
          </p:cNvSpPr>
          <p:nvPr/>
        </p:nvSpPr>
        <p:spPr bwMode="auto">
          <a:xfrm>
            <a:off x="5932488" y="5688013"/>
            <a:ext cx="14287" cy="14287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43030" name="Rectangle 22"/>
          <p:cNvSpPr>
            <a:spLocks noChangeArrowheads="1"/>
          </p:cNvSpPr>
          <p:nvPr/>
        </p:nvSpPr>
        <p:spPr bwMode="auto">
          <a:xfrm>
            <a:off x="5932488" y="5688013"/>
            <a:ext cx="14287" cy="14287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43031" name="Rectangle 23"/>
          <p:cNvSpPr>
            <a:spLocks noChangeArrowheads="1"/>
          </p:cNvSpPr>
          <p:nvPr/>
        </p:nvSpPr>
        <p:spPr bwMode="auto">
          <a:xfrm>
            <a:off x="3359150" y="5702300"/>
            <a:ext cx="12700" cy="617538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43032" name="Rectangle 24"/>
          <p:cNvSpPr>
            <a:spLocks noChangeArrowheads="1"/>
          </p:cNvSpPr>
          <p:nvPr/>
        </p:nvSpPr>
        <p:spPr bwMode="auto">
          <a:xfrm>
            <a:off x="4646613" y="5702300"/>
            <a:ext cx="12700" cy="617538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43033" name="Rectangle 26"/>
          <p:cNvSpPr>
            <a:spLocks noChangeArrowheads="1"/>
          </p:cNvSpPr>
          <p:nvPr/>
        </p:nvSpPr>
        <p:spPr bwMode="auto">
          <a:xfrm>
            <a:off x="3359150" y="6589713"/>
            <a:ext cx="12700" cy="14287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43034" name="Rectangle 28"/>
          <p:cNvSpPr>
            <a:spLocks noChangeArrowheads="1"/>
          </p:cNvSpPr>
          <p:nvPr/>
        </p:nvSpPr>
        <p:spPr bwMode="auto">
          <a:xfrm>
            <a:off x="4646613" y="6589713"/>
            <a:ext cx="12700" cy="14287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_tradnl"/>
          </a:p>
        </p:txBody>
      </p:sp>
      <p:pic>
        <p:nvPicPr>
          <p:cNvPr id="30750" name="Picture 3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38" y="2984500"/>
            <a:ext cx="8534400" cy="35417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85875"/>
            <a:ext cx="8229600" cy="1143000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>
              <a:defRPr/>
            </a:pPr>
            <a:r>
              <a:rPr lang="es-ES_tradnl" b="1">
                <a:solidFill>
                  <a:schemeClr val="accent1">
                    <a:lumMod val="60000"/>
                    <a:lumOff val="40000"/>
                  </a:schemeClr>
                </a:solidFill>
              </a:rPr>
              <a:t>Análisis de los supuestos</a:t>
            </a:r>
            <a:r>
              <a:rPr lang="es-ES_tradnl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611438"/>
            <a:ext cx="8229600" cy="3246437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s-ES_tradnl" sz="2800">
                <a:solidFill>
                  <a:schemeClr val="accent1">
                    <a:lumMod val="60000"/>
                    <a:lumOff val="40000"/>
                  </a:schemeClr>
                </a:solidFill>
              </a:rPr>
              <a:t>Los análisis gráficos serán:</a:t>
            </a:r>
          </a:p>
          <a:p>
            <a:pPr lvl="1">
              <a:lnSpc>
                <a:spcPct val="90000"/>
              </a:lnSpc>
              <a:defRPr/>
            </a:pPr>
            <a:r>
              <a:rPr lang="es-ES_tradnl" sz="2400">
                <a:solidFill>
                  <a:schemeClr val="accent1">
                    <a:lumMod val="60000"/>
                    <a:lumOff val="40000"/>
                  </a:schemeClr>
                </a:solidFill>
              </a:rPr>
              <a:t>Independencia. Grafica típica de residuales estudentizados contra el orden en que se tomaron las medidas .</a:t>
            </a:r>
          </a:p>
          <a:p>
            <a:pPr lvl="1">
              <a:lnSpc>
                <a:spcPct val="90000"/>
              </a:lnSpc>
              <a:defRPr/>
            </a:pPr>
            <a:r>
              <a:rPr lang="es-ES_tradnl" sz="2400">
                <a:solidFill>
                  <a:schemeClr val="accent1">
                    <a:lumMod val="60000"/>
                    <a:lumOff val="40000"/>
                  </a:schemeClr>
                </a:solidFill>
              </a:rPr>
              <a:t>Normalidad. Grafica Q-Q de residuales para detectar normalidad y grafica de cajas y bigotes, para detectar simetría.</a:t>
            </a:r>
          </a:p>
          <a:p>
            <a:pPr lvl="1">
              <a:lnSpc>
                <a:spcPct val="90000"/>
              </a:lnSpc>
              <a:defRPr/>
            </a:pPr>
            <a:r>
              <a:rPr lang="es-ES_tradnl" sz="2400">
                <a:solidFill>
                  <a:schemeClr val="accent1">
                    <a:lumMod val="60000"/>
                    <a:lumOff val="40000"/>
                  </a:schemeClr>
                </a:solidFill>
              </a:rPr>
              <a:t>Heterogeneidad de varianzas. Grafica de residuales versus tratamientos, para detectar heterogeneidad de varianzas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43000"/>
            <a:ext cx="8229600" cy="1143000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>
              <a:defRPr/>
            </a:pPr>
            <a:r>
              <a:rPr lang="es-ES_tradnl" b="1">
                <a:solidFill>
                  <a:schemeClr val="accent1">
                    <a:lumMod val="60000"/>
                    <a:lumOff val="40000"/>
                  </a:schemeClr>
                </a:solidFill>
              </a:rPr>
              <a:t>Análisis de los supuestos</a:t>
            </a:r>
            <a:r>
              <a:rPr lang="es-ES_tradnl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468563"/>
            <a:ext cx="8229600" cy="3746500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s-ES_tradnl" sz="2800">
                <a:solidFill>
                  <a:schemeClr val="accent1">
                    <a:lumMod val="60000"/>
                    <a:lumOff val="40000"/>
                  </a:schemeClr>
                </a:solidFill>
              </a:rPr>
              <a:t>Los métodos analíticos son: </a:t>
            </a:r>
          </a:p>
          <a:p>
            <a:pPr lvl="1">
              <a:lnSpc>
                <a:spcPct val="90000"/>
              </a:lnSpc>
              <a:defRPr/>
            </a:pPr>
            <a:r>
              <a:rPr lang="es-ES_tradnl" sz="2400">
                <a:solidFill>
                  <a:schemeClr val="accent1">
                    <a:lumMod val="60000"/>
                    <a:lumOff val="40000"/>
                  </a:schemeClr>
                </a:solidFill>
              </a:rPr>
              <a:t>Normalidad. Existen varias pruebas, recomendable Shapiro Wilks.</a:t>
            </a:r>
          </a:p>
          <a:p>
            <a:pPr lvl="1">
              <a:lnSpc>
                <a:spcPct val="90000"/>
              </a:lnSpc>
              <a:defRPr/>
            </a:pPr>
            <a:r>
              <a:rPr lang="es-ES_tradnl" sz="2400">
                <a:solidFill>
                  <a:schemeClr val="accent1">
                    <a:lumMod val="60000"/>
                    <a:lumOff val="40000"/>
                  </a:schemeClr>
                </a:solidFill>
              </a:rPr>
              <a:t>Heterogeneidad de varianzas. Las pruebas de Bartlett y de Levene son suficientes, la prueba de Bartlett es más sensible a falta de normalidad y la de Levene es sensible a desbalances.</a:t>
            </a:r>
          </a:p>
          <a:p>
            <a:pPr lvl="1">
              <a:lnSpc>
                <a:spcPct val="90000"/>
              </a:lnSpc>
              <a:defRPr/>
            </a:pPr>
            <a:r>
              <a:rPr lang="es-ES_tradnl" sz="2400">
                <a:solidFill>
                  <a:schemeClr val="accent1">
                    <a:lumMod val="60000"/>
                    <a:lumOff val="40000"/>
                  </a:schemeClr>
                </a:solidFill>
              </a:rPr>
              <a:t>La prueba de aditividad de Rojas. Este método esta basado en el análisis de covarianza y tiene la ventaja de que sirve para probar interacción de varios tipos.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>
            <a:off x="1143000" y="2500313"/>
            <a:ext cx="6929438" cy="31432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28688"/>
            <a:ext cx="8229600" cy="1285875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>
              <a:defRPr/>
            </a:pPr>
            <a:r>
              <a:rPr lang="es-ES_tradnl">
                <a:solidFill>
                  <a:schemeClr val="accent1">
                    <a:lumMod val="60000"/>
                    <a:lumOff val="40000"/>
                  </a:schemeClr>
                </a:solidFill>
              </a:rPr>
              <a:t>Aditividad: No interacción Bloques por tratamientos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427163" y="2667000"/>
            <a:ext cx="6421437" cy="2667000"/>
            <a:chOff x="1728" y="8400"/>
            <a:chExt cx="8722" cy="5842"/>
          </a:xfrm>
          <a:blipFill>
            <a:blip r:embed="rId2"/>
            <a:tile tx="0" ty="0" sx="100000" sy="100000" flip="none" algn="tl"/>
          </a:blipFill>
        </p:grpSpPr>
        <p:graphicFrame>
          <p:nvGraphicFramePr>
            <p:cNvPr id="1026" name="Object 5"/>
            <p:cNvGraphicFramePr>
              <a:graphicFrameLocks noChangeAspect="1"/>
            </p:cNvGraphicFramePr>
            <p:nvPr/>
          </p:nvGraphicFramePr>
          <p:xfrm>
            <a:off x="1728" y="8400"/>
            <a:ext cx="4320" cy="28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842" name="Gráfico" r:id="rId3" imgW="3240000" imgH="2160000" progId="MSGraph.Chart.8">
                    <p:embed/>
                  </p:oleObj>
                </mc:Choice>
                <mc:Fallback>
                  <p:oleObj name="Gráfico" r:id="rId3" imgW="3240000" imgH="2160000" progId="MSGraph.Chart.8">
                    <p:embed/>
                    <p:pic>
                      <p:nvPicPr>
                        <p:cNvPr id="0" name="Picture 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grayscl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28" y="8400"/>
                          <a:ext cx="4320" cy="28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7" name="Object 6"/>
            <p:cNvGraphicFramePr>
              <a:graphicFrameLocks noChangeAspect="1"/>
            </p:cNvGraphicFramePr>
            <p:nvPr/>
          </p:nvGraphicFramePr>
          <p:xfrm>
            <a:off x="6192" y="8400"/>
            <a:ext cx="4258" cy="28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843" name="Gráfico" r:id="rId5" imgW="3195000" imgH="2115000" progId="MSGraph.Chart.8">
                    <p:embed/>
                  </p:oleObj>
                </mc:Choice>
                <mc:Fallback>
                  <p:oleObj name="Gráfico" r:id="rId5" imgW="3195000" imgH="2115000" progId="MSGraph.Chart.8">
                    <p:embed/>
                    <p:pic>
                      <p:nvPicPr>
                        <p:cNvPr id="0" name="Picture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grayscl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192" y="8400"/>
                          <a:ext cx="4258" cy="281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8" name="Object 7"/>
            <p:cNvGraphicFramePr>
              <a:graphicFrameLocks noChangeAspect="1"/>
            </p:cNvGraphicFramePr>
            <p:nvPr/>
          </p:nvGraphicFramePr>
          <p:xfrm>
            <a:off x="3888" y="11424"/>
            <a:ext cx="4258" cy="28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844" name="Gráfico" r:id="rId7" imgW="3195000" imgH="2115000" progId="MSGraph.Chart.8">
                    <p:embed/>
                  </p:oleObj>
                </mc:Choice>
                <mc:Fallback>
                  <p:oleObj name="Gráfico" r:id="rId7" imgW="3195000" imgH="2115000" progId="MSGraph.Chart.8">
                    <p:embed/>
                    <p:pic>
                      <p:nvPicPr>
                        <p:cNvPr id="0" name="Picture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grayscl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88" y="11424"/>
                          <a:ext cx="4258" cy="281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5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928688"/>
            <a:ext cx="8229600" cy="1285875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>
              <a:defRPr/>
            </a:pPr>
            <a:r>
              <a:rPr lang="es-ES_tradnl">
                <a:solidFill>
                  <a:schemeClr val="accent1">
                    <a:lumMod val="60000"/>
                    <a:lumOff val="40000"/>
                  </a:schemeClr>
                </a:solidFill>
              </a:rPr>
              <a:t>Aditividad: No interacción Bloques por tratamientos</a:t>
            </a:r>
          </a:p>
        </p:txBody>
      </p:sp>
      <p:sp>
        <p:nvSpPr>
          <p:cNvPr id="48136" name="Rectangle 8"/>
          <p:cNvSpPr>
            <a:spLocks noGrp="1" noChangeArrowheads="1"/>
          </p:cNvSpPr>
          <p:nvPr>
            <p:ph idx="1"/>
          </p:nvPr>
        </p:nvSpPr>
        <p:spPr>
          <a:xfrm>
            <a:off x="457200" y="2397125"/>
            <a:ext cx="8229600" cy="3532188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>
              <a:defRPr/>
            </a:pPr>
            <a:r>
              <a:rPr lang="es-ES_tradnl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</a:rPr>
              <a:t>Prueba de </a:t>
            </a:r>
            <a:r>
              <a:rPr lang="es-ES_tradnl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</a:rPr>
              <a:t>Tukey</a:t>
            </a:r>
            <a:endParaRPr lang="es-ES_tradnl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</a:endParaRPr>
          </a:p>
          <a:p>
            <a:pPr>
              <a:defRPr/>
            </a:pPr>
            <a:r>
              <a:rPr lang="es-ES_tradnl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</a:rPr>
              <a:t>Prueba de Rojas</a:t>
            </a:r>
          </a:p>
          <a:p>
            <a:pPr>
              <a:defRPr/>
            </a:pPr>
            <a:endParaRPr lang="es-ES_tradnl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</a:endParaRPr>
          </a:p>
          <a:p>
            <a:pPr>
              <a:defRPr/>
            </a:pPr>
            <a:r>
              <a:rPr lang="es-ES_tradnl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</a:rPr>
              <a:t>Tukey</a:t>
            </a:r>
            <a:r>
              <a:rPr lang="es-ES_tradnl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</a:rPr>
              <a:t> (1949) desarrolló una prueba para probar </a:t>
            </a:r>
            <a:r>
              <a:rPr lang="es-ES_tradnl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</a:rPr>
              <a:t>aditividad</a:t>
            </a:r>
            <a:r>
              <a:rPr lang="es-ES_tradnl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</a:rPr>
              <a:t>, sacrificando un grado de libertad, las hipótesis son:</a:t>
            </a:r>
          </a:p>
        </p:txBody>
      </p:sp>
      <p:graphicFrame>
        <p:nvGraphicFramePr>
          <p:cNvPr id="2050" name="Object 11"/>
          <p:cNvGraphicFramePr>
            <a:graphicFrameLocks noChangeAspect="1"/>
          </p:cNvGraphicFramePr>
          <p:nvPr/>
        </p:nvGraphicFramePr>
        <p:xfrm>
          <a:off x="5813425" y="5575300"/>
          <a:ext cx="3259138" cy="1211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0" name="Equation" r:id="rId2" imgW="1701800" imgH="635000" progId="">
                  <p:embed/>
                </p:oleObj>
              </mc:Choice>
              <mc:Fallback>
                <p:oleObj name="Equation" r:id="rId2" imgW="1701800" imgH="635000" progId="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3425" y="5575300"/>
                        <a:ext cx="3259138" cy="1211263"/>
                      </a:xfrm>
                      <a:prstGeom prst="rect">
                        <a:avLst/>
                      </a:prstGeom>
                      <a:solidFill>
                        <a:srgbClr val="FFFFCC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tx2">
              <a:lumMod val="50000"/>
            </a:schemeClr>
          </a:solidFill>
        </p:spPr>
        <p:txBody>
          <a:bodyPr/>
          <a:lstStyle/>
          <a:p>
            <a:pPr>
              <a:defRPr/>
            </a:pPr>
            <a:r>
              <a:rPr lang="es-ES_tradnl">
                <a:solidFill>
                  <a:schemeClr val="accent1">
                    <a:lumMod val="60000"/>
                    <a:lumOff val="40000"/>
                  </a:schemeClr>
                </a:solidFill>
              </a:rPr>
              <a:t>Aditividad: No interacción Bloques por tratamientos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s-ES_tradnl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</a:rPr>
              <a:t>Paso 1</a:t>
            </a:r>
          </a:p>
          <a:p>
            <a:pPr>
              <a:defRPr/>
            </a:pPr>
            <a:r>
              <a:rPr lang="es-ES_tradnl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</a:rPr>
              <a:t>Calcular la suma de cuadrados de no aditividad</a:t>
            </a:r>
            <a:endParaRPr lang="es-ES_tradnl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3074" name="Object 0"/>
          <p:cNvGraphicFramePr>
            <a:graphicFrameLocks noChangeAspect="1"/>
          </p:cNvGraphicFramePr>
          <p:nvPr/>
        </p:nvGraphicFramePr>
        <p:xfrm>
          <a:off x="1214438" y="3500438"/>
          <a:ext cx="4156075" cy="133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90" name="Equation" r:id="rId2" imgW="2171700" imgH="698500" progId="">
                  <p:embed/>
                </p:oleObj>
              </mc:Choice>
              <mc:Fallback>
                <p:oleObj name="Equation" r:id="rId2" imgW="2171700" imgH="698500" progId="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4438" y="3500438"/>
                        <a:ext cx="4156075" cy="1333500"/>
                      </a:xfrm>
                      <a:prstGeom prst="rect">
                        <a:avLst/>
                      </a:prstGeom>
                      <a:solidFill>
                        <a:srgbClr val="FFFFCC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1"/>
          <p:cNvGraphicFramePr>
            <a:graphicFrameLocks noChangeAspect="1"/>
          </p:cNvGraphicFramePr>
          <p:nvPr/>
        </p:nvGraphicFramePr>
        <p:xfrm>
          <a:off x="152400" y="5486400"/>
          <a:ext cx="7727950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91" name="Equation" r:id="rId4" imgW="4038600" imgH="254000" progId="">
                  <p:embed/>
                </p:oleObj>
              </mc:Choice>
              <mc:Fallback>
                <p:oleObj name="Equation" r:id="rId4" imgW="4038600" imgH="254000" progId="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5486400"/>
                        <a:ext cx="7727950" cy="485775"/>
                      </a:xfrm>
                      <a:prstGeom prst="rect">
                        <a:avLst/>
                      </a:prstGeom>
                      <a:solidFill>
                        <a:srgbClr val="FFFFCC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6" name="Object 2"/>
          <p:cNvGraphicFramePr>
            <a:graphicFrameLocks noChangeAspect="1"/>
          </p:cNvGraphicFramePr>
          <p:nvPr/>
        </p:nvGraphicFramePr>
        <p:xfrm>
          <a:off x="149225" y="6067425"/>
          <a:ext cx="8918575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92" name="Equation" r:id="rId6" imgW="4660900" imgH="254000" progId="">
                  <p:embed/>
                </p:oleObj>
              </mc:Choice>
              <mc:Fallback>
                <p:oleObj name="Equation" r:id="rId6" imgW="4660900" imgH="254000" progId="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225" y="6067425"/>
                        <a:ext cx="8918575" cy="485775"/>
                      </a:xfrm>
                      <a:prstGeom prst="rect">
                        <a:avLst/>
                      </a:prstGeom>
                      <a:solidFill>
                        <a:srgbClr val="FFFFCC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59" name="Rectangle 7"/>
          <p:cNvSpPr>
            <a:spLocks noChangeArrowheads="1"/>
          </p:cNvSpPr>
          <p:nvPr/>
        </p:nvSpPr>
        <p:spPr bwMode="auto">
          <a:xfrm>
            <a:off x="284163" y="4900613"/>
            <a:ext cx="6073775" cy="45720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/>
            </a:pPr>
            <a:r>
              <a:rPr lang="es-ES_tradnl" sz="240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</a:rPr>
              <a:t>Donde: SCE es la suma de cuadrados del Error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85775" y="1071563"/>
            <a:ext cx="8229600" cy="989012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>
              <a:defRPr/>
            </a:pPr>
            <a:r>
              <a:rPr lang="es-ES_tradnl" sz="4000" b="1">
                <a:solidFill>
                  <a:srgbClr val="FFFF00"/>
                </a:solidFill>
              </a:rPr>
              <a:t>Bloques al azar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254250"/>
            <a:ext cx="8229600" cy="2889250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>
              <a:defRPr/>
            </a:pPr>
            <a:r>
              <a:rPr lang="es-ES_tradnl" i="1" dirty="0">
                <a:solidFill>
                  <a:srgbClr val="FFFF00"/>
                </a:solidFill>
              </a:rPr>
              <a:t>“Las características del diseño siempre triunfan sobre las características del</a:t>
            </a:r>
          </a:p>
          <a:p>
            <a:pPr>
              <a:buFont typeface="Wingdings" pitchFamily="2" charset="2"/>
              <a:buNone/>
              <a:defRPr/>
            </a:pPr>
            <a:r>
              <a:rPr lang="es-ES_tradnl" i="1" dirty="0">
                <a:solidFill>
                  <a:srgbClr val="FFFF00"/>
                </a:solidFill>
              </a:rPr>
              <a:t>   análisis.”</a:t>
            </a:r>
          </a:p>
          <a:p>
            <a:pPr>
              <a:buFont typeface="Wingdings" pitchFamily="2" charset="2"/>
              <a:buNone/>
              <a:defRPr/>
            </a:pPr>
            <a:endParaRPr lang="es-ES_tradnl" dirty="0">
              <a:solidFill>
                <a:srgbClr val="FFFF00"/>
              </a:solidFill>
            </a:endParaRPr>
          </a:p>
          <a:p>
            <a:pPr lvl="1">
              <a:buFont typeface="Wingdings" pitchFamily="2" charset="2"/>
              <a:buNone/>
              <a:defRPr/>
            </a:pPr>
            <a:r>
              <a:rPr lang="es-ES_tradnl" i="1" dirty="0">
                <a:solidFill>
                  <a:srgbClr val="FFFF00"/>
                </a:solidFill>
              </a:rPr>
              <a:t>							</a:t>
            </a:r>
            <a:r>
              <a:rPr lang="es-ES_tradnl" b="1" i="1" dirty="0" err="1">
                <a:solidFill>
                  <a:srgbClr val="FFFF00"/>
                </a:solidFill>
              </a:rPr>
              <a:t>G.E.Dallel</a:t>
            </a:r>
            <a:endParaRPr lang="es-ES_tradnl" b="1" i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640"/>
            <a:ext cx="8229600" cy="1451000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>
              <a:defRPr/>
            </a:pPr>
            <a:r>
              <a:rPr lang="es-ES_tradnl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Aditividad</a:t>
            </a:r>
            <a:r>
              <a:rPr lang="es-ES_tradnl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: No interacción Bloques por tratamientos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88840"/>
            <a:ext cx="8229600" cy="4525963"/>
          </a:xfrm>
        </p:spPr>
        <p:txBody>
          <a:bodyPr/>
          <a:lstStyle/>
          <a:p>
            <a:pPr>
              <a:defRPr/>
            </a:pPr>
            <a:r>
              <a:rPr lang="es-ES_tradnl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</a:rPr>
              <a:t>Paso 2</a:t>
            </a:r>
          </a:p>
          <a:p>
            <a:pPr>
              <a:defRPr/>
            </a:pPr>
            <a:r>
              <a:rPr lang="es-ES_tradnl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</a:rPr>
              <a:t>Encontrar el valor de F calculado(Fc)</a:t>
            </a:r>
            <a:endParaRPr lang="es-ES_tradnl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4098" name="Object 4"/>
          <p:cNvGraphicFramePr>
            <a:graphicFrameLocks noChangeAspect="1"/>
          </p:cNvGraphicFramePr>
          <p:nvPr/>
        </p:nvGraphicFramePr>
        <p:xfrm>
          <a:off x="1066800" y="3196928"/>
          <a:ext cx="2795588" cy="75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6" name="Equation" r:id="rId2" imgW="1459866" imgH="393529" progId="">
                  <p:embed/>
                </p:oleObj>
              </mc:Choice>
              <mc:Fallback>
                <p:oleObj name="Equation" r:id="rId2" imgW="1459866" imgH="393529" progId="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3196928"/>
                        <a:ext cx="2795588" cy="752475"/>
                      </a:xfrm>
                      <a:prstGeom prst="rect">
                        <a:avLst/>
                      </a:prstGeom>
                      <a:solidFill>
                        <a:srgbClr val="FFFFCC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83" name="Rectangle 7"/>
          <p:cNvSpPr>
            <a:spLocks noChangeArrowheads="1"/>
          </p:cNvSpPr>
          <p:nvPr/>
        </p:nvSpPr>
        <p:spPr bwMode="auto">
          <a:xfrm>
            <a:off x="447675" y="4077990"/>
            <a:ext cx="8482013" cy="45720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/>
            </a:pPr>
            <a:r>
              <a:rPr lang="es-ES_tradnl" sz="240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</a:rPr>
              <a:t>Donde:SC(no aditividad) es la suma de cuadrados de no aditividad</a:t>
            </a:r>
          </a:p>
        </p:txBody>
      </p:sp>
      <p:graphicFrame>
        <p:nvGraphicFramePr>
          <p:cNvPr id="4099" name="Object 8"/>
          <p:cNvGraphicFramePr>
            <a:graphicFrameLocks noChangeAspect="1"/>
          </p:cNvGraphicFramePr>
          <p:nvPr/>
        </p:nvGraphicFramePr>
        <p:xfrm>
          <a:off x="428625" y="4592340"/>
          <a:ext cx="4035425" cy="801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7" name="Equation" r:id="rId4" imgW="2108200" imgH="419100" progId="">
                  <p:embed/>
                </p:oleObj>
              </mc:Choice>
              <mc:Fallback>
                <p:oleObj name="Equation" r:id="rId4" imgW="2108200" imgH="419100" progId="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625" y="4592340"/>
                        <a:ext cx="4035425" cy="801688"/>
                      </a:xfrm>
                      <a:prstGeom prst="rect">
                        <a:avLst/>
                      </a:prstGeom>
                      <a:solidFill>
                        <a:srgbClr val="FFFFCC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85" name="Rectangle 9"/>
          <p:cNvSpPr>
            <a:spLocks noChangeArrowheads="1"/>
          </p:cNvSpPr>
          <p:nvPr/>
        </p:nvSpPr>
        <p:spPr bwMode="auto">
          <a:xfrm>
            <a:off x="428625" y="5449590"/>
            <a:ext cx="5283200" cy="830263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s-ES_tradnl" sz="240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</a:rPr>
              <a:t>SCE es el suma de cuadrados del Error y </a:t>
            </a:r>
          </a:p>
          <a:p>
            <a:pPr>
              <a:defRPr/>
            </a:pPr>
            <a:r>
              <a:rPr lang="es-ES_tradnl" sz="240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</a:rPr>
              <a:t>glE   son los grados de libertad del error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tx2">
              <a:lumMod val="50000"/>
            </a:schemeClr>
          </a:solidFill>
        </p:spPr>
        <p:txBody>
          <a:bodyPr/>
          <a:lstStyle/>
          <a:p>
            <a:pPr>
              <a:defRPr/>
            </a:pPr>
            <a:r>
              <a:rPr lang="es-ES_tradnl">
                <a:solidFill>
                  <a:schemeClr val="accent1">
                    <a:lumMod val="60000"/>
                    <a:lumOff val="40000"/>
                  </a:schemeClr>
                </a:solidFill>
              </a:rPr>
              <a:t>Aditividad: No interacción Bloques por tratamientos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s-ES_tradnl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</a:rPr>
              <a:t>Paso 3</a:t>
            </a:r>
          </a:p>
          <a:p>
            <a:pPr>
              <a:defRPr/>
            </a:pPr>
            <a:r>
              <a:rPr lang="es-ES_tradnl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</a:rPr>
              <a:t>Rechazo Ho si </a:t>
            </a:r>
            <a:endParaRPr lang="es-ES_tradnl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5122" name="Object 4"/>
          <p:cNvGraphicFramePr>
            <a:graphicFrameLocks noChangeAspect="1"/>
          </p:cNvGraphicFramePr>
          <p:nvPr/>
        </p:nvGraphicFramePr>
        <p:xfrm>
          <a:off x="1447800" y="3495675"/>
          <a:ext cx="2514600" cy="1004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22" name="Equation" r:id="rId2" imgW="634725" imgH="253890" progId="">
                  <p:embed/>
                </p:oleObj>
              </mc:Choice>
              <mc:Fallback>
                <p:oleObj name="Equation" r:id="rId2" imgW="634725" imgH="253890" progId="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3495675"/>
                        <a:ext cx="2514600" cy="1004888"/>
                      </a:xfrm>
                      <a:prstGeom prst="rect">
                        <a:avLst/>
                      </a:prstGeom>
                      <a:solidFill>
                        <a:srgbClr val="FFFFCC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76200" y="4852988"/>
            <a:ext cx="7658100" cy="904875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/>
            </a:pPr>
            <a:r>
              <a:rPr lang="es-ES_tradnl" sz="240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</a:rPr>
              <a:t>Donde: CME es el cuadrado medio del  Error</a:t>
            </a:r>
          </a:p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/>
            </a:pPr>
            <a:r>
              <a:rPr lang="es-ES_tradnl" sz="240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</a:rPr>
              <a:t>SC(no aditividad) es la suma de cuadrados de no aditividad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2016224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r>
              <a:rPr lang="es-MX" dirty="0">
                <a:solidFill>
                  <a:srgbClr val="FFFF00"/>
                </a:solidFill>
              </a:rPr>
              <a:t>Prueba de </a:t>
            </a:r>
            <a:r>
              <a:rPr lang="es-MX" dirty="0" err="1">
                <a:solidFill>
                  <a:srgbClr val="FFFF00"/>
                </a:solidFill>
              </a:rPr>
              <a:t>Tukey</a:t>
            </a:r>
            <a:r>
              <a:rPr lang="es-MX" dirty="0">
                <a:solidFill>
                  <a:srgbClr val="FFFF00"/>
                </a:solidFill>
              </a:rPr>
              <a:t> de no </a:t>
            </a:r>
            <a:r>
              <a:rPr lang="es-MX" dirty="0" err="1">
                <a:solidFill>
                  <a:srgbClr val="FFFF00"/>
                </a:solidFill>
              </a:rPr>
              <a:t>aditividad</a:t>
            </a:r>
            <a:endParaRPr lang="es-MX" dirty="0">
              <a:solidFill>
                <a:srgbClr val="FFFF0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2376264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>
                <a:solidFill>
                  <a:srgbClr val="FFFF00"/>
                </a:solidFill>
              </a:rPr>
              <a:t>‘</a:t>
            </a:r>
            <a:r>
              <a:rPr lang="en-US" sz="2800" dirty="0" err="1">
                <a:solidFill>
                  <a:srgbClr val="FFFF00"/>
                </a:solidFill>
              </a:rPr>
              <a:t>nonadditivity</a:t>
            </a:r>
            <a:r>
              <a:rPr lang="en-US" sz="2800" dirty="0">
                <a:solidFill>
                  <a:srgbClr val="FFFF00"/>
                </a:solidFill>
              </a:rPr>
              <a:t>(y, factor, </a:t>
            </a:r>
            <a:r>
              <a:rPr lang="en-US" sz="2800" dirty="0" err="1">
                <a:solidFill>
                  <a:srgbClr val="FFFF00"/>
                </a:solidFill>
              </a:rPr>
              <a:t>bloque</a:t>
            </a:r>
            <a:r>
              <a:rPr lang="en-US" sz="2800" dirty="0">
                <a:solidFill>
                  <a:srgbClr val="FFFF00"/>
                </a:solidFill>
              </a:rPr>
              <a:t>, </a:t>
            </a:r>
            <a:r>
              <a:rPr lang="en-US" sz="2800" dirty="0" err="1">
                <a:solidFill>
                  <a:srgbClr val="FFFF00"/>
                </a:solidFill>
              </a:rPr>
              <a:t>df</a:t>
            </a:r>
            <a:r>
              <a:rPr lang="en-US" sz="2800" dirty="0">
                <a:solidFill>
                  <a:srgbClr val="FFFF00"/>
                </a:solidFill>
              </a:rPr>
              <a:t>, </a:t>
            </a:r>
            <a:r>
              <a:rPr lang="en-US" sz="2800" dirty="0" err="1">
                <a:solidFill>
                  <a:srgbClr val="FFFF00"/>
                </a:solidFill>
              </a:rPr>
              <a:t>MSerror</a:t>
            </a:r>
            <a:r>
              <a:rPr lang="en-US" sz="2800" dirty="0">
                <a:solidFill>
                  <a:srgbClr val="FFFF00"/>
                </a:solidFill>
              </a:rPr>
              <a:t>)</a:t>
            </a:r>
          </a:p>
          <a:p>
            <a:pPr marL="0" indent="0">
              <a:buNone/>
            </a:pPr>
            <a:endParaRPr lang="en-US" sz="2800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n-US" sz="2800" dirty="0">
                <a:solidFill>
                  <a:srgbClr val="FFFF00"/>
                </a:solidFill>
              </a:rPr>
              <a:t>library(</a:t>
            </a:r>
            <a:r>
              <a:rPr lang="en-US" sz="2800" dirty="0" err="1">
                <a:solidFill>
                  <a:srgbClr val="FFFF00"/>
                </a:solidFill>
              </a:rPr>
              <a:t>agricolae</a:t>
            </a:r>
            <a:r>
              <a:rPr lang="en-US" sz="2800" dirty="0">
                <a:solidFill>
                  <a:srgbClr val="FFFF00"/>
                </a:solidFill>
              </a:rPr>
              <a:t>)</a:t>
            </a:r>
          </a:p>
          <a:p>
            <a:pPr marL="0" indent="0">
              <a:buNone/>
            </a:pPr>
            <a:r>
              <a:rPr lang="en-US" sz="2800" dirty="0" err="1">
                <a:solidFill>
                  <a:srgbClr val="FFFF00"/>
                </a:solidFill>
              </a:rPr>
              <a:t>nonadditivity</a:t>
            </a:r>
            <a:r>
              <a:rPr lang="en-US" sz="2800" dirty="0">
                <a:solidFill>
                  <a:srgbClr val="FFFF00"/>
                </a:solidFill>
              </a:rPr>
              <a:t>(</a:t>
            </a:r>
            <a:r>
              <a:rPr lang="en-US" sz="2800" dirty="0" err="1">
                <a:solidFill>
                  <a:srgbClr val="FFFF00"/>
                </a:solidFill>
              </a:rPr>
              <a:t>Respuesta</a:t>
            </a:r>
            <a:r>
              <a:rPr lang="en-US" sz="2800" dirty="0">
                <a:solidFill>
                  <a:srgbClr val="FFFF00"/>
                </a:solidFill>
              </a:rPr>
              <a:t>, </a:t>
            </a:r>
            <a:r>
              <a:rPr lang="en-US" sz="2800" dirty="0" err="1">
                <a:solidFill>
                  <a:srgbClr val="FFFF00"/>
                </a:solidFill>
              </a:rPr>
              <a:t>Tratamiento</a:t>
            </a:r>
            <a:r>
              <a:rPr lang="en-US" sz="2800" dirty="0">
                <a:solidFill>
                  <a:srgbClr val="FFFF00"/>
                </a:solidFill>
              </a:rPr>
              <a:t>, </a:t>
            </a:r>
            <a:r>
              <a:rPr lang="en-US" sz="2800" dirty="0" err="1">
                <a:solidFill>
                  <a:srgbClr val="FFFF00"/>
                </a:solidFill>
              </a:rPr>
              <a:t>Bloque</a:t>
            </a:r>
            <a:r>
              <a:rPr lang="en-US" sz="2800" dirty="0">
                <a:solidFill>
                  <a:srgbClr val="FFFF00"/>
                </a:solidFill>
              </a:rPr>
              <a:t>, 9,7.8)</a:t>
            </a:r>
          </a:p>
          <a:p>
            <a:pPr marL="0" indent="0">
              <a:buNone/>
            </a:pPr>
            <a:endParaRPr lang="en-US" sz="2800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s-MX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3742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928688"/>
            <a:ext cx="8229600" cy="785812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>
              <a:defRPr/>
            </a:pPr>
            <a:r>
              <a:rPr lang="es-ES_tradnl" b="1">
                <a:solidFill>
                  <a:schemeClr val="accent2"/>
                </a:solidFill>
              </a:rPr>
              <a:t>Comparaciones múltiples</a:t>
            </a:r>
            <a:endParaRPr lang="es-ES_tradnl">
              <a:solidFill>
                <a:schemeClr val="accent2"/>
              </a:solidFill>
            </a:endParaRPr>
          </a:p>
        </p:txBody>
      </p:sp>
      <p:pic>
        <p:nvPicPr>
          <p:cNvPr id="5529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6013" y="1951038"/>
            <a:ext cx="6767512" cy="401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6013" y="5981700"/>
            <a:ext cx="676910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14375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>
              <a:defRPr/>
            </a:pPr>
            <a:r>
              <a:rPr lang="es-ES_tradnl" b="1">
                <a:solidFill>
                  <a:schemeClr val="accent1">
                    <a:lumMod val="60000"/>
                    <a:lumOff val="40000"/>
                  </a:schemeClr>
                </a:solidFill>
              </a:rPr>
              <a:t>Ejemplo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61914"/>
            <a:ext cx="8229600" cy="2500312"/>
          </a:xfrm>
        </p:spPr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s-ES_tradnl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El ejemplo es de Little and </a:t>
            </a:r>
            <a:r>
              <a:rPr lang="es-ES_tradnl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Hills</a:t>
            </a:r>
            <a:r>
              <a:rPr lang="es-ES_tradnl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y estudia la respuesta de ovejas a estrógeno.  Las ovejas están bloqueadas por rancho, con cuatro tratamientos.  Los tratamientos son combinaciones del sexo de la oveja (M o F) y los tratamientos de estrógeno  (S0 o S3).  A pesar de que estos datos pueden ser analizados como factorial, los trataremos como 4 tratamientos.</a:t>
            </a:r>
          </a:p>
          <a:p>
            <a:pPr>
              <a:buFont typeface="Arial" charset="0"/>
              <a:buChar char="•"/>
              <a:defRPr/>
            </a:pPr>
            <a:endParaRPr lang="es-ES_tradnl" dirty="0"/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3985423"/>
              </p:ext>
            </p:extLst>
          </p:nvPr>
        </p:nvGraphicFramePr>
        <p:xfrm>
          <a:off x="928688" y="3833664"/>
          <a:ext cx="7643866" cy="2346960"/>
        </p:xfrm>
        <a:graphic>
          <a:graphicData uri="http://schemas.openxmlformats.org/drawingml/2006/table">
            <a:tbl>
              <a:tblPr/>
              <a:tblGrid>
                <a:gridCol w="20824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96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10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96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9101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endParaRPr lang="es-ES" sz="18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8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Block</a:t>
                      </a:r>
                      <a:endParaRPr lang="es-ES" sz="18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8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720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Treatment</a:t>
                      </a:r>
                      <a:endParaRPr lang="es-ES" sz="24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pattFill prst="pct5">
                      <a:fgClr>
                        <a:srgbClr val="000000"/>
                      </a:fgClr>
                      <a:bgClr>
                        <a:srgbClr val="F2F2F2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endParaRPr lang="es-ES" sz="2400" b="1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pattFill prst="pct5">
                      <a:fgClr>
                        <a:srgbClr val="000000"/>
                      </a:fgClr>
                      <a:bgClr>
                        <a:srgbClr val="F2F2F2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endParaRPr lang="es-ES" sz="2400" b="1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pattFill prst="pct5">
                      <a:fgClr>
                        <a:srgbClr val="000000"/>
                      </a:fgClr>
                      <a:bgClr>
                        <a:srgbClr val="F2F2F2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III</a:t>
                      </a:r>
                      <a:endParaRPr lang="es-ES" sz="2400" b="1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pattFill prst="pct5">
                      <a:fgClr>
                        <a:srgbClr val="000000"/>
                      </a:fgClr>
                      <a:bgClr>
                        <a:srgbClr val="F2F2F2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IV</a:t>
                      </a:r>
                      <a:endParaRPr lang="es-ES" sz="2400" b="1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pattFill prst="pct5">
                      <a:fgClr>
                        <a:srgbClr val="000000"/>
                      </a:fgClr>
                      <a:bgClr>
                        <a:srgbClr val="F2F2F2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F-S0</a:t>
                      </a:r>
                      <a:endParaRPr lang="es-ES" sz="24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pattFill prst="pct5">
                      <a:fgClr>
                        <a:srgbClr val="000000"/>
                      </a:fgClr>
                      <a:bgClr>
                        <a:srgbClr val="F2F2F2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imes New Roman"/>
                          <a:ea typeface="Times New Roman"/>
                          <a:cs typeface="Times New Roman"/>
                        </a:rPr>
                        <a:t>47</a:t>
                      </a:r>
                      <a:endParaRPr lang="es-ES" sz="2800" b="1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imes New Roman"/>
                          <a:ea typeface="Times New Roman"/>
                          <a:cs typeface="Times New Roman"/>
                        </a:rPr>
                        <a:t>52</a:t>
                      </a:r>
                      <a:endParaRPr lang="es-ES" sz="2800" b="1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imes New Roman"/>
                          <a:ea typeface="Times New Roman"/>
                          <a:cs typeface="Times New Roman"/>
                        </a:rPr>
                        <a:t>62</a:t>
                      </a:r>
                      <a:endParaRPr lang="es-ES" sz="2800" b="1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800" b="1">
                          <a:latin typeface="Times New Roman"/>
                          <a:ea typeface="Times New Roman"/>
                          <a:cs typeface="Times New Roman"/>
                        </a:rPr>
                        <a:t>51</a:t>
                      </a:r>
                      <a:endParaRPr lang="es-ES" sz="28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M-S0</a:t>
                      </a:r>
                      <a:endParaRPr lang="es-ES" sz="24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pattFill prst="pct5">
                      <a:fgClr>
                        <a:srgbClr val="000000"/>
                      </a:fgClr>
                      <a:bgClr>
                        <a:srgbClr val="F2F2F2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800" b="1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es-ES" sz="28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imes New Roman"/>
                          <a:ea typeface="Times New Roman"/>
                          <a:cs typeface="Times New Roman"/>
                        </a:rPr>
                        <a:t>54</a:t>
                      </a:r>
                      <a:endParaRPr lang="es-ES" sz="2800" b="1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imes New Roman"/>
                          <a:ea typeface="Times New Roman"/>
                          <a:cs typeface="Times New Roman"/>
                        </a:rPr>
                        <a:t>67</a:t>
                      </a:r>
                      <a:endParaRPr lang="es-ES" sz="2800" b="1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800" b="1">
                          <a:latin typeface="Times New Roman"/>
                          <a:ea typeface="Times New Roman"/>
                          <a:cs typeface="Times New Roman"/>
                        </a:rPr>
                        <a:t>57</a:t>
                      </a:r>
                      <a:endParaRPr lang="es-ES" sz="28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F-S3</a:t>
                      </a:r>
                      <a:endParaRPr lang="es-ES" sz="24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pattFill prst="pct5">
                      <a:fgClr>
                        <a:srgbClr val="000000"/>
                      </a:fgClr>
                      <a:bgClr>
                        <a:srgbClr val="F2F2F2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800" b="1">
                          <a:latin typeface="Times New Roman"/>
                          <a:ea typeface="Times New Roman"/>
                          <a:cs typeface="Times New Roman"/>
                        </a:rPr>
                        <a:t>57</a:t>
                      </a:r>
                      <a:endParaRPr lang="es-ES" sz="28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800" b="1">
                          <a:latin typeface="Times New Roman"/>
                          <a:ea typeface="Times New Roman"/>
                          <a:cs typeface="Times New Roman"/>
                        </a:rPr>
                        <a:t>53</a:t>
                      </a:r>
                      <a:endParaRPr lang="es-ES" sz="28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imes New Roman"/>
                          <a:ea typeface="Times New Roman"/>
                          <a:cs typeface="Times New Roman"/>
                        </a:rPr>
                        <a:t>69</a:t>
                      </a:r>
                      <a:endParaRPr lang="es-ES" sz="2800" b="1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imes New Roman"/>
                          <a:ea typeface="Times New Roman"/>
                          <a:cs typeface="Times New Roman"/>
                        </a:rPr>
                        <a:t>57</a:t>
                      </a:r>
                      <a:endParaRPr lang="es-ES" sz="2800" b="1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M-S3</a:t>
                      </a:r>
                      <a:endParaRPr lang="es-ES" sz="24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000000"/>
                      </a:fgClr>
                      <a:bgClr>
                        <a:srgbClr val="F2F2F2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800" b="1">
                          <a:latin typeface="Times New Roman"/>
                          <a:ea typeface="Times New Roman"/>
                          <a:cs typeface="Times New Roman"/>
                        </a:rPr>
                        <a:t>54</a:t>
                      </a:r>
                      <a:endParaRPr lang="es-ES" sz="28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800" b="1">
                          <a:latin typeface="Times New Roman"/>
                          <a:ea typeface="Times New Roman"/>
                          <a:cs typeface="Times New Roman"/>
                        </a:rPr>
                        <a:t>65</a:t>
                      </a:r>
                      <a:endParaRPr lang="es-ES" sz="28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imes New Roman"/>
                          <a:ea typeface="Times New Roman"/>
                          <a:cs typeface="Times New Roman"/>
                        </a:rPr>
                        <a:t>74</a:t>
                      </a:r>
                      <a:endParaRPr lang="es-ES" sz="2800" b="1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imes New Roman"/>
                          <a:ea typeface="Times New Roman"/>
                          <a:cs typeface="Times New Roman"/>
                        </a:rPr>
                        <a:t>59</a:t>
                      </a:r>
                      <a:endParaRPr lang="es-ES" sz="2800" b="1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548680"/>
            <a:ext cx="8229600" cy="1500187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>
              <a:defRPr/>
            </a:pPr>
            <a:r>
              <a:rPr lang="es-ES_tradnl" b="1">
                <a:solidFill>
                  <a:schemeClr val="accent2"/>
                </a:solidFill>
              </a:rPr>
              <a:t>Eficiencia Del Diseño Bloques Completos al Azar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428625" y="2159992"/>
            <a:ext cx="8229600" cy="3460750"/>
          </a:xfrm>
          <a:solidFill>
            <a:schemeClr val="bg2">
              <a:lumMod val="50000"/>
            </a:schemeClr>
          </a:solidFill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s-ES_tradnl">
                <a:solidFill>
                  <a:schemeClr val="accent2"/>
                </a:solidFill>
              </a:rPr>
              <a:t>Para que el diseño Bloques al azar sea mas eficiente que el diseño completamente al azar se debe cumplir:</a:t>
            </a:r>
          </a:p>
          <a:p>
            <a:pPr lvl="1">
              <a:lnSpc>
                <a:spcPct val="90000"/>
              </a:lnSpc>
              <a:defRPr/>
            </a:pPr>
            <a:r>
              <a:rPr lang="es-ES_tradnl">
                <a:solidFill>
                  <a:schemeClr val="accent2"/>
                </a:solidFill>
              </a:rPr>
              <a:t>El factor controlado por los bloques sea significativo.</a:t>
            </a:r>
          </a:p>
          <a:p>
            <a:pPr lvl="1">
              <a:lnSpc>
                <a:spcPct val="90000"/>
              </a:lnSpc>
              <a:defRPr/>
            </a:pPr>
            <a:r>
              <a:rPr lang="es-ES_tradnl">
                <a:solidFill>
                  <a:schemeClr val="accent2"/>
                </a:solidFill>
              </a:rPr>
              <a:t>Que exista homogeneidad dentro de cada bloque</a:t>
            </a:r>
          </a:p>
          <a:p>
            <a:pPr lvl="1">
              <a:lnSpc>
                <a:spcPct val="90000"/>
              </a:lnSpc>
              <a:defRPr/>
            </a:pPr>
            <a:r>
              <a:rPr lang="es-ES_tradnl">
                <a:solidFill>
                  <a:schemeClr val="accent2"/>
                </a:solidFill>
              </a:rPr>
              <a:t>Que los bloques sean diferentes entre si.</a:t>
            </a:r>
          </a:p>
          <a:p>
            <a:pPr>
              <a:lnSpc>
                <a:spcPct val="90000"/>
              </a:lnSpc>
              <a:defRPr/>
            </a:pPr>
            <a:endParaRPr lang="es-ES_tradnl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332656"/>
            <a:ext cx="8229600" cy="1357312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>
              <a:defRPr/>
            </a:pPr>
            <a:r>
              <a:rPr lang="es-ES_tradnl">
                <a:solidFill>
                  <a:schemeClr val="accent1">
                    <a:lumMod val="60000"/>
                    <a:lumOff val="40000"/>
                  </a:schemeClr>
                </a:solidFill>
              </a:rPr>
              <a:t>Eficiencia Del Diseño Bloques Completos al Azar</a:t>
            </a:r>
          </a:p>
        </p:txBody>
      </p:sp>
      <p:sp>
        <p:nvSpPr>
          <p:cNvPr id="35842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2904406"/>
            <a:ext cx="7772400" cy="3286125"/>
          </a:xfrm>
          <a:solidFill>
            <a:schemeClr val="bg2">
              <a:lumMod val="50000"/>
            </a:schemeClr>
          </a:solidFill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s-ES_tradnl" sz="2800">
                <a:solidFill>
                  <a:schemeClr val="accent1">
                    <a:lumMod val="60000"/>
                    <a:lumOff val="40000"/>
                  </a:schemeClr>
                </a:solidFill>
              </a:rPr>
              <a:t>El valor de R representa el numero de veces mas repeticiones que se requiere en un diseño completamente al azar para tener la misma potencia que el diseño bloques al azar.</a:t>
            </a:r>
          </a:p>
          <a:p>
            <a:pPr>
              <a:lnSpc>
                <a:spcPct val="90000"/>
              </a:lnSpc>
              <a:defRPr/>
            </a:pPr>
            <a:r>
              <a:rPr lang="es-ES_tradnl" sz="2800">
                <a:solidFill>
                  <a:schemeClr val="accent1">
                    <a:lumMod val="60000"/>
                    <a:lumOff val="40000"/>
                  </a:schemeClr>
                </a:solidFill>
              </a:rPr>
              <a:t>Por ejemplo: R = 3, significa que se requieren 3 veces mas replicas en un diseño completamente al azar para tener la potencia que se tuvo en un diseño bloques al azar. </a:t>
            </a:r>
          </a:p>
        </p:txBody>
      </p:sp>
      <p:graphicFrame>
        <p:nvGraphicFramePr>
          <p:cNvPr id="10242" name="Object 7" descr="Diseño de fond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4354396"/>
              </p:ext>
            </p:extLst>
          </p:nvPr>
        </p:nvGraphicFramePr>
        <p:xfrm>
          <a:off x="2428875" y="1761406"/>
          <a:ext cx="4291013" cy="1027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7" name="Ecuación" r:id="rId2" imgW="1689100" imgH="457200" progId="">
                  <p:embed/>
                </p:oleObj>
              </mc:Choice>
              <mc:Fallback>
                <p:oleObj name="Ecuación" r:id="rId2" imgW="1689100" imgH="457200" progId="">
                  <p:embed/>
                  <p:pic>
                    <p:nvPicPr>
                      <p:cNvPr id="0" name="Picture 11" descr="Diseño de fondo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8875" y="1761406"/>
                        <a:ext cx="4291013" cy="1027112"/>
                      </a:xfrm>
                      <a:prstGeom prst="rect">
                        <a:avLst/>
                      </a:prstGeom>
                      <a:blipFill dpi="0" rotWithShape="0">
                        <a:blip r:embed="rId4"/>
                        <a:srcRect/>
                        <a:tile tx="0" ty="0" sx="100000" sy="100000" flip="none" algn="tl"/>
                      </a:blip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8"/>
          <p:cNvSpPr>
            <a:spLocks noChangeArrowheads="1"/>
          </p:cNvSpPr>
          <p:nvPr/>
        </p:nvSpPr>
        <p:spPr bwMode="auto">
          <a:xfrm>
            <a:off x="0" y="2489498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11268" name="Rectangle 10"/>
          <p:cNvSpPr>
            <a:spLocks noChangeArrowheads="1"/>
          </p:cNvSpPr>
          <p:nvPr/>
        </p:nvSpPr>
        <p:spPr bwMode="auto">
          <a:xfrm>
            <a:off x="0" y="2489498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41995" name="Rectangle 11"/>
          <p:cNvSpPr>
            <a:spLocks noGrp="1" noChangeArrowheads="1"/>
          </p:cNvSpPr>
          <p:nvPr>
            <p:ph type="title"/>
          </p:nvPr>
        </p:nvSpPr>
        <p:spPr>
          <a:xfrm>
            <a:off x="0" y="260648"/>
            <a:ext cx="9144000" cy="785812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>
              <a:defRPr/>
            </a:pPr>
            <a:r>
              <a:rPr lang="es-ES_tradnl">
                <a:solidFill>
                  <a:schemeClr val="accent1">
                    <a:lumMod val="60000"/>
                    <a:lumOff val="40000"/>
                  </a:schemeClr>
                </a:solidFill>
              </a:rPr>
              <a:t>Eficiencia</a:t>
            </a:r>
          </a:p>
        </p:txBody>
      </p:sp>
      <p:graphicFrame>
        <p:nvGraphicFramePr>
          <p:cNvPr id="11266" name="Object 10" descr="Diseño de fond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9899044"/>
              </p:ext>
            </p:extLst>
          </p:nvPr>
        </p:nvGraphicFramePr>
        <p:xfrm>
          <a:off x="153988" y="4294485"/>
          <a:ext cx="5775325" cy="175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1" name="Ecuación" r:id="rId2" imgW="2438400" imgH="838200" progId="">
                  <p:embed/>
                </p:oleObj>
              </mc:Choice>
              <mc:Fallback>
                <p:oleObj name="Ecuación" r:id="rId2" imgW="2438400" imgH="838200" progId="">
                  <p:embed/>
                  <p:pic>
                    <p:nvPicPr>
                      <p:cNvPr id="0" name="Picture 11" descr="Diseño de fondo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988" y="4294485"/>
                        <a:ext cx="5775325" cy="1752600"/>
                      </a:xfrm>
                      <a:prstGeom prst="rect">
                        <a:avLst/>
                      </a:prstGeom>
                      <a:blipFill dpi="0" rotWithShape="0">
                        <a:blip r:embed="rId4"/>
                        <a:srcRect/>
                        <a:tile tx="0" ty="0" sx="100000" sy="100000" flip="none" algn="tl"/>
                      </a:blip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270" name="Picture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61913" y="975023"/>
            <a:ext cx="7124701" cy="292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18 CuadroTexto"/>
          <p:cNvSpPr txBox="1"/>
          <p:nvPr/>
        </p:nvSpPr>
        <p:spPr>
          <a:xfrm>
            <a:off x="7072313" y="970260"/>
            <a:ext cx="2071687" cy="2862263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s-ES_tradnl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</a:rPr>
              <a:t>glB   grados de </a:t>
            </a:r>
          </a:p>
          <a:p>
            <a:pPr>
              <a:defRPr/>
            </a:pPr>
            <a:r>
              <a:rPr lang="es-ES_tradnl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</a:rPr>
              <a:t>        libertad de</a:t>
            </a:r>
          </a:p>
          <a:p>
            <a:pPr>
              <a:defRPr/>
            </a:pPr>
            <a:r>
              <a:rPr lang="es-ES_tradnl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</a:rPr>
              <a:t>        bloques</a:t>
            </a:r>
          </a:p>
          <a:p>
            <a:pPr>
              <a:defRPr/>
            </a:pPr>
            <a:r>
              <a:rPr lang="es-ES_tradnl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</a:rPr>
              <a:t>glT    grados de </a:t>
            </a:r>
          </a:p>
          <a:p>
            <a:pPr>
              <a:defRPr/>
            </a:pPr>
            <a:r>
              <a:rPr lang="es-ES_tradnl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</a:rPr>
              <a:t>        libertad de</a:t>
            </a:r>
          </a:p>
          <a:p>
            <a:pPr>
              <a:defRPr/>
            </a:pPr>
            <a:r>
              <a:rPr lang="es-ES_tradnl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</a:rPr>
              <a:t>        tratamientos</a:t>
            </a:r>
          </a:p>
          <a:p>
            <a:pPr>
              <a:defRPr/>
            </a:pPr>
            <a:r>
              <a:rPr lang="es-ES_tradnl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</a:rPr>
              <a:t>glE</a:t>
            </a:r>
            <a:r>
              <a:rPr lang="es-ES_tradnl" baseline="-2500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</a:rPr>
              <a:t>b</a:t>
            </a:r>
            <a:r>
              <a:rPr lang="es-ES_tradnl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</a:rPr>
              <a:t>   grados de</a:t>
            </a:r>
          </a:p>
          <a:p>
            <a:pPr>
              <a:defRPr/>
            </a:pPr>
            <a:r>
              <a:rPr lang="es-ES_tradnl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</a:rPr>
              <a:t>         libertad del</a:t>
            </a:r>
          </a:p>
          <a:p>
            <a:pPr>
              <a:defRPr/>
            </a:pPr>
            <a:r>
              <a:rPr lang="es-ES_tradnl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</a:rPr>
              <a:t>         error diseño</a:t>
            </a:r>
          </a:p>
          <a:p>
            <a:pPr>
              <a:defRPr/>
            </a:pPr>
            <a:r>
              <a:rPr lang="es-ES_tradnl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</a:rPr>
              <a:t>         bloques</a:t>
            </a:r>
          </a:p>
        </p:txBody>
      </p:sp>
      <p:sp>
        <p:nvSpPr>
          <p:cNvPr id="20" name="19 CuadroTexto"/>
          <p:cNvSpPr txBox="1"/>
          <p:nvPr/>
        </p:nvSpPr>
        <p:spPr>
          <a:xfrm>
            <a:off x="6072188" y="4475460"/>
            <a:ext cx="3071812" cy="1477963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s-ES_tradnl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</a:rPr>
              <a:t>CMB   Cuadrado Medio </a:t>
            </a:r>
          </a:p>
          <a:p>
            <a:pPr>
              <a:defRPr/>
            </a:pPr>
            <a:r>
              <a:rPr lang="es-ES_tradnl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</a:rPr>
              <a:t>            de bloques</a:t>
            </a:r>
          </a:p>
          <a:p>
            <a:pPr>
              <a:defRPr/>
            </a:pPr>
            <a:r>
              <a:rPr lang="es-ES_tradnl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</a:rPr>
              <a:t>CMEB   Cuadrado Medio</a:t>
            </a:r>
          </a:p>
          <a:p>
            <a:pPr>
              <a:defRPr/>
            </a:pPr>
            <a:r>
              <a:rPr lang="es-ES_tradnl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</a:rPr>
              <a:t>            del error en un </a:t>
            </a:r>
          </a:p>
          <a:p>
            <a:pPr>
              <a:defRPr/>
            </a:pPr>
            <a:r>
              <a:rPr lang="es-ES_tradnl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</a:rPr>
              <a:t>             diseño en  bloques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Rectangle 8"/>
          <p:cNvSpPr>
            <a:spLocks noChangeArrowheads="1"/>
          </p:cNvSpPr>
          <p:nvPr/>
        </p:nvSpPr>
        <p:spPr bwMode="auto">
          <a:xfrm>
            <a:off x="0" y="2489498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12294" name="Rectangle 10"/>
          <p:cNvSpPr>
            <a:spLocks noChangeArrowheads="1"/>
          </p:cNvSpPr>
          <p:nvPr/>
        </p:nvSpPr>
        <p:spPr bwMode="auto">
          <a:xfrm>
            <a:off x="0" y="2489498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41995" name="Rectangle 11"/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8229600" cy="785812"/>
          </a:xfrm>
        </p:spPr>
        <p:txBody>
          <a:bodyPr/>
          <a:lstStyle/>
          <a:p>
            <a:pPr>
              <a:defRPr/>
            </a:pPr>
            <a:r>
              <a:rPr lang="es-ES_tradnl">
                <a:solidFill>
                  <a:schemeClr val="accent1">
                    <a:lumMod val="60000"/>
                    <a:lumOff val="40000"/>
                  </a:schemeClr>
                </a:solidFill>
              </a:rPr>
              <a:t>Eficiencia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6286500" y="1552873"/>
            <a:ext cx="2643188" cy="286226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s-ES_tradnl" sz="200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</a:rPr>
              <a:t>glE</a:t>
            </a:r>
            <a:r>
              <a:rPr lang="es-ES_tradnl" sz="2000" baseline="-2500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</a:rPr>
              <a:t>b</a:t>
            </a:r>
            <a:r>
              <a:rPr lang="es-ES_tradnl" sz="200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</a:rPr>
              <a:t>   grados de</a:t>
            </a:r>
          </a:p>
          <a:p>
            <a:pPr>
              <a:defRPr/>
            </a:pPr>
            <a:r>
              <a:rPr lang="es-ES_tradnl" sz="200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</a:rPr>
              <a:t>         libertad del</a:t>
            </a:r>
          </a:p>
          <a:p>
            <a:pPr>
              <a:defRPr/>
            </a:pPr>
            <a:r>
              <a:rPr lang="es-ES_tradnl" sz="200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</a:rPr>
              <a:t>         error diseño</a:t>
            </a:r>
          </a:p>
          <a:p>
            <a:pPr>
              <a:defRPr/>
            </a:pPr>
            <a:r>
              <a:rPr lang="es-ES_tradnl" sz="200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</a:rPr>
              <a:t>         bloques</a:t>
            </a:r>
          </a:p>
          <a:p>
            <a:pPr>
              <a:defRPr/>
            </a:pPr>
            <a:r>
              <a:rPr lang="es-ES_tradnl" sz="200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</a:rPr>
              <a:t>glE</a:t>
            </a:r>
            <a:r>
              <a:rPr lang="es-ES_tradnl" sz="2000" baseline="-2500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</a:rPr>
              <a:t>ca</a:t>
            </a:r>
            <a:r>
              <a:rPr lang="es-ES_tradnl" sz="200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</a:rPr>
              <a:t>   grados de</a:t>
            </a:r>
          </a:p>
          <a:p>
            <a:pPr>
              <a:defRPr/>
            </a:pPr>
            <a:r>
              <a:rPr lang="es-ES_tradnl" sz="200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</a:rPr>
              <a:t>         libertad del</a:t>
            </a:r>
          </a:p>
          <a:p>
            <a:pPr>
              <a:defRPr/>
            </a:pPr>
            <a:r>
              <a:rPr lang="es-ES_tradnl" sz="200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</a:rPr>
              <a:t>         error diseño</a:t>
            </a:r>
          </a:p>
          <a:p>
            <a:pPr>
              <a:defRPr/>
            </a:pPr>
            <a:r>
              <a:rPr lang="es-ES_tradnl" sz="200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</a:rPr>
              <a:t>         completamente</a:t>
            </a:r>
          </a:p>
          <a:p>
            <a:pPr>
              <a:defRPr/>
            </a:pPr>
            <a:r>
              <a:rPr lang="es-ES_tradnl" sz="200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</a:rPr>
              <a:t>         al azar</a:t>
            </a:r>
          </a:p>
        </p:txBody>
      </p:sp>
      <p:graphicFrame>
        <p:nvGraphicFramePr>
          <p:cNvPr id="12290" name="Object 7" descr="Diseño de fond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4862121"/>
              </p:ext>
            </p:extLst>
          </p:nvPr>
        </p:nvGraphicFramePr>
        <p:xfrm>
          <a:off x="214313" y="1589385"/>
          <a:ext cx="5791200" cy="1385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13" name="Ecuación" r:id="rId2" imgW="1689100" imgH="457200" progId="">
                  <p:embed/>
                </p:oleObj>
              </mc:Choice>
              <mc:Fallback>
                <p:oleObj name="Ecuación" r:id="rId2" imgW="1689100" imgH="457200" progId="">
                  <p:embed/>
                  <p:pic>
                    <p:nvPicPr>
                      <p:cNvPr id="0" name="Picture 29" descr="Diseño de fondo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313" y="1589385"/>
                        <a:ext cx="5791200" cy="1385888"/>
                      </a:xfrm>
                      <a:prstGeom prst="rect">
                        <a:avLst/>
                      </a:prstGeom>
                      <a:blipFill dpi="0" rotWithShape="0">
                        <a:blip r:embed="rId4"/>
                        <a:srcRect/>
                        <a:tile tx="0" ty="0" sx="100000" sy="100000" flip="none" algn="tl"/>
                      </a:blip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1" name="Object 8" descr="Diseño de fond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3242534"/>
              </p:ext>
            </p:extLst>
          </p:nvPr>
        </p:nvGraphicFramePr>
        <p:xfrm>
          <a:off x="214313" y="3261023"/>
          <a:ext cx="4791075" cy="995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14" name="Ecuación" r:id="rId5" imgW="1854200" imgH="419100" progId="">
                  <p:embed/>
                </p:oleObj>
              </mc:Choice>
              <mc:Fallback>
                <p:oleObj name="Ecuación" r:id="rId5" imgW="1854200" imgH="419100" progId="">
                  <p:embed/>
                  <p:pic>
                    <p:nvPicPr>
                      <p:cNvPr id="0" name="Picture 30" descr="Diseño de fondo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313" y="3261023"/>
                        <a:ext cx="4791075" cy="995362"/>
                      </a:xfrm>
                      <a:prstGeom prst="rect">
                        <a:avLst/>
                      </a:prstGeom>
                      <a:blipFill dpi="0" rotWithShape="0">
                        <a:blip r:embed="rId4"/>
                        <a:srcRect/>
                        <a:tile tx="0" ty="0" sx="100000" sy="100000" flip="none" algn="tl"/>
                      </a:blip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2" name="Object 5" descr="Diseño de fond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4248065"/>
              </p:ext>
            </p:extLst>
          </p:nvPr>
        </p:nvGraphicFramePr>
        <p:xfrm>
          <a:off x="19051" y="4700885"/>
          <a:ext cx="8858250" cy="1312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15" name="Ecuación" r:id="rId7" imgW="4241800" imgH="711200" progId="">
                  <p:embed/>
                </p:oleObj>
              </mc:Choice>
              <mc:Fallback>
                <p:oleObj name="Ecuación" r:id="rId7" imgW="4241800" imgH="711200" progId="">
                  <p:embed/>
                  <p:pic>
                    <p:nvPicPr>
                      <p:cNvPr id="0" name="Picture 31" descr="Diseño de fondo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1" y="4700885"/>
                        <a:ext cx="8858250" cy="1312862"/>
                      </a:xfrm>
                      <a:prstGeom prst="rect">
                        <a:avLst/>
                      </a:prstGeom>
                      <a:blipFill dpi="0" rotWithShape="0">
                        <a:blip r:embed="rId4"/>
                        <a:srcRect/>
                        <a:tile tx="0" ty="0" sx="100000" sy="100000" flip="none" algn="tl"/>
                      </a:blip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1"/>
          <p:cNvSpPr txBox="1">
            <a:spLocks noChangeArrowheads="1"/>
          </p:cNvSpPr>
          <p:nvPr/>
        </p:nvSpPr>
        <p:spPr bwMode="auto">
          <a:xfrm>
            <a:off x="0" y="260648"/>
            <a:ext cx="9144000" cy="785812"/>
          </a:xfrm>
          <a:prstGeom prst="rect">
            <a:avLst/>
          </a:prstGeom>
          <a:solidFill>
            <a:schemeClr val="tx2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_tradnl" sz="440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Eficiencia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28688"/>
            <a:ext cx="8229600" cy="1162050"/>
          </a:xfrm>
        </p:spPr>
        <p:txBody>
          <a:bodyPr/>
          <a:lstStyle/>
          <a:p>
            <a:r>
              <a:rPr lang="es-ES_tradnl" b="1">
                <a:solidFill>
                  <a:srgbClr val="FFFF00"/>
                </a:solidFill>
              </a:rPr>
              <a:t>Diseño Bloques al Azar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254250"/>
            <a:ext cx="8229600" cy="2532063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>
              <a:defRPr/>
            </a:pPr>
            <a:r>
              <a:rPr lang="es-ES_tradnl" dirty="0">
                <a:solidFill>
                  <a:srgbClr val="FFFF00"/>
                </a:solidFill>
              </a:rPr>
              <a:t>Los factores de confusión son “controlados”  por medio del bloqueo.</a:t>
            </a:r>
          </a:p>
          <a:p>
            <a:pPr>
              <a:defRPr/>
            </a:pPr>
            <a:r>
              <a:rPr lang="es-ES_tradnl" dirty="0">
                <a:solidFill>
                  <a:srgbClr val="FFFF00"/>
                </a:solidFill>
              </a:rPr>
              <a:t>Los factores de confusión que no pueden ser bloqueados son aleatorizados.</a:t>
            </a:r>
          </a:p>
          <a:p>
            <a:pPr>
              <a:defRPr/>
            </a:pPr>
            <a:endParaRPr lang="es-ES_tradnl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3"/>
          <p:cNvSpPr txBox="1">
            <a:spLocks noChangeArrowheads="1"/>
          </p:cNvSpPr>
          <p:nvPr/>
        </p:nvSpPr>
        <p:spPr bwMode="auto">
          <a:xfrm>
            <a:off x="762000" y="2286000"/>
            <a:ext cx="2057400" cy="519113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2800" b="1">
                <a:solidFill>
                  <a:srgbClr val="FFFF00"/>
                </a:solidFill>
              </a:rPr>
              <a:t>Ejemplo:</a:t>
            </a:r>
          </a:p>
        </p:txBody>
      </p:sp>
      <p:sp>
        <p:nvSpPr>
          <p:cNvPr id="20483" name="Oval 5"/>
          <p:cNvSpPr>
            <a:spLocks noChangeArrowheads="1"/>
          </p:cNvSpPr>
          <p:nvPr/>
        </p:nvSpPr>
        <p:spPr bwMode="auto">
          <a:xfrm>
            <a:off x="1905000" y="3200400"/>
            <a:ext cx="228600" cy="2286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s-ES_tradnl">
              <a:solidFill>
                <a:srgbClr val="FFFF00"/>
              </a:solidFill>
            </a:endParaRPr>
          </a:p>
        </p:txBody>
      </p:sp>
      <p:sp>
        <p:nvSpPr>
          <p:cNvPr id="20484" name="Rectangle 6"/>
          <p:cNvSpPr>
            <a:spLocks noChangeArrowheads="1"/>
          </p:cNvSpPr>
          <p:nvPr/>
        </p:nvSpPr>
        <p:spPr bwMode="auto">
          <a:xfrm>
            <a:off x="1447800" y="3657600"/>
            <a:ext cx="228600" cy="2286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s-ES_tradnl">
              <a:solidFill>
                <a:srgbClr val="FFFF00"/>
              </a:solidFill>
            </a:endParaRPr>
          </a:p>
        </p:txBody>
      </p:sp>
      <p:sp>
        <p:nvSpPr>
          <p:cNvPr id="20485" name="AutoShape 7"/>
          <p:cNvSpPr>
            <a:spLocks noChangeArrowheads="1"/>
          </p:cNvSpPr>
          <p:nvPr/>
        </p:nvSpPr>
        <p:spPr bwMode="auto">
          <a:xfrm>
            <a:off x="1447800" y="2971800"/>
            <a:ext cx="228600" cy="228600"/>
          </a:xfrm>
          <a:prstGeom prst="triangle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s-ES_tradnl">
              <a:solidFill>
                <a:srgbClr val="FFFF00"/>
              </a:solidFill>
            </a:endParaRPr>
          </a:p>
        </p:txBody>
      </p:sp>
      <p:sp>
        <p:nvSpPr>
          <p:cNvPr id="20486" name="AutoShape 8"/>
          <p:cNvSpPr>
            <a:spLocks noChangeArrowheads="1"/>
          </p:cNvSpPr>
          <p:nvPr/>
        </p:nvSpPr>
        <p:spPr bwMode="auto">
          <a:xfrm>
            <a:off x="2362200" y="3048000"/>
            <a:ext cx="228600" cy="228600"/>
          </a:xfrm>
          <a:prstGeom prst="triangle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s-ES_tradnl">
              <a:solidFill>
                <a:srgbClr val="FFFF00"/>
              </a:solidFill>
            </a:endParaRPr>
          </a:p>
        </p:txBody>
      </p:sp>
      <p:sp>
        <p:nvSpPr>
          <p:cNvPr id="20487" name="AutoShape 9"/>
          <p:cNvSpPr>
            <a:spLocks noChangeArrowheads="1"/>
          </p:cNvSpPr>
          <p:nvPr/>
        </p:nvSpPr>
        <p:spPr bwMode="auto">
          <a:xfrm>
            <a:off x="1905000" y="3657600"/>
            <a:ext cx="228600" cy="228600"/>
          </a:xfrm>
          <a:prstGeom prst="triangle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s-ES_tradnl">
              <a:solidFill>
                <a:srgbClr val="FFFF00"/>
              </a:solidFill>
            </a:endParaRPr>
          </a:p>
        </p:txBody>
      </p:sp>
      <p:sp>
        <p:nvSpPr>
          <p:cNvPr id="20488" name="AutoShape 10"/>
          <p:cNvSpPr>
            <a:spLocks noChangeArrowheads="1"/>
          </p:cNvSpPr>
          <p:nvPr/>
        </p:nvSpPr>
        <p:spPr bwMode="auto">
          <a:xfrm>
            <a:off x="990600" y="3581400"/>
            <a:ext cx="228600" cy="228600"/>
          </a:xfrm>
          <a:prstGeom prst="triangle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s-ES_tradnl">
              <a:solidFill>
                <a:srgbClr val="FFFF00"/>
              </a:solidFill>
            </a:endParaRPr>
          </a:p>
        </p:txBody>
      </p:sp>
      <p:sp>
        <p:nvSpPr>
          <p:cNvPr id="20489" name="AutoShape 11"/>
          <p:cNvSpPr>
            <a:spLocks noChangeArrowheads="1"/>
          </p:cNvSpPr>
          <p:nvPr/>
        </p:nvSpPr>
        <p:spPr bwMode="auto">
          <a:xfrm>
            <a:off x="2133600" y="4572000"/>
            <a:ext cx="228600" cy="228600"/>
          </a:xfrm>
          <a:prstGeom prst="triangle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s-ES_tradnl">
              <a:solidFill>
                <a:srgbClr val="FFFF00"/>
              </a:solidFill>
            </a:endParaRPr>
          </a:p>
        </p:txBody>
      </p:sp>
      <p:sp>
        <p:nvSpPr>
          <p:cNvPr id="20490" name="Rectangle 12"/>
          <p:cNvSpPr>
            <a:spLocks noChangeArrowheads="1"/>
          </p:cNvSpPr>
          <p:nvPr/>
        </p:nvSpPr>
        <p:spPr bwMode="auto">
          <a:xfrm>
            <a:off x="1447800" y="4495800"/>
            <a:ext cx="228600" cy="2286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s-ES_tradnl">
              <a:solidFill>
                <a:srgbClr val="FFFF00"/>
              </a:solidFill>
            </a:endParaRPr>
          </a:p>
        </p:txBody>
      </p:sp>
      <p:sp>
        <p:nvSpPr>
          <p:cNvPr id="20491" name="Rectangle 14"/>
          <p:cNvSpPr>
            <a:spLocks noChangeArrowheads="1"/>
          </p:cNvSpPr>
          <p:nvPr/>
        </p:nvSpPr>
        <p:spPr bwMode="auto">
          <a:xfrm>
            <a:off x="2362200" y="4191000"/>
            <a:ext cx="228600" cy="2286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s-ES_tradnl">
              <a:solidFill>
                <a:srgbClr val="FFFF00"/>
              </a:solidFill>
            </a:endParaRPr>
          </a:p>
        </p:txBody>
      </p:sp>
      <p:sp>
        <p:nvSpPr>
          <p:cNvPr id="20492" name="Rectangle 15"/>
          <p:cNvSpPr>
            <a:spLocks noChangeArrowheads="1"/>
          </p:cNvSpPr>
          <p:nvPr/>
        </p:nvSpPr>
        <p:spPr bwMode="auto">
          <a:xfrm>
            <a:off x="2286000" y="3657600"/>
            <a:ext cx="228600" cy="2286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s-ES_tradnl">
              <a:solidFill>
                <a:srgbClr val="FFFF00"/>
              </a:solidFill>
            </a:endParaRPr>
          </a:p>
        </p:txBody>
      </p:sp>
      <p:sp>
        <p:nvSpPr>
          <p:cNvPr id="20493" name="Oval 17"/>
          <p:cNvSpPr>
            <a:spLocks noChangeArrowheads="1"/>
          </p:cNvSpPr>
          <p:nvPr/>
        </p:nvSpPr>
        <p:spPr bwMode="auto">
          <a:xfrm>
            <a:off x="1447800" y="4038600"/>
            <a:ext cx="228600" cy="2286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s-ES_tradnl">
              <a:solidFill>
                <a:srgbClr val="FFFF00"/>
              </a:solidFill>
            </a:endParaRPr>
          </a:p>
        </p:txBody>
      </p:sp>
      <p:sp>
        <p:nvSpPr>
          <p:cNvPr id="20494" name="Oval 18"/>
          <p:cNvSpPr>
            <a:spLocks noChangeArrowheads="1"/>
          </p:cNvSpPr>
          <p:nvPr/>
        </p:nvSpPr>
        <p:spPr bwMode="auto">
          <a:xfrm>
            <a:off x="2590800" y="3581400"/>
            <a:ext cx="228600" cy="2286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s-ES_tradnl">
              <a:solidFill>
                <a:srgbClr val="FFFF00"/>
              </a:solidFill>
            </a:endParaRPr>
          </a:p>
        </p:txBody>
      </p:sp>
      <p:sp>
        <p:nvSpPr>
          <p:cNvPr id="20495" name="Oval 19"/>
          <p:cNvSpPr>
            <a:spLocks noChangeArrowheads="1"/>
          </p:cNvSpPr>
          <p:nvPr/>
        </p:nvSpPr>
        <p:spPr bwMode="auto">
          <a:xfrm>
            <a:off x="1981200" y="4038600"/>
            <a:ext cx="228600" cy="2286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s-ES_tradnl">
              <a:solidFill>
                <a:srgbClr val="FFFF00"/>
              </a:solidFill>
            </a:endParaRPr>
          </a:p>
        </p:txBody>
      </p:sp>
      <p:sp>
        <p:nvSpPr>
          <p:cNvPr id="20496" name="Oval 20"/>
          <p:cNvSpPr>
            <a:spLocks noChangeArrowheads="1"/>
          </p:cNvSpPr>
          <p:nvPr/>
        </p:nvSpPr>
        <p:spPr bwMode="auto">
          <a:xfrm>
            <a:off x="990600" y="3200400"/>
            <a:ext cx="228600" cy="2286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s-ES_tradnl">
              <a:solidFill>
                <a:srgbClr val="FFFF00"/>
              </a:solidFill>
            </a:endParaRPr>
          </a:p>
        </p:txBody>
      </p:sp>
      <p:sp>
        <p:nvSpPr>
          <p:cNvPr id="20497" name="Oval 21"/>
          <p:cNvSpPr>
            <a:spLocks noChangeArrowheads="1"/>
          </p:cNvSpPr>
          <p:nvPr/>
        </p:nvSpPr>
        <p:spPr bwMode="auto">
          <a:xfrm>
            <a:off x="2819400" y="3124200"/>
            <a:ext cx="228600" cy="2286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s-ES_tradnl">
              <a:solidFill>
                <a:srgbClr val="FFFF00"/>
              </a:solidFill>
            </a:endParaRPr>
          </a:p>
        </p:txBody>
      </p:sp>
      <p:sp>
        <p:nvSpPr>
          <p:cNvPr id="20498" name="Rectangle 22"/>
          <p:cNvSpPr>
            <a:spLocks noChangeArrowheads="1"/>
          </p:cNvSpPr>
          <p:nvPr/>
        </p:nvSpPr>
        <p:spPr bwMode="auto">
          <a:xfrm>
            <a:off x="2819400" y="4114800"/>
            <a:ext cx="228600" cy="2286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s-ES_tradnl">
              <a:solidFill>
                <a:srgbClr val="FFFF00"/>
              </a:solidFill>
            </a:endParaRPr>
          </a:p>
        </p:txBody>
      </p:sp>
      <p:sp>
        <p:nvSpPr>
          <p:cNvPr id="20499" name="AutoShape 23"/>
          <p:cNvSpPr>
            <a:spLocks noChangeArrowheads="1"/>
          </p:cNvSpPr>
          <p:nvPr/>
        </p:nvSpPr>
        <p:spPr bwMode="auto">
          <a:xfrm>
            <a:off x="990600" y="4191000"/>
            <a:ext cx="228600" cy="228600"/>
          </a:xfrm>
          <a:prstGeom prst="triangle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s-ES_tradnl">
              <a:solidFill>
                <a:srgbClr val="FFFF00"/>
              </a:solidFill>
            </a:endParaRPr>
          </a:p>
        </p:txBody>
      </p:sp>
      <p:sp>
        <p:nvSpPr>
          <p:cNvPr id="35860" name="Line 24"/>
          <p:cNvSpPr>
            <a:spLocks noChangeShapeType="1"/>
          </p:cNvSpPr>
          <p:nvPr/>
        </p:nvSpPr>
        <p:spPr bwMode="auto">
          <a:xfrm>
            <a:off x="3214688" y="3643313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35861" name="Oval 25"/>
          <p:cNvSpPr>
            <a:spLocks noChangeArrowheads="1"/>
          </p:cNvSpPr>
          <p:nvPr/>
        </p:nvSpPr>
        <p:spPr bwMode="auto">
          <a:xfrm>
            <a:off x="3962400" y="2514600"/>
            <a:ext cx="1447800" cy="2209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_tradnl">
              <a:solidFill>
                <a:srgbClr val="FFFF00"/>
              </a:solidFill>
            </a:endParaRPr>
          </a:p>
        </p:txBody>
      </p:sp>
      <p:sp>
        <p:nvSpPr>
          <p:cNvPr id="16406" name="Oval 26"/>
          <p:cNvSpPr>
            <a:spLocks noChangeArrowheads="1"/>
          </p:cNvSpPr>
          <p:nvPr/>
        </p:nvSpPr>
        <p:spPr bwMode="auto">
          <a:xfrm>
            <a:off x="5638800" y="2514600"/>
            <a:ext cx="1447800" cy="22098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s-ES_tradnl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16407" name="Oval 27"/>
          <p:cNvSpPr>
            <a:spLocks noChangeArrowheads="1"/>
          </p:cNvSpPr>
          <p:nvPr/>
        </p:nvSpPr>
        <p:spPr bwMode="auto">
          <a:xfrm>
            <a:off x="7315200" y="2514600"/>
            <a:ext cx="1447800" cy="22098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s-ES_tradnl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35864" name="AutoShape 28"/>
          <p:cNvSpPr>
            <a:spLocks noChangeArrowheads="1"/>
          </p:cNvSpPr>
          <p:nvPr/>
        </p:nvSpPr>
        <p:spPr bwMode="auto">
          <a:xfrm>
            <a:off x="6324600" y="2819400"/>
            <a:ext cx="228600" cy="228600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_tradnl">
              <a:solidFill>
                <a:srgbClr val="FFFF00"/>
              </a:solidFill>
            </a:endParaRPr>
          </a:p>
        </p:txBody>
      </p:sp>
      <p:sp>
        <p:nvSpPr>
          <p:cNvPr id="35865" name="AutoShape 29"/>
          <p:cNvSpPr>
            <a:spLocks noChangeArrowheads="1"/>
          </p:cNvSpPr>
          <p:nvPr/>
        </p:nvSpPr>
        <p:spPr bwMode="auto">
          <a:xfrm>
            <a:off x="5943600" y="3200400"/>
            <a:ext cx="228600" cy="228600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_tradnl">
              <a:solidFill>
                <a:srgbClr val="FFFF00"/>
              </a:solidFill>
            </a:endParaRPr>
          </a:p>
        </p:txBody>
      </p:sp>
      <p:sp>
        <p:nvSpPr>
          <p:cNvPr id="35866" name="AutoShape 30"/>
          <p:cNvSpPr>
            <a:spLocks noChangeArrowheads="1"/>
          </p:cNvSpPr>
          <p:nvPr/>
        </p:nvSpPr>
        <p:spPr bwMode="auto">
          <a:xfrm>
            <a:off x="6400800" y="3505200"/>
            <a:ext cx="228600" cy="228600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_tradnl">
              <a:solidFill>
                <a:srgbClr val="FFFF00"/>
              </a:solidFill>
            </a:endParaRPr>
          </a:p>
        </p:txBody>
      </p:sp>
      <p:sp>
        <p:nvSpPr>
          <p:cNvPr id="35867" name="AutoShape 31"/>
          <p:cNvSpPr>
            <a:spLocks noChangeArrowheads="1"/>
          </p:cNvSpPr>
          <p:nvPr/>
        </p:nvSpPr>
        <p:spPr bwMode="auto">
          <a:xfrm>
            <a:off x="5943600" y="3810000"/>
            <a:ext cx="228600" cy="228600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_tradnl">
              <a:solidFill>
                <a:srgbClr val="FFFF00"/>
              </a:solidFill>
            </a:endParaRPr>
          </a:p>
        </p:txBody>
      </p:sp>
      <p:sp>
        <p:nvSpPr>
          <p:cNvPr id="35868" name="AutoShape 32"/>
          <p:cNvSpPr>
            <a:spLocks noChangeArrowheads="1"/>
          </p:cNvSpPr>
          <p:nvPr/>
        </p:nvSpPr>
        <p:spPr bwMode="auto">
          <a:xfrm>
            <a:off x="6400800" y="4191000"/>
            <a:ext cx="228600" cy="228600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_tradnl">
              <a:solidFill>
                <a:srgbClr val="FFFF00"/>
              </a:solidFill>
            </a:endParaRPr>
          </a:p>
        </p:txBody>
      </p:sp>
      <p:sp>
        <p:nvSpPr>
          <p:cNvPr id="35869" name="Oval 33"/>
          <p:cNvSpPr>
            <a:spLocks noChangeArrowheads="1"/>
          </p:cNvSpPr>
          <p:nvPr/>
        </p:nvSpPr>
        <p:spPr bwMode="auto">
          <a:xfrm>
            <a:off x="4495800" y="2819400"/>
            <a:ext cx="228600" cy="228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_tradnl">
              <a:solidFill>
                <a:srgbClr val="FFFF00"/>
              </a:solidFill>
            </a:endParaRPr>
          </a:p>
        </p:txBody>
      </p:sp>
      <p:sp>
        <p:nvSpPr>
          <p:cNvPr id="35870" name="Oval 34"/>
          <p:cNvSpPr>
            <a:spLocks noChangeArrowheads="1"/>
          </p:cNvSpPr>
          <p:nvPr/>
        </p:nvSpPr>
        <p:spPr bwMode="auto">
          <a:xfrm>
            <a:off x="4800600" y="3200400"/>
            <a:ext cx="228600" cy="228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_tradnl">
              <a:solidFill>
                <a:srgbClr val="FFFF00"/>
              </a:solidFill>
            </a:endParaRPr>
          </a:p>
        </p:txBody>
      </p:sp>
      <p:sp>
        <p:nvSpPr>
          <p:cNvPr id="35871" name="Oval 35"/>
          <p:cNvSpPr>
            <a:spLocks noChangeArrowheads="1"/>
          </p:cNvSpPr>
          <p:nvPr/>
        </p:nvSpPr>
        <p:spPr bwMode="auto">
          <a:xfrm>
            <a:off x="4267200" y="3352800"/>
            <a:ext cx="228600" cy="228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_tradnl">
              <a:solidFill>
                <a:srgbClr val="FFFF00"/>
              </a:solidFill>
            </a:endParaRPr>
          </a:p>
        </p:txBody>
      </p:sp>
      <p:sp>
        <p:nvSpPr>
          <p:cNvPr id="35872" name="Oval 36"/>
          <p:cNvSpPr>
            <a:spLocks noChangeArrowheads="1"/>
          </p:cNvSpPr>
          <p:nvPr/>
        </p:nvSpPr>
        <p:spPr bwMode="auto">
          <a:xfrm>
            <a:off x="4800600" y="3657600"/>
            <a:ext cx="228600" cy="228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_tradnl">
              <a:solidFill>
                <a:srgbClr val="FFFF00"/>
              </a:solidFill>
            </a:endParaRPr>
          </a:p>
        </p:txBody>
      </p:sp>
      <p:sp>
        <p:nvSpPr>
          <p:cNvPr id="35873" name="Oval 37"/>
          <p:cNvSpPr>
            <a:spLocks noChangeArrowheads="1"/>
          </p:cNvSpPr>
          <p:nvPr/>
        </p:nvSpPr>
        <p:spPr bwMode="auto">
          <a:xfrm>
            <a:off x="4267200" y="3886200"/>
            <a:ext cx="228600" cy="228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_tradnl">
              <a:solidFill>
                <a:srgbClr val="FFFF00"/>
              </a:solidFill>
            </a:endParaRPr>
          </a:p>
        </p:txBody>
      </p:sp>
      <p:sp>
        <p:nvSpPr>
          <p:cNvPr id="35874" name="Oval 38"/>
          <p:cNvSpPr>
            <a:spLocks noChangeArrowheads="1"/>
          </p:cNvSpPr>
          <p:nvPr/>
        </p:nvSpPr>
        <p:spPr bwMode="auto">
          <a:xfrm>
            <a:off x="4648200" y="4191000"/>
            <a:ext cx="228600" cy="228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_tradnl">
              <a:solidFill>
                <a:srgbClr val="FFFF00"/>
              </a:solidFill>
            </a:endParaRPr>
          </a:p>
        </p:txBody>
      </p:sp>
      <p:sp>
        <p:nvSpPr>
          <p:cNvPr id="35875" name="Rectangle 39"/>
          <p:cNvSpPr>
            <a:spLocks noChangeArrowheads="1"/>
          </p:cNvSpPr>
          <p:nvPr/>
        </p:nvSpPr>
        <p:spPr bwMode="auto">
          <a:xfrm>
            <a:off x="7696200" y="2895600"/>
            <a:ext cx="228600" cy="228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_tradnl">
              <a:solidFill>
                <a:srgbClr val="FFFF00"/>
              </a:solidFill>
            </a:endParaRPr>
          </a:p>
        </p:txBody>
      </p:sp>
      <p:sp>
        <p:nvSpPr>
          <p:cNvPr id="35876" name="Rectangle 40"/>
          <p:cNvSpPr>
            <a:spLocks noChangeArrowheads="1"/>
          </p:cNvSpPr>
          <p:nvPr/>
        </p:nvSpPr>
        <p:spPr bwMode="auto">
          <a:xfrm>
            <a:off x="8153400" y="3200400"/>
            <a:ext cx="228600" cy="228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_tradnl">
              <a:solidFill>
                <a:srgbClr val="FFFF00"/>
              </a:solidFill>
            </a:endParaRPr>
          </a:p>
        </p:txBody>
      </p:sp>
      <p:sp>
        <p:nvSpPr>
          <p:cNvPr id="35877" name="Rectangle 41"/>
          <p:cNvSpPr>
            <a:spLocks noChangeArrowheads="1"/>
          </p:cNvSpPr>
          <p:nvPr/>
        </p:nvSpPr>
        <p:spPr bwMode="auto">
          <a:xfrm>
            <a:off x="7620000" y="3657600"/>
            <a:ext cx="228600" cy="228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_tradnl">
              <a:solidFill>
                <a:srgbClr val="FFFF00"/>
              </a:solidFill>
            </a:endParaRPr>
          </a:p>
        </p:txBody>
      </p:sp>
      <p:sp>
        <p:nvSpPr>
          <p:cNvPr id="35878" name="Rectangle 42"/>
          <p:cNvSpPr>
            <a:spLocks noChangeArrowheads="1"/>
          </p:cNvSpPr>
          <p:nvPr/>
        </p:nvSpPr>
        <p:spPr bwMode="auto">
          <a:xfrm>
            <a:off x="8229600" y="3810000"/>
            <a:ext cx="228600" cy="228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_tradnl">
              <a:solidFill>
                <a:srgbClr val="FFFF00"/>
              </a:solidFill>
            </a:endParaRPr>
          </a:p>
        </p:txBody>
      </p:sp>
      <p:sp>
        <p:nvSpPr>
          <p:cNvPr id="35879" name="Rectangle 43"/>
          <p:cNvSpPr>
            <a:spLocks noChangeArrowheads="1"/>
          </p:cNvSpPr>
          <p:nvPr/>
        </p:nvSpPr>
        <p:spPr bwMode="auto">
          <a:xfrm>
            <a:off x="7924800" y="4267200"/>
            <a:ext cx="228600" cy="228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_tradnl">
              <a:solidFill>
                <a:srgbClr val="FFFF00"/>
              </a:solidFill>
            </a:endParaRPr>
          </a:p>
        </p:txBody>
      </p:sp>
      <p:sp>
        <p:nvSpPr>
          <p:cNvPr id="35880" name="Text Box 44"/>
          <p:cNvSpPr txBox="1">
            <a:spLocks noChangeArrowheads="1"/>
          </p:cNvSpPr>
          <p:nvPr/>
        </p:nvSpPr>
        <p:spPr bwMode="auto">
          <a:xfrm>
            <a:off x="4038600" y="4876800"/>
            <a:ext cx="1295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>
                <a:solidFill>
                  <a:srgbClr val="FFFF00"/>
                </a:solidFill>
              </a:rPr>
              <a:t>Bloque 1</a:t>
            </a:r>
          </a:p>
        </p:txBody>
      </p:sp>
      <p:sp>
        <p:nvSpPr>
          <p:cNvPr id="35881" name="Text Box 47"/>
          <p:cNvSpPr txBox="1">
            <a:spLocks noChangeArrowheads="1"/>
          </p:cNvSpPr>
          <p:nvPr/>
        </p:nvSpPr>
        <p:spPr bwMode="auto">
          <a:xfrm>
            <a:off x="642938" y="5472113"/>
            <a:ext cx="7715250" cy="88582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b="1">
                <a:solidFill>
                  <a:srgbClr val="FFFF00"/>
                </a:solidFill>
              </a:rPr>
              <a:t>  </a:t>
            </a:r>
            <a:r>
              <a:rPr lang="es-ES_tradnl" sz="2600" b="1">
                <a:solidFill>
                  <a:srgbClr val="FFFF00"/>
                </a:solidFill>
              </a:rPr>
              <a:t>Se aleatorizan los tratamientos dentro de cada uno de los bloques.</a:t>
            </a:r>
          </a:p>
        </p:txBody>
      </p:sp>
      <p:sp>
        <p:nvSpPr>
          <p:cNvPr id="4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868363"/>
            <a:ext cx="8229600" cy="989012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>
              <a:defRPr/>
            </a:pPr>
            <a:r>
              <a:rPr lang="es-ES_tradnl" sz="4000" b="1">
                <a:solidFill>
                  <a:srgbClr val="FFFF00"/>
                </a:solidFill>
              </a:rPr>
              <a:t>Bloques al azar</a:t>
            </a:r>
          </a:p>
        </p:txBody>
      </p:sp>
      <p:sp>
        <p:nvSpPr>
          <p:cNvPr id="35883" name="Text Box 44"/>
          <p:cNvSpPr txBox="1">
            <a:spLocks noChangeArrowheads="1"/>
          </p:cNvSpPr>
          <p:nvPr/>
        </p:nvSpPr>
        <p:spPr bwMode="auto">
          <a:xfrm>
            <a:off x="5776913" y="4857750"/>
            <a:ext cx="1295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>
                <a:solidFill>
                  <a:srgbClr val="FFFF00"/>
                </a:solidFill>
              </a:rPr>
              <a:t>Bloque 2</a:t>
            </a:r>
          </a:p>
        </p:txBody>
      </p:sp>
      <p:sp>
        <p:nvSpPr>
          <p:cNvPr id="35884" name="Text Box 44"/>
          <p:cNvSpPr txBox="1">
            <a:spLocks noChangeArrowheads="1"/>
          </p:cNvSpPr>
          <p:nvPr/>
        </p:nvSpPr>
        <p:spPr bwMode="auto">
          <a:xfrm>
            <a:off x="7562850" y="4857750"/>
            <a:ext cx="1295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>
                <a:solidFill>
                  <a:srgbClr val="FFFF00"/>
                </a:solidFill>
              </a:rPr>
              <a:t>Bloque 3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6924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tx2">
              <a:lumMod val="50000"/>
            </a:schemeClr>
          </a:solidFill>
        </p:spPr>
        <p:txBody>
          <a:bodyPr/>
          <a:lstStyle/>
          <a:p>
            <a:pPr>
              <a:defRPr/>
            </a:pPr>
            <a:r>
              <a:rPr lang="es-ES_tradnl">
                <a:solidFill>
                  <a:srgbClr val="FFFF00"/>
                </a:solidFill>
              </a:rPr>
              <a:t>Ventajas del DBA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254250"/>
            <a:ext cx="8229600" cy="3675063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s-ES_tradnl">
                <a:solidFill>
                  <a:srgbClr val="FFFF00"/>
                </a:solidFill>
              </a:rPr>
              <a:t>Se incrementa la precisión del experimento por remover los efectos de los factores de confusión de la variabilidad del error.</a:t>
            </a:r>
          </a:p>
          <a:p>
            <a:pPr>
              <a:lnSpc>
                <a:spcPct val="90000"/>
              </a:lnSpc>
              <a:defRPr/>
            </a:pPr>
            <a:r>
              <a:rPr lang="es-ES_tradnl">
                <a:solidFill>
                  <a:srgbClr val="FFFF00"/>
                </a:solidFill>
              </a:rPr>
              <a:t>Mayor Potencia si los factores de confusión son significativos.</a:t>
            </a:r>
          </a:p>
          <a:p>
            <a:pPr>
              <a:lnSpc>
                <a:spcPct val="90000"/>
              </a:lnSpc>
              <a:defRPr/>
            </a:pPr>
            <a:r>
              <a:rPr lang="es-ES_tradnl">
                <a:solidFill>
                  <a:srgbClr val="FFFF00"/>
                </a:solidFill>
              </a:rPr>
              <a:t>Flexibilidad; permite cualquier numero de tratamientos y de bloques.</a:t>
            </a:r>
          </a:p>
          <a:p>
            <a:pPr>
              <a:lnSpc>
                <a:spcPct val="90000"/>
              </a:lnSpc>
              <a:defRPr/>
            </a:pPr>
            <a:endParaRPr lang="es-ES_tradnl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43000"/>
            <a:ext cx="8229600" cy="947738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>
              <a:defRPr/>
            </a:pPr>
            <a:r>
              <a:rPr lang="es-ES_tradnl">
                <a:solidFill>
                  <a:srgbClr val="FFFF00"/>
                </a:solidFill>
              </a:rPr>
              <a:t>Diseño Bloques al Azar (DBA)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254250"/>
            <a:ext cx="8229600" cy="4175125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>
              <a:defRPr/>
            </a:pPr>
            <a:r>
              <a:rPr lang="es-ES_tradnl" sz="2000">
                <a:solidFill>
                  <a:srgbClr val="FFFF00"/>
                </a:solidFill>
              </a:rPr>
              <a:t>Se constituyen bloques con t unidades experimentales. Buscando que existan diferencias entre bloques, pero que sean homogéneos dentro de cada bloque</a:t>
            </a:r>
          </a:p>
          <a:p>
            <a:pPr>
              <a:defRPr/>
            </a:pPr>
            <a:r>
              <a:rPr lang="es-ES_tradnl" sz="2000">
                <a:solidFill>
                  <a:srgbClr val="FFFF00"/>
                </a:solidFill>
              </a:rPr>
              <a:t>En forma aleatoria se asigna una repetición de cada tratamiento en cada bloque</a:t>
            </a:r>
          </a:p>
        </p:txBody>
      </p:sp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3994150"/>
            <a:ext cx="7924800" cy="204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0350"/>
            <a:ext cx="8229600" cy="1371600"/>
          </a:xfrm>
        </p:spPr>
        <p:txBody>
          <a:bodyPr/>
          <a:lstStyle/>
          <a:p>
            <a:r>
              <a:rPr lang="es-ES_tradnl" b="1"/>
              <a:t>Ejemplo 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12875"/>
            <a:ext cx="8229600" cy="4176713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>
              <a:defRPr/>
            </a:pPr>
            <a:r>
              <a:rPr lang="es-ES_tradnl" sz="2800" b="1">
                <a:solidFill>
                  <a:srgbClr val="FFFF00"/>
                </a:solidFill>
              </a:rPr>
              <a:t>Objetivo:</a:t>
            </a:r>
            <a:endParaRPr lang="es-ES_tradnl" sz="2800">
              <a:solidFill>
                <a:srgbClr val="FFFF00"/>
              </a:solidFill>
            </a:endParaRPr>
          </a:p>
          <a:p>
            <a:pPr>
              <a:defRPr/>
            </a:pPr>
            <a:r>
              <a:rPr lang="es-ES_tradnl" sz="2800">
                <a:solidFill>
                  <a:srgbClr val="FFFF00"/>
                </a:solidFill>
              </a:rPr>
              <a:t>Determinar cual de cinco tratamientos a la gasolina produce en promedio mayor octanaje.</a:t>
            </a:r>
            <a:endParaRPr lang="es-ES_tradnl" sz="2800" b="1">
              <a:solidFill>
                <a:srgbClr val="FFFF00"/>
              </a:solidFill>
            </a:endParaRPr>
          </a:p>
          <a:p>
            <a:pPr>
              <a:defRPr/>
            </a:pPr>
            <a:r>
              <a:rPr lang="es-ES_tradnl" sz="2800" b="1">
                <a:solidFill>
                  <a:srgbClr val="FFFF00"/>
                </a:solidFill>
              </a:rPr>
              <a:t>Experimento:</a:t>
            </a:r>
            <a:endParaRPr lang="es-ES_tradnl" sz="2800">
              <a:solidFill>
                <a:srgbClr val="FFFF00"/>
              </a:solidFill>
            </a:endParaRPr>
          </a:p>
          <a:p>
            <a:pPr>
              <a:defRPr/>
            </a:pPr>
            <a:r>
              <a:rPr lang="es-ES_tradnl" sz="2800">
                <a:solidFill>
                  <a:srgbClr val="FFFF00"/>
                </a:solidFill>
              </a:rPr>
              <a:t>Se seleccionaron cuatro barriles de gasolina y cada barril se dividió en cinco partes, a cada una de las partes, en forma aleatoria se le aplico cada uno de los distintos tratamientos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0350"/>
            <a:ext cx="8229600" cy="1371600"/>
          </a:xfrm>
        </p:spPr>
        <p:txBody>
          <a:bodyPr/>
          <a:lstStyle/>
          <a:p>
            <a:r>
              <a:rPr lang="es-ES_tradnl" b="1"/>
              <a:t>Ejemplo </a:t>
            </a:r>
          </a:p>
        </p:txBody>
      </p:sp>
      <p:pic>
        <p:nvPicPr>
          <p:cNvPr id="3993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4341813"/>
            <a:ext cx="7416800" cy="251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0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63" y="928688"/>
            <a:ext cx="4884737" cy="320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lantilla ecuador">
  <a:themeElements>
    <a:clrScheme name="Personalizado 3">
      <a:dk1>
        <a:srgbClr val="2828FF"/>
      </a:dk1>
      <a:lt1>
        <a:srgbClr val="2828FF"/>
      </a:lt1>
      <a:dk2>
        <a:srgbClr val="2828FF"/>
      </a:dk2>
      <a:lt2>
        <a:srgbClr val="2828FF"/>
      </a:lt2>
      <a:accent1>
        <a:srgbClr val="FFE701"/>
      </a:accent1>
      <a:accent2>
        <a:srgbClr val="FFC000"/>
      </a:accent2>
      <a:accent3>
        <a:srgbClr val="FF0000"/>
      </a:accent3>
      <a:accent4>
        <a:srgbClr val="36FF36"/>
      </a:accent4>
      <a:accent5>
        <a:srgbClr val="F2F2F2"/>
      </a:accent5>
      <a:accent6>
        <a:srgbClr val="C0AD00"/>
      </a:accent6>
      <a:hlink>
        <a:srgbClr val="151515"/>
      </a:hlink>
      <a:folHlink>
        <a:srgbClr val="FFE70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unidad 3-d</Template>
  <TotalTime>3812</TotalTime>
  <Words>1099</Words>
  <Application>Microsoft Office PowerPoint</Application>
  <PresentationFormat>Presentación en pantalla (4:3)</PresentationFormat>
  <Paragraphs>163</Paragraphs>
  <Slides>28</Slides>
  <Notes>1</Notes>
  <HiddenSlides>0</HiddenSlides>
  <MMClips>0</MMClips>
  <ScaleCrop>false</ScaleCrop>
  <HeadingPairs>
    <vt:vector size="8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3</vt:i4>
      </vt:variant>
      <vt:variant>
        <vt:lpstr>Títulos de diapositiva</vt:lpstr>
      </vt:variant>
      <vt:variant>
        <vt:i4>28</vt:i4>
      </vt:variant>
    </vt:vector>
  </HeadingPairs>
  <TitlesOfParts>
    <vt:vector size="39" baseType="lpstr">
      <vt:lpstr>Arial</vt:lpstr>
      <vt:lpstr>Calibri</vt:lpstr>
      <vt:lpstr>Symbol</vt:lpstr>
      <vt:lpstr>Times</vt:lpstr>
      <vt:lpstr>Times New Roman</vt:lpstr>
      <vt:lpstr>Verdana</vt:lpstr>
      <vt:lpstr>Wingdings</vt:lpstr>
      <vt:lpstr>plantilla ecuador</vt:lpstr>
      <vt:lpstr>Gráfico</vt:lpstr>
      <vt:lpstr>Equation</vt:lpstr>
      <vt:lpstr>Ecuación</vt:lpstr>
      <vt:lpstr>DISEÑO BLOQUES COMPLETOS AL AZAR</vt:lpstr>
      <vt:lpstr>Bloques al azar</vt:lpstr>
      <vt:lpstr>Diseño Bloques al Azar</vt:lpstr>
      <vt:lpstr>Bloques al azar</vt:lpstr>
      <vt:lpstr>Presentación de PowerPoint</vt:lpstr>
      <vt:lpstr>Ventajas del DBA</vt:lpstr>
      <vt:lpstr>Diseño Bloques al Azar (DBA)</vt:lpstr>
      <vt:lpstr>Ejemplo </vt:lpstr>
      <vt:lpstr>Ejemplo </vt:lpstr>
      <vt:lpstr>Diseño Bloques al Azar (DBA)</vt:lpstr>
      <vt:lpstr>Planeación de un diseño bloques completos al azar en R</vt:lpstr>
      <vt:lpstr>Planeación de un diseño DCA en R</vt:lpstr>
      <vt:lpstr>Supuestos</vt:lpstr>
      <vt:lpstr>Diseño Bloques al Azar (DBA)</vt:lpstr>
      <vt:lpstr>Análisis de los supuestos </vt:lpstr>
      <vt:lpstr>Análisis de los supuestos </vt:lpstr>
      <vt:lpstr>Aditividad: No interacción Bloques por tratamientos</vt:lpstr>
      <vt:lpstr>Aditividad: No interacción Bloques por tratamientos</vt:lpstr>
      <vt:lpstr>Aditividad: No interacción Bloques por tratamientos</vt:lpstr>
      <vt:lpstr>Aditividad: No interacción Bloques por tratamientos</vt:lpstr>
      <vt:lpstr>Aditividad: No interacción Bloques por tratamientos</vt:lpstr>
      <vt:lpstr>Prueba de Tukey de no aditividad</vt:lpstr>
      <vt:lpstr>Comparaciones múltiples</vt:lpstr>
      <vt:lpstr>Ejemplo</vt:lpstr>
      <vt:lpstr>Eficiencia Del Diseño Bloques Completos al Azar</vt:lpstr>
      <vt:lpstr>Eficiencia Del Diseño Bloques Completos al Azar</vt:lpstr>
      <vt:lpstr>Eficiencia</vt:lpstr>
      <vt:lpstr>Eficiencia</vt:lpstr>
    </vt:vector>
  </TitlesOfParts>
  <Company>Colpos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Diseño de Experimentos</dc:title>
  <dc:creator>gustavor</dc:creator>
  <cp:lastModifiedBy>Revisor</cp:lastModifiedBy>
  <cp:revision>174</cp:revision>
  <dcterms:created xsi:type="dcterms:W3CDTF">2007-06-15T02:14:09Z</dcterms:created>
  <dcterms:modified xsi:type="dcterms:W3CDTF">2021-03-26T05:28:37Z</dcterms:modified>
</cp:coreProperties>
</file>